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3" r:id="rId2"/>
    <p:sldMasterId id="2147483685" r:id="rId3"/>
    <p:sldMasterId id="2147483697" r:id="rId4"/>
    <p:sldMasterId id="2147483709" r:id="rId5"/>
    <p:sldMasterId id="2147483722" r:id="rId6"/>
    <p:sldMasterId id="2147483735" r:id="rId7"/>
    <p:sldMasterId id="2147483748" r:id="rId8"/>
  </p:sldMasterIdLst>
  <p:notesMasterIdLst>
    <p:notesMasterId r:id="rId140"/>
  </p:notesMasterIdLst>
  <p:sldIdLst>
    <p:sldId id="256" r:id="rId9"/>
    <p:sldId id="257" r:id="rId10"/>
    <p:sldId id="258" r:id="rId11"/>
    <p:sldId id="277" r:id="rId12"/>
    <p:sldId id="266" r:id="rId13"/>
    <p:sldId id="279" r:id="rId14"/>
    <p:sldId id="399" r:id="rId15"/>
    <p:sldId id="269" r:id="rId16"/>
    <p:sldId id="259" r:id="rId17"/>
    <p:sldId id="270" r:id="rId18"/>
    <p:sldId id="285" r:id="rId19"/>
    <p:sldId id="272" r:id="rId20"/>
    <p:sldId id="274" r:id="rId21"/>
    <p:sldId id="289" r:id="rId22"/>
    <p:sldId id="282" r:id="rId23"/>
    <p:sldId id="260" r:id="rId24"/>
    <p:sldId id="284" r:id="rId25"/>
    <p:sldId id="283" r:id="rId26"/>
    <p:sldId id="276" r:id="rId27"/>
    <p:sldId id="261" r:id="rId28"/>
    <p:sldId id="401" r:id="rId29"/>
    <p:sldId id="379" r:id="rId30"/>
    <p:sldId id="380" r:id="rId31"/>
    <p:sldId id="381" r:id="rId32"/>
    <p:sldId id="382" r:id="rId33"/>
    <p:sldId id="428" r:id="rId34"/>
    <p:sldId id="383" r:id="rId35"/>
    <p:sldId id="262" r:id="rId36"/>
    <p:sldId id="402" r:id="rId37"/>
    <p:sldId id="293" r:id="rId38"/>
    <p:sldId id="370" r:id="rId39"/>
    <p:sldId id="372" r:id="rId40"/>
    <p:sldId id="316" r:id="rId41"/>
    <p:sldId id="373" r:id="rId42"/>
    <p:sldId id="376" r:id="rId43"/>
    <p:sldId id="375" r:id="rId44"/>
    <p:sldId id="413" r:id="rId45"/>
    <p:sldId id="403" r:id="rId46"/>
    <p:sldId id="472" r:id="rId47"/>
    <p:sldId id="474" r:id="rId48"/>
    <p:sldId id="473" r:id="rId49"/>
    <p:sldId id="475" r:id="rId50"/>
    <p:sldId id="404" r:id="rId51"/>
    <p:sldId id="263" r:id="rId52"/>
    <p:sldId id="406" r:id="rId53"/>
    <p:sldId id="384" r:id="rId54"/>
    <p:sldId id="387" r:id="rId55"/>
    <p:sldId id="412" r:id="rId56"/>
    <p:sldId id="408" r:id="rId57"/>
    <p:sldId id="409" r:id="rId58"/>
    <p:sldId id="486" r:id="rId59"/>
    <p:sldId id="487" r:id="rId60"/>
    <p:sldId id="488" r:id="rId61"/>
    <p:sldId id="414" r:id="rId62"/>
    <p:sldId id="264" r:id="rId63"/>
    <p:sldId id="407" r:id="rId64"/>
    <p:sldId id="391" r:id="rId65"/>
    <p:sldId id="416" r:id="rId66"/>
    <p:sldId id="460" r:id="rId67"/>
    <p:sldId id="461" r:id="rId68"/>
    <p:sldId id="471" r:id="rId69"/>
    <p:sldId id="462" r:id="rId70"/>
    <p:sldId id="463" r:id="rId71"/>
    <p:sldId id="466" r:id="rId72"/>
    <p:sldId id="465" r:id="rId73"/>
    <p:sldId id="467" r:id="rId74"/>
    <p:sldId id="468" r:id="rId75"/>
    <p:sldId id="469" r:id="rId76"/>
    <p:sldId id="464" r:id="rId77"/>
    <p:sldId id="470" r:id="rId78"/>
    <p:sldId id="419" r:id="rId79"/>
    <p:sldId id="265" r:id="rId80"/>
    <p:sldId id="395" r:id="rId81"/>
    <p:sldId id="421" r:id="rId82"/>
    <p:sldId id="429" r:id="rId83"/>
    <p:sldId id="424" r:id="rId84"/>
    <p:sldId id="425" r:id="rId85"/>
    <p:sldId id="426" r:id="rId86"/>
    <p:sldId id="396" r:id="rId87"/>
    <p:sldId id="398" r:id="rId88"/>
    <p:sldId id="411" r:id="rId89"/>
    <p:sldId id="441" r:id="rId90"/>
    <p:sldId id="440" r:id="rId91"/>
    <p:sldId id="292" r:id="rId92"/>
    <p:sldId id="268" r:id="rId93"/>
    <p:sldId id="278" r:id="rId94"/>
    <p:sldId id="430" r:id="rId95"/>
    <p:sldId id="431" r:id="rId96"/>
    <p:sldId id="432" r:id="rId97"/>
    <p:sldId id="271" r:id="rId98"/>
    <p:sldId id="286" r:id="rId99"/>
    <p:sldId id="433" r:id="rId100"/>
    <p:sldId id="434" r:id="rId101"/>
    <p:sldId id="435" r:id="rId102"/>
    <p:sldId id="288" r:id="rId103"/>
    <p:sldId id="436" r:id="rId104"/>
    <p:sldId id="323" r:id="rId105"/>
    <p:sldId id="437" r:id="rId106"/>
    <p:sldId id="438" r:id="rId107"/>
    <p:sldId id="297" r:id="rId108"/>
    <p:sldId id="300" r:id="rId109"/>
    <p:sldId id="439" r:id="rId110"/>
    <p:sldId id="324" r:id="rId111"/>
    <p:sldId id="303" r:id="rId112"/>
    <p:sldId id="360" r:id="rId113"/>
    <p:sldId id="369" r:id="rId114"/>
    <p:sldId id="361" r:id="rId115"/>
    <p:sldId id="349" r:id="rId116"/>
    <p:sldId id="442" r:id="rId117"/>
    <p:sldId id="364" r:id="rId118"/>
    <p:sldId id="365" r:id="rId119"/>
    <p:sldId id="366" r:id="rId120"/>
    <p:sldId id="368" r:id="rId121"/>
    <p:sldId id="443" r:id="rId122"/>
    <p:sldId id="367" r:id="rId123"/>
    <p:sldId id="446" r:id="rId124"/>
    <p:sldId id="451" r:id="rId125"/>
    <p:sldId id="447" r:id="rId126"/>
    <p:sldId id="448" r:id="rId127"/>
    <p:sldId id="449" r:id="rId128"/>
    <p:sldId id="450" r:id="rId129"/>
    <p:sldId id="444" r:id="rId130"/>
    <p:sldId id="456" r:id="rId131"/>
    <p:sldId id="452" r:id="rId132"/>
    <p:sldId id="453" r:id="rId133"/>
    <p:sldId id="454" r:id="rId134"/>
    <p:sldId id="455" r:id="rId135"/>
    <p:sldId id="457" r:id="rId136"/>
    <p:sldId id="458" r:id="rId137"/>
    <p:sldId id="459" r:id="rId138"/>
    <p:sldId id="312"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A0C21A7-905F-9446-AD18-245DF693B0AD}">
          <p14:sldIdLst>
            <p14:sldId id="256"/>
            <p14:sldId id="257"/>
            <p14:sldId id="258"/>
            <p14:sldId id="277"/>
            <p14:sldId id="266"/>
            <p14:sldId id="279"/>
            <p14:sldId id="399"/>
            <p14:sldId id="269"/>
            <p14:sldId id="259"/>
            <p14:sldId id="270"/>
            <p14:sldId id="285"/>
            <p14:sldId id="272"/>
            <p14:sldId id="274"/>
            <p14:sldId id="289"/>
            <p14:sldId id="282"/>
            <p14:sldId id="260"/>
            <p14:sldId id="284"/>
            <p14:sldId id="283"/>
            <p14:sldId id="276"/>
            <p14:sldId id="261"/>
            <p14:sldId id="401"/>
            <p14:sldId id="379"/>
            <p14:sldId id="380"/>
            <p14:sldId id="381"/>
            <p14:sldId id="382"/>
            <p14:sldId id="428"/>
            <p14:sldId id="383"/>
            <p14:sldId id="262"/>
            <p14:sldId id="402"/>
            <p14:sldId id="293"/>
            <p14:sldId id="370"/>
            <p14:sldId id="372"/>
            <p14:sldId id="316"/>
            <p14:sldId id="373"/>
            <p14:sldId id="376"/>
            <p14:sldId id="375"/>
            <p14:sldId id="413"/>
            <p14:sldId id="403"/>
            <p14:sldId id="472"/>
            <p14:sldId id="474"/>
            <p14:sldId id="473"/>
            <p14:sldId id="475"/>
            <p14:sldId id="404"/>
            <p14:sldId id="263"/>
            <p14:sldId id="406"/>
            <p14:sldId id="384"/>
            <p14:sldId id="387"/>
            <p14:sldId id="412"/>
            <p14:sldId id="408"/>
            <p14:sldId id="409"/>
            <p14:sldId id="486"/>
            <p14:sldId id="487"/>
            <p14:sldId id="488"/>
            <p14:sldId id="414"/>
            <p14:sldId id="264"/>
            <p14:sldId id="407"/>
            <p14:sldId id="391"/>
            <p14:sldId id="416"/>
            <p14:sldId id="460"/>
            <p14:sldId id="461"/>
            <p14:sldId id="471"/>
            <p14:sldId id="462"/>
            <p14:sldId id="463"/>
            <p14:sldId id="466"/>
            <p14:sldId id="465"/>
            <p14:sldId id="467"/>
            <p14:sldId id="468"/>
            <p14:sldId id="469"/>
            <p14:sldId id="464"/>
            <p14:sldId id="470"/>
            <p14:sldId id="419"/>
            <p14:sldId id="265"/>
            <p14:sldId id="395"/>
            <p14:sldId id="421"/>
            <p14:sldId id="429"/>
            <p14:sldId id="424"/>
            <p14:sldId id="425"/>
            <p14:sldId id="426"/>
            <p14:sldId id="396"/>
            <p14:sldId id="398"/>
            <p14:sldId id="411"/>
            <p14:sldId id="441"/>
            <p14:sldId id="440"/>
          </p14:sldIdLst>
        </p14:section>
        <p14:section name="Backup" id="{AD9F3144-0056-1D47-8A5A-149399D77A60}">
          <p14:sldIdLst>
            <p14:sldId id="292"/>
            <p14:sldId id="268"/>
            <p14:sldId id="278"/>
            <p14:sldId id="430"/>
            <p14:sldId id="431"/>
            <p14:sldId id="432"/>
            <p14:sldId id="271"/>
            <p14:sldId id="286"/>
            <p14:sldId id="433"/>
            <p14:sldId id="434"/>
            <p14:sldId id="435"/>
            <p14:sldId id="288"/>
            <p14:sldId id="436"/>
            <p14:sldId id="323"/>
            <p14:sldId id="437"/>
            <p14:sldId id="438"/>
            <p14:sldId id="297"/>
            <p14:sldId id="300"/>
            <p14:sldId id="439"/>
            <p14:sldId id="324"/>
            <p14:sldId id="303"/>
            <p14:sldId id="360"/>
            <p14:sldId id="369"/>
            <p14:sldId id="361"/>
            <p14:sldId id="349"/>
            <p14:sldId id="442"/>
            <p14:sldId id="364"/>
            <p14:sldId id="365"/>
            <p14:sldId id="366"/>
            <p14:sldId id="368"/>
            <p14:sldId id="443"/>
            <p14:sldId id="367"/>
            <p14:sldId id="446"/>
            <p14:sldId id="451"/>
            <p14:sldId id="447"/>
            <p14:sldId id="448"/>
            <p14:sldId id="449"/>
            <p14:sldId id="450"/>
            <p14:sldId id="444"/>
            <p14:sldId id="456"/>
            <p14:sldId id="452"/>
            <p14:sldId id="453"/>
            <p14:sldId id="454"/>
            <p14:sldId id="455"/>
            <p14:sldId id="457"/>
            <p14:sldId id="458"/>
            <p14:sldId id="459"/>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929292"/>
    <a:srgbClr val="F2F2F2"/>
    <a:srgbClr val="D9D9D9"/>
    <a:srgbClr val="3686A0"/>
    <a:srgbClr val="BC2731"/>
    <a:srgbClr val="FFFFFF"/>
    <a:srgbClr val="FFFF00"/>
    <a:srgbClr val="000000"/>
    <a:srgbClr val="00B0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0"/>
    <p:restoredTop sz="88314" autoAdjust="0"/>
  </p:normalViewPr>
  <p:slideViewPr>
    <p:cSldViewPr snapToGrid="0" snapToObjects="1">
      <p:cViewPr varScale="1">
        <p:scale>
          <a:sx n="133" d="100"/>
          <a:sy n="133" d="100"/>
        </p:scale>
        <p:origin x="552" y="184"/>
      </p:cViewPr>
      <p:guideLst/>
    </p:cSldViewPr>
  </p:slideViewPr>
  <p:notesTextViewPr>
    <p:cViewPr>
      <p:scale>
        <a:sx n="115" d="100"/>
        <a:sy n="115" d="100"/>
      </p:scale>
      <p:origin x="0" y="0"/>
    </p:cViewPr>
  </p:notesTextViewPr>
  <p:notesViewPr>
    <p:cSldViewPr snapToGrid="0" snapToObjects="1">
      <p:cViewPr varScale="1">
        <p:scale>
          <a:sx n="106" d="100"/>
          <a:sy n="106" d="100"/>
        </p:scale>
        <p:origin x="3090" y="12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6"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77338A-2B5D-4054-B9D9-3CC97CA9B0E6}"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CBF5EB00-6296-415C-A4B3-17743BAF25A9}">
      <dgm:prSet phldrT="[Text]"/>
      <dgm:spPr/>
      <dgm:t>
        <a:bodyPr/>
        <a:lstStyle/>
        <a:p>
          <a:r>
            <a:rPr lang="en-US" b="0" i="0" dirty="0"/>
            <a:t>TX06.2: Extravehicular Activity Systems</a:t>
          </a:r>
          <a:endParaRPr lang="en-US" dirty="0"/>
        </a:p>
      </dgm:t>
    </dgm:pt>
    <dgm:pt modelId="{04C113A5-6B2B-4FEE-A928-A5CD22216BE7}" type="parTrans" cxnId="{83411017-1DE1-4648-80EE-DB53F4CC153E}">
      <dgm:prSet/>
      <dgm:spPr/>
      <dgm:t>
        <a:bodyPr/>
        <a:lstStyle/>
        <a:p>
          <a:endParaRPr lang="en-US"/>
        </a:p>
      </dgm:t>
    </dgm:pt>
    <dgm:pt modelId="{9C0F5B6F-9BC6-42D3-A66E-C983A028E612}" type="sibTrans" cxnId="{83411017-1DE1-4648-80EE-DB53F4CC153E}">
      <dgm:prSet/>
      <dgm:spPr/>
      <dgm:t>
        <a:bodyPr/>
        <a:lstStyle/>
        <a:p>
          <a:endParaRPr lang="en-US"/>
        </a:p>
      </dgm:t>
    </dgm:pt>
    <dgm:pt modelId="{F3A64BDC-7AEB-459C-9547-3113842A5A40}">
      <dgm:prSet phldrT="[Text]"/>
      <dgm:spPr/>
      <dgm:t>
        <a:bodyPr/>
        <a:lstStyle/>
        <a:p>
          <a:r>
            <a:rPr lang="en-US" b="0" i="0" dirty="0"/>
            <a:t>TX06: Human Health, Life Support, and Habitation Systems</a:t>
          </a:r>
          <a:endParaRPr lang="en-US" dirty="0"/>
        </a:p>
      </dgm:t>
    </dgm:pt>
    <dgm:pt modelId="{912E8796-88C5-4F9F-AD0C-B51C055E5B4B}" type="parTrans" cxnId="{BBADF2A5-5ABC-455D-A4EE-0E5FA9546DAE}">
      <dgm:prSet/>
      <dgm:spPr/>
      <dgm:t>
        <a:bodyPr/>
        <a:lstStyle/>
        <a:p>
          <a:endParaRPr lang="en-US"/>
        </a:p>
      </dgm:t>
    </dgm:pt>
    <dgm:pt modelId="{8D3ED182-9F7B-4885-A5A0-C32DED8862B9}" type="sibTrans" cxnId="{BBADF2A5-5ABC-455D-A4EE-0E5FA9546DAE}">
      <dgm:prSet/>
      <dgm:spPr/>
      <dgm:t>
        <a:bodyPr/>
        <a:lstStyle/>
        <a:p>
          <a:endParaRPr lang="en-US"/>
        </a:p>
      </dgm:t>
    </dgm:pt>
    <dgm:pt modelId="{97964E42-0390-4E09-9281-ABF925CC1DB3}">
      <dgm:prSet phldrT="[Text]"/>
      <dgm:spPr/>
      <dgm:t>
        <a:bodyPr/>
        <a:lstStyle/>
        <a:p>
          <a:r>
            <a:rPr lang="en-US" b="1" i="0" dirty="0"/>
            <a:t>TX06.2.1: Pressure Garment</a:t>
          </a:r>
          <a:endParaRPr lang="en-US" b="1" dirty="0"/>
        </a:p>
      </dgm:t>
    </dgm:pt>
    <dgm:pt modelId="{D9D8C6BB-491C-4249-BD2C-AC814ACCA70E}" type="parTrans" cxnId="{DFDE773C-9E9B-4B09-AB91-33B3D8F0ED40}">
      <dgm:prSet/>
      <dgm:spPr/>
      <dgm:t>
        <a:bodyPr/>
        <a:lstStyle/>
        <a:p>
          <a:endParaRPr lang="en-US"/>
        </a:p>
      </dgm:t>
    </dgm:pt>
    <dgm:pt modelId="{6F6BE094-818D-4E2A-AC1A-781357A61706}" type="sibTrans" cxnId="{DFDE773C-9E9B-4B09-AB91-33B3D8F0ED40}">
      <dgm:prSet/>
      <dgm:spPr/>
      <dgm:t>
        <a:bodyPr/>
        <a:lstStyle/>
        <a:p>
          <a:endParaRPr lang="en-US"/>
        </a:p>
      </dgm:t>
    </dgm:pt>
    <dgm:pt modelId="{C87AF178-626A-4937-98E1-D64E33E27FA8}" type="pres">
      <dgm:prSet presAssocID="{DF77338A-2B5D-4054-B9D9-3CC97CA9B0E6}" presName="compositeShape" presStyleCnt="0">
        <dgm:presLayoutVars>
          <dgm:dir/>
          <dgm:resizeHandles/>
        </dgm:presLayoutVars>
      </dgm:prSet>
      <dgm:spPr/>
    </dgm:pt>
    <dgm:pt modelId="{A739F7BF-0172-49A1-9741-3599873F101B}" type="pres">
      <dgm:prSet presAssocID="{DF77338A-2B5D-4054-B9D9-3CC97CA9B0E6}" presName="pyramid" presStyleLbl="node1" presStyleIdx="0" presStyleCnt="1"/>
      <dgm:spPr/>
    </dgm:pt>
    <dgm:pt modelId="{7234FAD1-251B-4B32-AED2-CDF63FFDFFB9}" type="pres">
      <dgm:prSet presAssocID="{DF77338A-2B5D-4054-B9D9-3CC97CA9B0E6}" presName="theList" presStyleCnt="0"/>
      <dgm:spPr/>
    </dgm:pt>
    <dgm:pt modelId="{7AF1DD96-6623-4EB6-9CB5-934A74D2E657}" type="pres">
      <dgm:prSet presAssocID="{97964E42-0390-4E09-9281-ABF925CC1DB3}" presName="aNode" presStyleLbl="fgAcc1" presStyleIdx="0" presStyleCnt="3">
        <dgm:presLayoutVars>
          <dgm:bulletEnabled val="1"/>
        </dgm:presLayoutVars>
      </dgm:prSet>
      <dgm:spPr/>
    </dgm:pt>
    <dgm:pt modelId="{13B79C65-2EC1-40D5-8E69-08712C412DE3}" type="pres">
      <dgm:prSet presAssocID="{97964E42-0390-4E09-9281-ABF925CC1DB3}" presName="aSpace" presStyleCnt="0"/>
      <dgm:spPr/>
    </dgm:pt>
    <dgm:pt modelId="{F035E4B4-3B79-4781-9247-85F691070165}" type="pres">
      <dgm:prSet presAssocID="{CBF5EB00-6296-415C-A4B3-17743BAF25A9}" presName="aNode" presStyleLbl="fgAcc1" presStyleIdx="1" presStyleCnt="3">
        <dgm:presLayoutVars>
          <dgm:bulletEnabled val="1"/>
        </dgm:presLayoutVars>
      </dgm:prSet>
      <dgm:spPr/>
    </dgm:pt>
    <dgm:pt modelId="{AFB12231-CB30-4DF1-88B8-099AC40951BF}" type="pres">
      <dgm:prSet presAssocID="{CBF5EB00-6296-415C-A4B3-17743BAF25A9}" presName="aSpace" presStyleCnt="0"/>
      <dgm:spPr/>
    </dgm:pt>
    <dgm:pt modelId="{C2F0963C-D1AE-4D23-9D02-A20934375E14}" type="pres">
      <dgm:prSet presAssocID="{F3A64BDC-7AEB-459C-9547-3113842A5A40}" presName="aNode" presStyleLbl="fgAcc1" presStyleIdx="2" presStyleCnt="3">
        <dgm:presLayoutVars>
          <dgm:bulletEnabled val="1"/>
        </dgm:presLayoutVars>
      </dgm:prSet>
      <dgm:spPr/>
    </dgm:pt>
    <dgm:pt modelId="{F1F30D06-BE62-421B-8D11-A720AE92F954}" type="pres">
      <dgm:prSet presAssocID="{F3A64BDC-7AEB-459C-9547-3113842A5A40}" presName="aSpace" presStyleCnt="0"/>
      <dgm:spPr/>
    </dgm:pt>
  </dgm:ptLst>
  <dgm:cxnLst>
    <dgm:cxn modelId="{8B03E800-33D4-48A2-9DAC-75CFB382A2F4}" type="presOf" srcId="{DF77338A-2B5D-4054-B9D9-3CC97CA9B0E6}" destId="{C87AF178-626A-4937-98E1-D64E33E27FA8}" srcOrd="0" destOrd="0" presId="urn:microsoft.com/office/officeart/2005/8/layout/pyramid2"/>
    <dgm:cxn modelId="{83411017-1DE1-4648-80EE-DB53F4CC153E}" srcId="{DF77338A-2B5D-4054-B9D9-3CC97CA9B0E6}" destId="{CBF5EB00-6296-415C-A4B3-17743BAF25A9}" srcOrd="1" destOrd="0" parTransId="{04C113A5-6B2B-4FEE-A928-A5CD22216BE7}" sibTransId="{9C0F5B6F-9BC6-42D3-A66E-C983A028E612}"/>
    <dgm:cxn modelId="{DFDE773C-9E9B-4B09-AB91-33B3D8F0ED40}" srcId="{DF77338A-2B5D-4054-B9D9-3CC97CA9B0E6}" destId="{97964E42-0390-4E09-9281-ABF925CC1DB3}" srcOrd="0" destOrd="0" parTransId="{D9D8C6BB-491C-4249-BD2C-AC814ACCA70E}" sibTransId="{6F6BE094-818D-4E2A-AC1A-781357A61706}"/>
    <dgm:cxn modelId="{86F4DB8C-0A1A-443D-B5DB-2736CA3536BD}" type="presOf" srcId="{CBF5EB00-6296-415C-A4B3-17743BAF25A9}" destId="{F035E4B4-3B79-4781-9247-85F691070165}" srcOrd="0" destOrd="0" presId="urn:microsoft.com/office/officeart/2005/8/layout/pyramid2"/>
    <dgm:cxn modelId="{BBADF2A5-5ABC-455D-A4EE-0E5FA9546DAE}" srcId="{DF77338A-2B5D-4054-B9D9-3CC97CA9B0E6}" destId="{F3A64BDC-7AEB-459C-9547-3113842A5A40}" srcOrd="2" destOrd="0" parTransId="{912E8796-88C5-4F9F-AD0C-B51C055E5B4B}" sibTransId="{8D3ED182-9F7B-4885-A5A0-C32DED8862B9}"/>
    <dgm:cxn modelId="{A0D596D7-52C9-42D0-968A-61AF4341058B}" type="presOf" srcId="{97964E42-0390-4E09-9281-ABF925CC1DB3}" destId="{7AF1DD96-6623-4EB6-9CB5-934A74D2E657}" srcOrd="0" destOrd="0" presId="urn:microsoft.com/office/officeart/2005/8/layout/pyramid2"/>
    <dgm:cxn modelId="{3AE546F8-A542-4E46-8B7B-5060E2A13328}" type="presOf" srcId="{F3A64BDC-7AEB-459C-9547-3113842A5A40}" destId="{C2F0963C-D1AE-4D23-9D02-A20934375E14}" srcOrd="0" destOrd="0" presId="urn:microsoft.com/office/officeart/2005/8/layout/pyramid2"/>
    <dgm:cxn modelId="{251855D9-F543-49AE-9ABB-4925FAB0102E}" type="presParOf" srcId="{C87AF178-626A-4937-98E1-D64E33E27FA8}" destId="{A739F7BF-0172-49A1-9741-3599873F101B}" srcOrd="0" destOrd="0" presId="urn:microsoft.com/office/officeart/2005/8/layout/pyramid2"/>
    <dgm:cxn modelId="{9DFF1826-4C49-4A46-ABDF-0D069DE1A49A}" type="presParOf" srcId="{C87AF178-626A-4937-98E1-D64E33E27FA8}" destId="{7234FAD1-251B-4B32-AED2-CDF63FFDFFB9}" srcOrd="1" destOrd="0" presId="urn:microsoft.com/office/officeart/2005/8/layout/pyramid2"/>
    <dgm:cxn modelId="{3079C2EC-B88C-4F46-B159-3E5FF357A64E}" type="presParOf" srcId="{7234FAD1-251B-4B32-AED2-CDF63FFDFFB9}" destId="{7AF1DD96-6623-4EB6-9CB5-934A74D2E657}" srcOrd="0" destOrd="0" presId="urn:microsoft.com/office/officeart/2005/8/layout/pyramid2"/>
    <dgm:cxn modelId="{B7B4690E-B0C2-4C03-AAAF-B93AE7A71C54}" type="presParOf" srcId="{7234FAD1-251B-4B32-AED2-CDF63FFDFFB9}" destId="{13B79C65-2EC1-40D5-8E69-08712C412DE3}" srcOrd="1" destOrd="0" presId="urn:microsoft.com/office/officeart/2005/8/layout/pyramid2"/>
    <dgm:cxn modelId="{BC6F7A97-563F-4F6B-9400-D9F13934FB9B}" type="presParOf" srcId="{7234FAD1-251B-4B32-AED2-CDF63FFDFFB9}" destId="{F035E4B4-3B79-4781-9247-85F691070165}" srcOrd="2" destOrd="0" presId="urn:microsoft.com/office/officeart/2005/8/layout/pyramid2"/>
    <dgm:cxn modelId="{7F57B1B6-07B8-4C46-A5CF-105AEC6C02BE}" type="presParOf" srcId="{7234FAD1-251B-4B32-AED2-CDF63FFDFFB9}" destId="{AFB12231-CB30-4DF1-88B8-099AC40951BF}" srcOrd="3" destOrd="0" presId="urn:microsoft.com/office/officeart/2005/8/layout/pyramid2"/>
    <dgm:cxn modelId="{7FF7A869-EC53-4724-A0DB-38622A4117EC}" type="presParOf" srcId="{7234FAD1-251B-4B32-AED2-CDF63FFDFFB9}" destId="{C2F0963C-D1AE-4D23-9D02-A20934375E14}" srcOrd="4" destOrd="0" presId="urn:microsoft.com/office/officeart/2005/8/layout/pyramid2"/>
    <dgm:cxn modelId="{206827EA-C633-4FCA-A6FB-069C953AB545}" type="presParOf" srcId="{7234FAD1-251B-4B32-AED2-CDF63FFDFFB9}" destId="{F1F30D06-BE62-421B-8D11-A720AE92F954}"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9F7BF-0172-49A1-9741-3599873F101B}">
      <dsp:nvSpPr>
        <dsp:cNvPr id="0" name=""/>
        <dsp:cNvSpPr/>
      </dsp:nvSpPr>
      <dsp:spPr>
        <a:xfrm>
          <a:off x="0" y="0"/>
          <a:ext cx="4505739" cy="535463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F1DD96-6623-4EB6-9CB5-934A74D2E657}">
      <dsp:nvSpPr>
        <dsp:cNvPr id="0" name=""/>
        <dsp:cNvSpPr/>
      </dsp:nvSpPr>
      <dsp:spPr>
        <a:xfrm>
          <a:off x="2252869" y="538339"/>
          <a:ext cx="2928730" cy="126754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dirty="0"/>
            <a:t>TX06.2.1: Pressure Garment</a:t>
          </a:r>
          <a:endParaRPr lang="en-US" sz="2100" b="1" kern="1200" dirty="0"/>
        </a:p>
      </dsp:txBody>
      <dsp:txXfrm>
        <a:off x="2314745" y="600215"/>
        <a:ext cx="2804978" cy="1143791"/>
      </dsp:txXfrm>
    </dsp:sp>
    <dsp:sp modelId="{F035E4B4-3B79-4781-9247-85F691070165}">
      <dsp:nvSpPr>
        <dsp:cNvPr id="0" name=""/>
        <dsp:cNvSpPr/>
      </dsp:nvSpPr>
      <dsp:spPr>
        <a:xfrm>
          <a:off x="2252869" y="1964325"/>
          <a:ext cx="2928730" cy="126754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TX06.2: Extravehicular Activity Systems</a:t>
          </a:r>
          <a:endParaRPr lang="en-US" sz="2100" kern="1200" dirty="0"/>
        </a:p>
      </dsp:txBody>
      <dsp:txXfrm>
        <a:off x="2314745" y="2026201"/>
        <a:ext cx="2804978" cy="1143791"/>
      </dsp:txXfrm>
    </dsp:sp>
    <dsp:sp modelId="{C2F0963C-D1AE-4D23-9D02-A20934375E14}">
      <dsp:nvSpPr>
        <dsp:cNvPr id="0" name=""/>
        <dsp:cNvSpPr/>
      </dsp:nvSpPr>
      <dsp:spPr>
        <a:xfrm>
          <a:off x="2252869" y="3390312"/>
          <a:ext cx="2928730" cy="126754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TX06: Human Health, Life Support, and Habitation Systems</a:t>
          </a:r>
          <a:endParaRPr lang="en-US" sz="2100" kern="1200" dirty="0"/>
        </a:p>
      </dsp:txBody>
      <dsp:txXfrm>
        <a:off x="2314745" y="3452188"/>
        <a:ext cx="2804978" cy="114379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2A15A7-106B-4125-B6AC-C25D7404B347}" type="datetimeFigureOut">
              <a:rPr lang="en-US" smtClean="0"/>
              <a:t>3/10/22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02015-0E23-4826-9BE2-2A1527A9B218}" type="slidenum">
              <a:rPr lang="en-US" smtClean="0"/>
              <a:t>‹#›</a:t>
            </a:fld>
            <a:endParaRPr lang="en-US"/>
          </a:p>
        </p:txBody>
      </p:sp>
    </p:spTree>
    <p:extLst>
      <p:ext uri="{BB962C8B-B14F-4D97-AF65-F5344CB8AC3E}">
        <p14:creationId xmlns:p14="http://schemas.microsoft.com/office/powerpoint/2010/main" val="1449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biomechanics </a:t>
            </a:r>
            <a:r>
              <a:rPr lang="en-US"/>
              <a:t>research engineer</a:t>
            </a:r>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2</a:t>
            </a:fld>
            <a:endParaRPr lang="en-US"/>
          </a:p>
        </p:txBody>
      </p:sp>
    </p:spTree>
    <p:extLst>
      <p:ext uri="{BB962C8B-B14F-4D97-AF65-F5344CB8AC3E}">
        <p14:creationId xmlns:p14="http://schemas.microsoft.com/office/powerpoint/2010/main" val="224654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mention Shank and SLL</a:t>
            </a:r>
          </a:p>
        </p:txBody>
      </p:sp>
      <p:sp>
        <p:nvSpPr>
          <p:cNvPr id="4" name="Slide Number Placeholder 3"/>
          <p:cNvSpPr>
            <a:spLocks noGrp="1"/>
          </p:cNvSpPr>
          <p:nvPr>
            <p:ph type="sldNum" sz="quarter" idx="5"/>
          </p:nvPr>
        </p:nvSpPr>
        <p:spPr/>
        <p:txBody>
          <a:bodyPr/>
          <a:lstStyle/>
          <a:p>
            <a:fld id="{BF802015-0E23-4826-9BE2-2A1527A9B218}" type="slidenum">
              <a:rPr lang="en-US" smtClean="0"/>
              <a:t>22</a:t>
            </a:fld>
            <a:endParaRPr lang="en-US"/>
          </a:p>
        </p:txBody>
      </p:sp>
    </p:spTree>
    <p:extLst>
      <p:ext uri="{BB962C8B-B14F-4D97-AF65-F5344CB8AC3E}">
        <p14:creationId xmlns:p14="http://schemas.microsoft.com/office/powerpoint/2010/main" val="3281064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 heel-off points on shaded regions</a:t>
            </a:r>
          </a:p>
          <a:p>
            <a:r>
              <a:rPr lang="en-US" dirty="0"/>
              <a:t>Maybe split spacesuit and human graphs, animate them together</a:t>
            </a:r>
          </a:p>
        </p:txBody>
      </p:sp>
      <p:sp>
        <p:nvSpPr>
          <p:cNvPr id="4" name="Slide Number Placeholder 3"/>
          <p:cNvSpPr>
            <a:spLocks noGrp="1"/>
          </p:cNvSpPr>
          <p:nvPr>
            <p:ph type="sldNum" sz="quarter" idx="5"/>
          </p:nvPr>
        </p:nvSpPr>
        <p:spPr/>
        <p:txBody>
          <a:bodyPr/>
          <a:lstStyle/>
          <a:p>
            <a:fld id="{BF802015-0E23-4826-9BE2-2A1527A9B218}" type="slidenum">
              <a:rPr lang="en-US" smtClean="0"/>
              <a:t>23</a:t>
            </a:fld>
            <a:endParaRPr lang="en-US"/>
          </a:p>
        </p:txBody>
      </p:sp>
    </p:spTree>
    <p:extLst>
      <p:ext uri="{BB962C8B-B14F-4D97-AF65-F5344CB8AC3E}">
        <p14:creationId xmlns:p14="http://schemas.microsoft.com/office/powerpoint/2010/main" val="3089773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plot – mention the </a:t>
            </a:r>
          </a:p>
          <a:p>
            <a:r>
              <a:rPr lang="en-US" dirty="0"/>
              <a:t>Maybe animate the pressure-forces effect</a:t>
            </a:r>
          </a:p>
          <a:p>
            <a:r>
              <a:rPr lang="en-US" dirty="0"/>
              <a:t>Overlay configurations diagram over the 1,2,3 groups </a:t>
            </a:r>
          </a:p>
          <a:p>
            <a:r>
              <a:rPr lang="en-US" dirty="0"/>
              <a:t>Show that configuration did not mitigate the issues</a:t>
            </a:r>
          </a:p>
        </p:txBody>
      </p:sp>
      <p:sp>
        <p:nvSpPr>
          <p:cNvPr id="4" name="Slide Number Placeholder 3"/>
          <p:cNvSpPr>
            <a:spLocks noGrp="1"/>
          </p:cNvSpPr>
          <p:nvPr>
            <p:ph type="sldNum" sz="quarter" idx="5"/>
          </p:nvPr>
        </p:nvSpPr>
        <p:spPr/>
        <p:txBody>
          <a:bodyPr/>
          <a:lstStyle/>
          <a:p>
            <a:fld id="{BF802015-0E23-4826-9BE2-2A1527A9B218}" type="slidenum">
              <a:rPr lang="en-US" smtClean="0"/>
              <a:t>25</a:t>
            </a:fld>
            <a:endParaRPr lang="en-US"/>
          </a:p>
        </p:txBody>
      </p:sp>
    </p:spTree>
    <p:extLst>
      <p:ext uri="{BB962C8B-B14F-4D97-AF65-F5344CB8AC3E}">
        <p14:creationId xmlns:p14="http://schemas.microsoft.com/office/powerpoint/2010/main" val="1129206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plot – mention the </a:t>
            </a:r>
          </a:p>
          <a:p>
            <a:r>
              <a:rPr lang="en-US" dirty="0"/>
              <a:t>Maybe animate the pressure-forces effect</a:t>
            </a:r>
          </a:p>
          <a:p>
            <a:r>
              <a:rPr lang="en-US" dirty="0"/>
              <a:t>Overlay configurations diagram over the 1,2,3 groups </a:t>
            </a:r>
          </a:p>
          <a:p>
            <a:r>
              <a:rPr lang="en-US" dirty="0"/>
              <a:t>Show that configuration did not mitigate the issues</a:t>
            </a:r>
          </a:p>
        </p:txBody>
      </p:sp>
      <p:sp>
        <p:nvSpPr>
          <p:cNvPr id="4" name="Slide Number Placeholder 3"/>
          <p:cNvSpPr>
            <a:spLocks noGrp="1"/>
          </p:cNvSpPr>
          <p:nvPr>
            <p:ph type="sldNum" sz="quarter" idx="5"/>
          </p:nvPr>
        </p:nvSpPr>
        <p:spPr/>
        <p:txBody>
          <a:bodyPr/>
          <a:lstStyle/>
          <a:p>
            <a:fld id="{BF802015-0E23-4826-9BE2-2A1527A9B218}" type="slidenum">
              <a:rPr lang="en-US" smtClean="0"/>
              <a:t>26</a:t>
            </a:fld>
            <a:endParaRPr lang="en-US"/>
          </a:p>
        </p:txBody>
      </p:sp>
    </p:spTree>
    <p:extLst>
      <p:ext uri="{BB962C8B-B14F-4D97-AF65-F5344CB8AC3E}">
        <p14:creationId xmlns:p14="http://schemas.microsoft.com/office/powerpoint/2010/main" val="246464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ZVUs for spacesuit mounted IMUs </a:t>
            </a:r>
          </a:p>
        </p:txBody>
      </p:sp>
      <p:sp>
        <p:nvSpPr>
          <p:cNvPr id="4" name="Slide Number Placeholder 3"/>
          <p:cNvSpPr>
            <a:spLocks noGrp="1"/>
          </p:cNvSpPr>
          <p:nvPr>
            <p:ph type="sldNum" sz="quarter" idx="5"/>
          </p:nvPr>
        </p:nvSpPr>
        <p:spPr/>
        <p:txBody>
          <a:bodyPr/>
          <a:lstStyle/>
          <a:p>
            <a:fld id="{BF802015-0E23-4826-9BE2-2A1527A9B218}" type="slidenum">
              <a:rPr lang="en-US" smtClean="0"/>
              <a:t>27</a:t>
            </a:fld>
            <a:endParaRPr lang="en-US"/>
          </a:p>
        </p:txBody>
      </p:sp>
    </p:spTree>
    <p:extLst>
      <p:ext uri="{BB962C8B-B14F-4D97-AF65-F5344CB8AC3E}">
        <p14:creationId xmlns:p14="http://schemas.microsoft.com/office/powerpoint/2010/main" val="584611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 off with this explicitly (add bullet point):  Mention how designing a better fitting boot requires a thorough understanding of foot shape. Achieve good resolution limited by current efforts, need to motivate the gap in spacesuit boot design (link to terrestrial boot </a:t>
            </a:r>
            <a:r>
              <a:rPr lang="en-US" dirty="0" err="1"/>
              <a:t>definciens</a:t>
            </a:r>
            <a:r>
              <a:rPr lang="en-US" dirty="0"/>
              <a:t> like here)</a:t>
            </a:r>
          </a:p>
        </p:txBody>
      </p:sp>
      <p:sp>
        <p:nvSpPr>
          <p:cNvPr id="4" name="Slide Number Placeholder 3"/>
          <p:cNvSpPr>
            <a:spLocks noGrp="1"/>
          </p:cNvSpPr>
          <p:nvPr>
            <p:ph type="sldNum" sz="quarter" idx="5"/>
          </p:nvPr>
        </p:nvSpPr>
        <p:spPr/>
        <p:txBody>
          <a:bodyPr/>
          <a:lstStyle/>
          <a:p>
            <a:fld id="{BF802015-0E23-4826-9BE2-2A1527A9B218}" type="slidenum">
              <a:rPr lang="en-US" smtClean="0"/>
              <a:t>29</a:t>
            </a:fld>
            <a:endParaRPr lang="en-US"/>
          </a:p>
        </p:txBody>
      </p:sp>
    </p:spTree>
    <p:extLst>
      <p:ext uri="{BB962C8B-B14F-4D97-AF65-F5344CB8AC3E}">
        <p14:creationId xmlns:p14="http://schemas.microsoft.com/office/powerpoint/2010/main" val="590410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81D9EC-FCAB-4884-9775-4126189C16A5}" type="slidenum">
              <a:rPr lang="en-US" smtClean="0"/>
              <a:t>31</a:t>
            </a:fld>
            <a:endParaRPr lang="en-US"/>
          </a:p>
        </p:txBody>
      </p:sp>
    </p:spTree>
    <p:extLst>
      <p:ext uri="{BB962C8B-B14F-4D97-AF65-F5344CB8AC3E}">
        <p14:creationId xmlns:p14="http://schemas.microsoft.com/office/powerpoint/2010/main" val="1811477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the </a:t>
            </a:r>
            <a:r>
              <a:rPr lang="en-US" dirty="0" err="1"/>
              <a:t>github</a:t>
            </a:r>
            <a:r>
              <a:rPr lang="en-US" dirty="0"/>
              <a:t> </a:t>
            </a:r>
          </a:p>
        </p:txBody>
      </p:sp>
      <p:sp>
        <p:nvSpPr>
          <p:cNvPr id="4" name="Slide Number Placeholder 3"/>
          <p:cNvSpPr>
            <a:spLocks noGrp="1"/>
          </p:cNvSpPr>
          <p:nvPr>
            <p:ph type="sldNum" sz="quarter" idx="5"/>
          </p:nvPr>
        </p:nvSpPr>
        <p:spPr/>
        <p:txBody>
          <a:bodyPr/>
          <a:lstStyle/>
          <a:p>
            <a:fld id="{3081D9EC-FCAB-4884-9775-4126189C16A5}" type="slidenum">
              <a:rPr lang="en-US" smtClean="0"/>
              <a:t>32</a:t>
            </a:fld>
            <a:endParaRPr lang="en-US"/>
          </a:p>
        </p:txBody>
      </p:sp>
    </p:spTree>
    <p:extLst>
      <p:ext uri="{BB962C8B-B14F-4D97-AF65-F5344CB8AC3E}">
        <p14:creationId xmlns:p14="http://schemas.microsoft.com/office/powerpoint/2010/main" val="3642030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order of slides</a:t>
            </a:r>
          </a:p>
        </p:txBody>
      </p:sp>
      <p:sp>
        <p:nvSpPr>
          <p:cNvPr id="4" name="Slide Number Placeholder 3"/>
          <p:cNvSpPr>
            <a:spLocks noGrp="1"/>
          </p:cNvSpPr>
          <p:nvPr>
            <p:ph type="sldNum" sz="quarter" idx="5"/>
          </p:nvPr>
        </p:nvSpPr>
        <p:spPr/>
        <p:txBody>
          <a:bodyPr/>
          <a:lstStyle/>
          <a:p>
            <a:fld id="{BE4A5FD3-0F9C-4CCF-9A5E-12F0B89E91EA}" type="slidenum">
              <a:rPr lang="en-US" smtClean="0"/>
              <a:t>33</a:t>
            </a:fld>
            <a:endParaRPr lang="en-US"/>
          </a:p>
        </p:txBody>
      </p:sp>
    </p:spTree>
    <p:extLst>
      <p:ext uri="{BB962C8B-B14F-4D97-AF65-F5344CB8AC3E}">
        <p14:creationId xmlns:p14="http://schemas.microsoft.com/office/powerpoint/2010/main" val="1031726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81D9EC-FCAB-4884-9775-4126189C16A5}" type="slidenum">
              <a:rPr lang="en-US" smtClean="0"/>
              <a:t>34</a:t>
            </a:fld>
            <a:endParaRPr lang="en-US"/>
          </a:p>
        </p:txBody>
      </p:sp>
    </p:spTree>
    <p:extLst>
      <p:ext uri="{BB962C8B-B14F-4D97-AF65-F5344CB8AC3E}">
        <p14:creationId xmlns:p14="http://schemas.microsoft.com/office/powerpoint/2010/main" val="2626698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3</a:t>
            </a:fld>
            <a:endParaRPr lang="en-US"/>
          </a:p>
        </p:txBody>
      </p:sp>
    </p:spTree>
    <p:extLst>
      <p:ext uri="{BB962C8B-B14F-4D97-AF65-F5344CB8AC3E}">
        <p14:creationId xmlns:p14="http://schemas.microsoft.com/office/powerpoint/2010/main" val="131986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Highly cross-correlated predictors removed</a:t>
            </a:r>
          </a:p>
          <a:p>
            <a:pPr lvl="1"/>
            <a:r>
              <a:rPr lang="en-US" dirty="0"/>
              <a:t>Arch-length</a:t>
            </a:r>
          </a:p>
          <a:p>
            <a:pPr lvl="1"/>
            <a:r>
              <a:rPr lang="en-US" dirty="0"/>
              <a:t>Body mass index</a:t>
            </a:r>
          </a:p>
          <a:p>
            <a:pPr lvl="1"/>
            <a:r>
              <a:rPr lang="en-US" dirty="0"/>
              <a:t>height</a:t>
            </a:r>
          </a:p>
          <a:p>
            <a:r>
              <a:rPr lang="en-US" dirty="0"/>
              <a:t>Mention that these are distributions, show how similar they are</a:t>
            </a:r>
          </a:p>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35</a:t>
            </a:fld>
            <a:endParaRPr lang="en-US"/>
          </a:p>
        </p:txBody>
      </p:sp>
    </p:spTree>
    <p:extLst>
      <p:ext uri="{BB962C8B-B14F-4D97-AF65-F5344CB8AC3E}">
        <p14:creationId xmlns:p14="http://schemas.microsoft.com/office/powerpoint/2010/main" val="3810284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36</a:t>
            </a:fld>
            <a:endParaRPr lang="en-US"/>
          </a:p>
        </p:txBody>
      </p:sp>
    </p:spTree>
    <p:extLst>
      <p:ext uri="{BB962C8B-B14F-4D97-AF65-F5344CB8AC3E}">
        <p14:creationId xmlns:p14="http://schemas.microsoft.com/office/powerpoint/2010/main" val="904101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37</a:t>
            </a:fld>
            <a:endParaRPr lang="en-US"/>
          </a:p>
        </p:txBody>
      </p:sp>
    </p:spTree>
    <p:extLst>
      <p:ext uri="{BB962C8B-B14F-4D97-AF65-F5344CB8AC3E}">
        <p14:creationId xmlns:p14="http://schemas.microsoft.com/office/powerpoint/2010/main" val="464224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43</a:t>
            </a:fld>
            <a:endParaRPr lang="en-US"/>
          </a:p>
        </p:txBody>
      </p:sp>
    </p:spTree>
    <p:extLst>
      <p:ext uri="{BB962C8B-B14F-4D97-AF65-F5344CB8AC3E}">
        <p14:creationId xmlns:p14="http://schemas.microsoft.com/office/powerpoint/2010/main" val="3559861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the different bullet points to diagram</a:t>
            </a:r>
          </a:p>
          <a:p>
            <a:r>
              <a:rPr lang="en-US" dirty="0"/>
              <a:t>Make sure to go over the different boot parts, break it down for the audience</a:t>
            </a:r>
          </a:p>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47</a:t>
            </a:fld>
            <a:endParaRPr lang="en-US"/>
          </a:p>
        </p:txBody>
      </p:sp>
    </p:spTree>
    <p:extLst>
      <p:ext uri="{BB962C8B-B14F-4D97-AF65-F5344CB8AC3E}">
        <p14:creationId xmlns:p14="http://schemas.microsoft.com/office/powerpoint/2010/main" val="3589402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Verbally say what the requirements lack in NASA (</a:t>
            </a:r>
            <a:r>
              <a:rPr lang="en-US" dirty="0" err="1"/>
              <a:t>MTp</a:t>
            </a:r>
            <a:r>
              <a:rPr lang="en-US" dirty="0"/>
              <a:t> joint, other ankle mobility) </a:t>
            </a:r>
          </a:p>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48</a:t>
            </a:fld>
            <a:endParaRPr lang="en-US"/>
          </a:p>
        </p:txBody>
      </p:sp>
    </p:spTree>
    <p:extLst>
      <p:ext uri="{BB962C8B-B14F-4D97-AF65-F5344CB8AC3E}">
        <p14:creationId xmlns:p14="http://schemas.microsoft.com/office/powerpoint/2010/main" val="1614140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1609724"/>
            <a:ext cx="5486400" cy="3600451"/>
          </a:xfrm>
        </p:spPr>
        <p:txBody>
          <a:bodyPr/>
          <a:lstStyle/>
          <a:p>
            <a:r>
              <a:rPr lang="en-US" dirty="0"/>
              <a:t>Rolling convolute joint with 3 sections for ankle mobility</a:t>
            </a:r>
          </a:p>
          <a:p>
            <a:endParaRPr lang="en-US" dirty="0"/>
          </a:p>
          <a:p>
            <a:r>
              <a:rPr lang="en-US" dirty="0"/>
              <a:t>Additional rolling convolute runs along foot, and allows the upper to tighten and capture the foot. This is controlled through routing of the lacing system</a:t>
            </a:r>
          </a:p>
          <a:p>
            <a:endParaRPr lang="en-US" dirty="0"/>
          </a:p>
          <a:p>
            <a:r>
              <a:rPr lang="en-US" dirty="0"/>
              <a:t>Integrating a single termination point BOA lacing system which is placed above the ankle joint. We found that placing the dial in this location, allows for the lacing to be pulled during ankle plantarflexion, which occurs during heel-off. The lacing is run through a tube to prevent compression of the ankle joint while further tightening the upper. </a:t>
            </a:r>
          </a:p>
          <a:p>
            <a:endParaRPr lang="en-US" dirty="0"/>
          </a:p>
          <a:p>
            <a:r>
              <a:rPr lang="en-US" dirty="0"/>
              <a:t>A traditional heel counter will help further secure the heel against the shape changes associated with unloading of the heel </a:t>
            </a:r>
          </a:p>
          <a:p>
            <a:endParaRPr lang="en-US" dirty="0"/>
          </a:p>
          <a:p>
            <a:r>
              <a:rPr lang="en-US" dirty="0"/>
              <a:t>We will test our design through human subject testing assessing comfort through workload and ergonomics surveys, mobility through range of motion assessments, and heel-lift by placing a contact sensor in the heel</a:t>
            </a:r>
          </a:p>
          <a:p>
            <a:endParaRPr lang="en-US" dirty="0"/>
          </a:p>
          <a:p>
            <a:r>
              <a:rPr lang="en-US" dirty="0"/>
              <a:t>We aim to show that our boot is more comfortable, similarly mobile, and reduces the instances of heel lift, thereby showing that dynamic body shape models may improve spacesuit fit and reduce the risk of injury</a:t>
            </a:r>
          </a:p>
          <a:p>
            <a:endParaRPr lang="en-US" dirty="0"/>
          </a:p>
          <a:p>
            <a:r>
              <a:rPr lang="en-US" dirty="0"/>
              <a:t>Allie’s comments:</a:t>
            </a:r>
          </a:p>
          <a:p>
            <a:pPr marL="171450" indent="-171450">
              <a:buFontTx/>
              <a:buChar char="-"/>
            </a:pPr>
            <a:r>
              <a:rPr lang="en-US" dirty="0"/>
              <a:t>Transition from slide 3, to address instep + heel changes, we’re starting from a standard EVA boot (which just has a rolling convolute ankle joint), then add instep lacing, then add heel counter </a:t>
            </a:r>
          </a:p>
          <a:p>
            <a:pPr marL="171450" indent="-171450">
              <a:buFontTx/>
              <a:buChar char="-"/>
            </a:pPr>
            <a:r>
              <a:rPr lang="en-US" dirty="0"/>
              <a:t> Color code for instep and color code for heel counter in </a:t>
            </a:r>
          </a:p>
          <a:p>
            <a:pPr marL="171450" indent="-171450">
              <a:buFontTx/>
              <a:buChar char="-"/>
            </a:pPr>
            <a:r>
              <a:rPr lang="en-US" dirty="0"/>
              <a:t>Animation of BOA lace dynamic tightening </a:t>
            </a:r>
          </a:p>
          <a:p>
            <a:pPr marL="171450" indent="-171450">
              <a:buFontTx/>
              <a:buChar char="-"/>
            </a:pPr>
            <a:r>
              <a:rPr lang="en-US" dirty="0"/>
              <a:t>Focus on lacing and dynamic tightening of the upper rather than directly saying it’s a rolling convolute </a:t>
            </a:r>
          </a:p>
          <a:p>
            <a:pPr marL="171450" indent="-171450">
              <a:buFontTx/>
              <a:buChar char="-"/>
            </a:pPr>
            <a:r>
              <a:rPr lang="en-US" dirty="0"/>
              <a:t>Heel counter: rather than saying its just a commercial heel counter, we want to say we are iterating on designs that accommodate that shape change </a:t>
            </a:r>
          </a:p>
          <a:p>
            <a:pPr marL="171450" indent="-171450">
              <a:buFontTx/>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C182D56-8379-5E41-AACC-580E999537CB}" type="slidenum">
              <a:rPr lang="en-US" smtClean="0"/>
              <a:t>51</a:t>
            </a:fld>
            <a:endParaRPr lang="en-US"/>
          </a:p>
        </p:txBody>
      </p:sp>
    </p:spTree>
    <p:extLst>
      <p:ext uri="{BB962C8B-B14F-4D97-AF65-F5344CB8AC3E}">
        <p14:creationId xmlns:p14="http://schemas.microsoft.com/office/powerpoint/2010/main" val="3812383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54</a:t>
            </a:fld>
            <a:endParaRPr lang="en-US"/>
          </a:p>
        </p:txBody>
      </p:sp>
    </p:spTree>
    <p:extLst>
      <p:ext uri="{BB962C8B-B14F-4D97-AF65-F5344CB8AC3E}">
        <p14:creationId xmlns:p14="http://schemas.microsoft.com/office/powerpoint/2010/main" val="1277988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58</a:t>
            </a:fld>
            <a:endParaRPr lang="en-US"/>
          </a:p>
        </p:txBody>
      </p:sp>
    </p:spTree>
    <p:extLst>
      <p:ext uri="{BB962C8B-B14F-4D97-AF65-F5344CB8AC3E}">
        <p14:creationId xmlns:p14="http://schemas.microsoft.com/office/powerpoint/2010/main" val="2205464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71</a:t>
            </a:fld>
            <a:endParaRPr lang="en-US"/>
          </a:p>
        </p:txBody>
      </p:sp>
    </p:spTree>
    <p:extLst>
      <p:ext uri="{BB962C8B-B14F-4D97-AF65-F5344CB8AC3E}">
        <p14:creationId xmlns:p14="http://schemas.microsoft.com/office/powerpoint/2010/main" val="292460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future of crewed space exploration is planetary. </a:t>
            </a:r>
          </a:p>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4</a:t>
            </a:fld>
            <a:endParaRPr lang="en-US"/>
          </a:p>
        </p:txBody>
      </p:sp>
    </p:spTree>
    <p:extLst>
      <p:ext uri="{BB962C8B-B14F-4D97-AF65-F5344CB8AC3E}">
        <p14:creationId xmlns:p14="http://schemas.microsoft.com/office/powerpoint/2010/main" val="3690019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74</a:t>
            </a:fld>
            <a:endParaRPr lang="en-US"/>
          </a:p>
        </p:txBody>
      </p:sp>
    </p:spTree>
    <p:extLst>
      <p:ext uri="{BB962C8B-B14F-4D97-AF65-F5344CB8AC3E}">
        <p14:creationId xmlns:p14="http://schemas.microsoft.com/office/powerpoint/2010/main" val="1101801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blue-yellow-green scheme to show progress </a:t>
            </a:r>
          </a:p>
        </p:txBody>
      </p:sp>
      <p:sp>
        <p:nvSpPr>
          <p:cNvPr id="4" name="Slide Number Placeholder 3"/>
          <p:cNvSpPr>
            <a:spLocks noGrp="1"/>
          </p:cNvSpPr>
          <p:nvPr>
            <p:ph type="sldNum" sz="quarter" idx="5"/>
          </p:nvPr>
        </p:nvSpPr>
        <p:spPr/>
        <p:txBody>
          <a:bodyPr/>
          <a:lstStyle/>
          <a:p>
            <a:fld id="{BF802015-0E23-4826-9BE2-2A1527A9B218}" type="slidenum">
              <a:rPr lang="en-US" smtClean="0"/>
              <a:t>79</a:t>
            </a:fld>
            <a:endParaRPr lang="en-US"/>
          </a:p>
        </p:txBody>
      </p:sp>
    </p:spTree>
    <p:extLst>
      <p:ext uri="{BB962C8B-B14F-4D97-AF65-F5344CB8AC3E}">
        <p14:creationId xmlns:p14="http://schemas.microsoft.com/office/powerpoint/2010/main" val="444809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Retitle to </a:t>
            </a:r>
            <a:r>
              <a:rPr lang="en-US" dirty="0" err="1"/>
              <a:t>confrerence</a:t>
            </a:r>
            <a:r>
              <a:rPr lang="en-US" dirty="0"/>
              <a:t> presentations</a:t>
            </a:r>
          </a:p>
          <a:p>
            <a:r>
              <a:rPr lang="en-US" dirty="0"/>
              <a:t>Add ICES conference poster </a:t>
            </a:r>
          </a:p>
        </p:txBody>
      </p:sp>
      <p:sp>
        <p:nvSpPr>
          <p:cNvPr id="4" name="Slide Number Placeholder 3"/>
          <p:cNvSpPr>
            <a:spLocks noGrp="1"/>
          </p:cNvSpPr>
          <p:nvPr>
            <p:ph type="sldNum" sz="quarter" idx="5"/>
          </p:nvPr>
        </p:nvSpPr>
        <p:spPr/>
        <p:txBody>
          <a:bodyPr/>
          <a:lstStyle/>
          <a:p>
            <a:fld id="{BF802015-0E23-4826-9BE2-2A1527A9B218}" type="slidenum">
              <a:rPr lang="en-US" smtClean="0"/>
              <a:t>80</a:t>
            </a:fld>
            <a:endParaRPr lang="en-US"/>
          </a:p>
        </p:txBody>
      </p:sp>
    </p:spTree>
    <p:extLst>
      <p:ext uri="{BB962C8B-B14F-4D97-AF65-F5344CB8AC3E}">
        <p14:creationId xmlns:p14="http://schemas.microsoft.com/office/powerpoint/2010/main" val="3305681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81</a:t>
            </a:fld>
            <a:endParaRPr lang="en-US"/>
          </a:p>
        </p:txBody>
      </p:sp>
    </p:spTree>
    <p:extLst>
      <p:ext uri="{BB962C8B-B14F-4D97-AF65-F5344CB8AC3E}">
        <p14:creationId xmlns:p14="http://schemas.microsoft.com/office/powerpoint/2010/main" val="530826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on right, experimental table highlighting (matrix)</a:t>
            </a:r>
          </a:p>
        </p:txBody>
      </p:sp>
      <p:sp>
        <p:nvSpPr>
          <p:cNvPr id="4" name="Slide Number Placeholder 3"/>
          <p:cNvSpPr>
            <a:spLocks noGrp="1"/>
          </p:cNvSpPr>
          <p:nvPr>
            <p:ph type="sldNum" sz="quarter" idx="5"/>
          </p:nvPr>
        </p:nvSpPr>
        <p:spPr/>
        <p:txBody>
          <a:bodyPr/>
          <a:lstStyle/>
          <a:p>
            <a:fld id="{3081D9EC-FCAB-4884-9775-4126189C16A5}" type="slidenum">
              <a:rPr lang="en-US" smtClean="0"/>
              <a:t>92</a:t>
            </a:fld>
            <a:endParaRPr lang="en-US"/>
          </a:p>
        </p:txBody>
      </p:sp>
    </p:spTree>
    <p:extLst>
      <p:ext uri="{BB962C8B-B14F-4D97-AF65-F5344CB8AC3E}">
        <p14:creationId xmlns:p14="http://schemas.microsoft.com/office/powerpoint/2010/main" val="19464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Experimental matrix</a:t>
            </a:r>
          </a:p>
        </p:txBody>
      </p:sp>
      <p:sp>
        <p:nvSpPr>
          <p:cNvPr id="4" name="Slide Number Placeholder 3"/>
          <p:cNvSpPr>
            <a:spLocks noGrp="1"/>
          </p:cNvSpPr>
          <p:nvPr>
            <p:ph type="sldNum" sz="quarter" idx="5"/>
          </p:nvPr>
        </p:nvSpPr>
        <p:spPr/>
        <p:txBody>
          <a:bodyPr/>
          <a:lstStyle/>
          <a:p>
            <a:fld id="{3081D9EC-FCAB-4884-9775-4126189C16A5}" type="slidenum">
              <a:rPr lang="en-US" smtClean="0"/>
              <a:t>94</a:t>
            </a:fld>
            <a:endParaRPr lang="en-US"/>
          </a:p>
        </p:txBody>
      </p:sp>
    </p:spTree>
    <p:extLst>
      <p:ext uri="{BB962C8B-B14F-4D97-AF65-F5344CB8AC3E}">
        <p14:creationId xmlns:p14="http://schemas.microsoft.com/office/powerpoint/2010/main" val="1813739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takeaway text slightly bigger</a:t>
            </a:r>
          </a:p>
          <a:p>
            <a:r>
              <a:rPr lang="en-US" dirty="0"/>
              <a:t>Follow-on slide to introduce fit and its importance in indexing and joint motion</a:t>
            </a:r>
          </a:p>
        </p:txBody>
      </p:sp>
      <p:sp>
        <p:nvSpPr>
          <p:cNvPr id="4" name="Slide Number Placeholder 3"/>
          <p:cNvSpPr>
            <a:spLocks noGrp="1"/>
          </p:cNvSpPr>
          <p:nvPr>
            <p:ph type="sldNum" sz="quarter" idx="5"/>
          </p:nvPr>
        </p:nvSpPr>
        <p:spPr/>
        <p:txBody>
          <a:bodyPr/>
          <a:lstStyle/>
          <a:p>
            <a:fld id="{3081D9EC-FCAB-4884-9775-4126189C16A5}" type="slidenum">
              <a:rPr lang="en-US" smtClean="0"/>
              <a:t>96</a:t>
            </a:fld>
            <a:endParaRPr lang="en-US"/>
          </a:p>
        </p:txBody>
      </p:sp>
    </p:spTree>
    <p:extLst>
      <p:ext uri="{BB962C8B-B14F-4D97-AF65-F5344CB8AC3E}">
        <p14:creationId xmlns:p14="http://schemas.microsoft.com/office/powerpoint/2010/main" val="771386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81D9EC-FCAB-4884-9775-4126189C16A5}" type="slidenum">
              <a:rPr lang="en-US" smtClean="0"/>
              <a:t>97</a:t>
            </a:fld>
            <a:endParaRPr lang="en-US"/>
          </a:p>
        </p:txBody>
      </p:sp>
    </p:spTree>
    <p:extLst>
      <p:ext uri="{BB962C8B-B14F-4D97-AF65-F5344CB8AC3E}">
        <p14:creationId xmlns:p14="http://schemas.microsoft.com/office/powerpoint/2010/main" val="2966709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size for key takeaways</a:t>
            </a:r>
          </a:p>
          <a:p>
            <a:r>
              <a:rPr lang="en-US" dirty="0"/>
              <a:t>Big red circle showing in suit motion</a:t>
            </a:r>
          </a:p>
        </p:txBody>
      </p:sp>
      <p:sp>
        <p:nvSpPr>
          <p:cNvPr id="4" name="Slide Number Placeholder 3"/>
          <p:cNvSpPr>
            <a:spLocks noGrp="1"/>
          </p:cNvSpPr>
          <p:nvPr>
            <p:ph type="sldNum" sz="quarter" idx="5"/>
          </p:nvPr>
        </p:nvSpPr>
        <p:spPr/>
        <p:txBody>
          <a:bodyPr/>
          <a:lstStyle/>
          <a:p>
            <a:fld id="{3081D9EC-FCAB-4884-9775-4126189C16A5}" type="slidenum">
              <a:rPr lang="en-US" smtClean="0"/>
              <a:t>99</a:t>
            </a:fld>
            <a:endParaRPr lang="en-US"/>
          </a:p>
        </p:txBody>
      </p:sp>
    </p:spTree>
    <p:extLst>
      <p:ext uri="{BB962C8B-B14F-4D97-AF65-F5344CB8AC3E}">
        <p14:creationId xmlns:p14="http://schemas.microsoft.com/office/powerpoint/2010/main" val="779447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Poor fit is related to how the shape of your body relates to the shape of the suit</a:t>
            </a:r>
          </a:p>
          <a:p>
            <a:r>
              <a:rPr lang="en-US" dirty="0"/>
              <a:t>Poor indexing is how the skeleton of your body </a:t>
            </a:r>
            <a:r>
              <a:rPr lang="en-US" dirty="0" err="1"/>
              <a:t>releates</a:t>
            </a:r>
            <a:r>
              <a:rPr lang="en-US" dirty="0"/>
              <a:t> to the skeleton of the suit</a:t>
            </a:r>
          </a:p>
        </p:txBody>
      </p:sp>
      <p:sp>
        <p:nvSpPr>
          <p:cNvPr id="4" name="Slide Number Placeholder 3"/>
          <p:cNvSpPr>
            <a:spLocks noGrp="1"/>
          </p:cNvSpPr>
          <p:nvPr>
            <p:ph type="sldNum" sz="quarter" idx="5"/>
          </p:nvPr>
        </p:nvSpPr>
        <p:spPr/>
        <p:txBody>
          <a:bodyPr/>
          <a:lstStyle/>
          <a:p>
            <a:fld id="{3081D9EC-FCAB-4884-9775-4126189C16A5}" type="slidenum">
              <a:rPr lang="en-US" smtClean="0"/>
              <a:t>100</a:t>
            </a:fld>
            <a:endParaRPr lang="en-US"/>
          </a:p>
        </p:txBody>
      </p:sp>
    </p:spTree>
    <p:extLst>
      <p:ext uri="{BB962C8B-B14F-4D97-AF65-F5344CB8AC3E}">
        <p14:creationId xmlns:p14="http://schemas.microsoft.com/office/powerpoint/2010/main" val="871542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5</a:t>
            </a:fld>
            <a:endParaRPr lang="en-US"/>
          </a:p>
        </p:txBody>
      </p:sp>
    </p:spTree>
    <p:extLst>
      <p:ext uri="{BB962C8B-B14F-4D97-AF65-F5344CB8AC3E}">
        <p14:creationId xmlns:p14="http://schemas.microsoft.com/office/powerpoint/2010/main" val="2044146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 year to annotate each study</a:t>
            </a:r>
          </a:p>
        </p:txBody>
      </p:sp>
      <p:sp>
        <p:nvSpPr>
          <p:cNvPr id="4" name="Slide Number Placeholder 3"/>
          <p:cNvSpPr>
            <a:spLocks noGrp="1"/>
          </p:cNvSpPr>
          <p:nvPr>
            <p:ph type="sldNum" sz="quarter" idx="5"/>
          </p:nvPr>
        </p:nvSpPr>
        <p:spPr/>
        <p:txBody>
          <a:bodyPr/>
          <a:lstStyle/>
          <a:p>
            <a:fld id="{3081D9EC-FCAB-4884-9775-4126189C16A5}" type="slidenum">
              <a:rPr lang="en-US" smtClean="0"/>
              <a:t>101</a:t>
            </a:fld>
            <a:endParaRPr lang="en-US"/>
          </a:p>
        </p:txBody>
      </p:sp>
    </p:spTree>
    <p:extLst>
      <p:ext uri="{BB962C8B-B14F-4D97-AF65-F5344CB8AC3E}">
        <p14:creationId xmlns:p14="http://schemas.microsoft.com/office/powerpoint/2010/main" val="1403055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the static fit and mobility assessment aren’t happened outside research studies, only the post-evaluation </a:t>
            </a:r>
          </a:p>
          <a:p>
            <a:r>
              <a:rPr lang="en-US" dirty="0"/>
              <a:t>Operational suit fit is all subjective measures, not objective </a:t>
            </a:r>
          </a:p>
          <a:p>
            <a:r>
              <a:rPr lang="en-US" dirty="0"/>
              <a:t>Make this another slide</a:t>
            </a:r>
          </a:p>
        </p:txBody>
      </p:sp>
      <p:sp>
        <p:nvSpPr>
          <p:cNvPr id="4" name="Slide Number Placeholder 3"/>
          <p:cNvSpPr>
            <a:spLocks noGrp="1"/>
          </p:cNvSpPr>
          <p:nvPr>
            <p:ph type="sldNum" sz="quarter" idx="5"/>
          </p:nvPr>
        </p:nvSpPr>
        <p:spPr/>
        <p:txBody>
          <a:bodyPr/>
          <a:lstStyle/>
          <a:p>
            <a:fld id="{3081D9EC-FCAB-4884-9775-4126189C16A5}" type="slidenum">
              <a:rPr lang="en-US" smtClean="0"/>
              <a:t>102</a:t>
            </a:fld>
            <a:endParaRPr lang="en-US"/>
          </a:p>
        </p:txBody>
      </p:sp>
    </p:spTree>
    <p:extLst>
      <p:ext uri="{BB962C8B-B14F-4D97-AF65-F5344CB8AC3E}">
        <p14:creationId xmlns:p14="http://schemas.microsoft.com/office/powerpoint/2010/main" val="1154765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the static fit and mobility assessment aren’t happened outside research studies, only the post-evaluation </a:t>
            </a:r>
          </a:p>
          <a:p>
            <a:r>
              <a:rPr lang="en-US" dirty="0"/>
              <a:t>Operational suit fit is all subjective measures, not objective </a:t>
            </a:r>
          </a:p>
          <a:p>
            <a:r>
              <a:rPr lang="en-US" dirty="0"/>
              <a:t>Make this another slide</a:t>
            </a:r>
          </a:p>
        </p:txBody>
      </p:sp>
      <p:sp>
        <p:nvSpPr>
          <p:cNvPr id="4" name="Slide Number Placeholder 3"/>
          <p:cNvSpPr>
            <a:spLocks noGrp="1"/>
          </p:cNvSpPr>
          <p:nvPr>
            <p:ph type="sldNum" sz="quarter" idx="5"/>
          </p:nvPr>
        </p:nvSpPr>
        <p:spPr/>
        <p:txBody>
          <a:bodyPr/>
          <a:lstStyle/>
          <a:p>
            <a:fld id="{3081D9EC-FCAB-4884-9775-4126189C16A5}" type="slidenum">
              <a:rPr lang="en-US" smtClean="0"/>
              <a:t>103</a:t>
            </a:fld>
            <a:endParaRPr lang="en-US"/>
          </a:p>
        </p:txBody>
      </p:sp>
    </p:spTree>
    <p:extLst>
      <p:ext uri="{BB962C8B-B14F-4D97-AF65-F5344CB8AC3E}">
        <p14:creationId xmlns:p14="http://schemas.microsoft.com/office/powerpoint/2010/main" val="12142996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Stratified sampling</a:t>
            </a:r>
          </a:p>
          <a:p>
            <a:r>
              <a:rPr lang="en-US" dirty="0"/>
              <a:t>Histogram/scatter plot, look at ices </a:t>
            </a:r>
            <a:r>
              <a:rPr lang="en-US" dirty="0" err="1"/>
              <a:t>ansur</a:t>
            </a:r>
            <a:r>
              <a:rPr lang="en-US" dirty="0"/>
              <a:t> data graph, shows uniform  distribution</a:t>
            </a:r>
          </a:p>
          <a:p>
            <a:endParaRPr lang="en-US" dirty="0"/>
          </a:p>
        </p:txBody>
      </p:sp>
      <p:sp>
        <p:nvSpPr>
          <p:cNvPr id="4" name="Slide Number Placeholder 3"/>
          <p:cNvSpPr>
            <a:spLocks noGrp="1"/>
          </p:cNvSpPr>
          <p:nvPr>
            <p:ph type="sldNum" sz="quarter" idx="5"/>
          </p:nvPr>
        </p:nvSpPr>
        <p:spPr/>
        <p:txBody>
          <a:bodyPr/>
          <a:lstStyle/>
          <a:p>
            <a:fld id="{3081D9EC-FCAB-4884-9775-4126189C16A5}" type="slidenum">
              <a:rPr lang="en-US" smtClean="0"/>
              <a:t>105</a:t>
            </a:fld>
            <a:endParaRPr lang="en-US"/>
          </a:p>
        </p:txBody>
      </p:sp>
    </p:spTree>
    <p:extLst>
      <p:ext uri="{BB962C8B-B14F-4D97-AF65-F5344CB8AC3E}">
        <p14:creationId xmlns:p14="http://schemas.microsoft.com/office/powerpoint/2010/main" val="3355686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 off upper portion of foot </a:t>
            </a:r>
          </a:p>
        </p:txBody>
      </p:sp>
      <p:sp>
        <p:nvSpPr>
          <p:cNvPr id="4" name="Slide Number Placeholder 3"/>
          <p:cNvSpPr>
            <a:spLocks noGrp="1"/>
          </p:cNvSpPr>
          <p:nvPr>
            <p:ph type="sldNum" sz="quarter" idx="5"/>
          </p:nvPr>
        </p:nvSpPr>
        <p:spPr/>
        <p:txBody>
          <a:bodyPr/>
          <a:lstStyle/>
          <a:p>
            <a:fld id="{3081D9EC-FCAB-4884-9775-4126189C16A5}" type="slidenum">
              <a:rPr lang="en-US" smtClean="0"/>
              <a:t>108</a:t>
            </a:fld>
            <a:endParaRPr lang="en-US"/>
          </a:p>
        </p:txBody>
      </p:sp>
    </p:spTree>
    <p:extLst>
      <p:ext uri="{BB962C8B-B14F-4D97-AF65-F5344CB8AC3E}">
        <p14:creationId xmlns:p14="http://schemas.microsoft.com/office/powerpoint/2010/main" val="3771520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with previous slide</a:t>
            </a:r>
          </a:p>
          <a:p>
            <a:r>
              <a:rPr lang="en-US" dirty="0"/>
              <a:t>Relook at figure, highlight filled in holes</a:t>
            </a:r>
          </a:p>
        </p:txBody>
      </p:sp>
      <p:sp>
        <p:nvSpPr>
          <p:cNvPr id="4" name="Slide Number Placeholder 3"/>
          <p:cNvSpPr>
            <a:spLocks noGrp="1"/>
          </p:cNvSpPr>
          <p:nvPr>
            <p:ph type="sldNum" sz="quarter" idx="5"/>
          </p:nvPr>
        </p:nvSpPr>
        <p:spPr/>
        <p:txBody>
          <a:bodyPr/>
          <a:lstStyle/>
          <a:p>
            <a:fld id="{3081D9EC-FCAB-4884-9775-4126189C16A5}" type="slidenum">
              <a:rPr lang="en-US" smtClean="0"/>
              <a:t>109</a:t>
            </a:fld>
            <a:endParaRPr lang="en-US"/>
          </a:p>
        </p:txBody>
      </p:sp>
    </p:spTree>
    <p:extLst>
      <p:ext uri="{BB962C8B-B14F-4D97-AF65-F5344CB8AC3E}">
        <p14:creationId xmlns:p14="http://schemas.microsoft.com/office/powerpoint/2010/main" val="34458078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affine transformation as potential improvement?</a:t>
            </a:r>
          </a:p>
        </p:txBody>
      </p:sp>
      <p:sp>
        <p:nvSpPr>
          <p:cNvPr id="4" name="Slide Number Placeholder 3"/>
          <p:cNvSpPr>
            <a:spLocks noGrp="1"/>
          </p:cNvSpPr>
          <p:nvPr>
            <p:ph type="sldNum" sz="quarter" idx="5"/>
          </p:nvPr>
        </p:nvSpPr>
        <p:spPr/>
        <p:txBody>
          <a:bodyPr/>
          <a:lstStyle/>
          <a:p>
            <a:fld id="{3081D9EC-FCAB-4884-9775-4126189C16A5}" type="slidenum">
              <a:rPr lang="en-US" smtClean="0"/>
              <a:t>110</a:t>
            </a:fld>
            <a:endParaRPr lang="en-US"/>
          </a:p>
        </p:txBody>
      </p:sp>
    </p:spTree>
    <p:extLst>
      <p:ext uri="{BB962C8B-B14F-4D97-AF65-F5344CB8AC3E}">
        <p14:creationId xmlns:p14="http://schemas.microsoft.com/office/powerpoint/2010/main" val="2325033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81D9EC-FCAB-4884-9775-4126189C16A5}" type="slidenum">
              <a:rPr lang="en-US" smtClean="0"/>
              <a:t>113</a:t>
            </a:fld>
            <a:endParaRPr lang="en-US"/>
          </a:p>
        </p:txBody>
      </p:sp>
    </p:spTree>
    <p:extLst>
      <p:ext uri="{BB962C8B-B14F-4D97-AF65-F5344CB8AC3E}">
        <p14:creationId xmlns:p14="http://schemas.microsoft.com/office/powerpoint/2010/main" val="16267361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Avg = 1.0 pm 0.6mm</a:t>
            </a:r>
          </a:p>
        </p:txBody>
      </p:sp>
      <p:sp>
        <p:nvSpPr>
          <p:cNvPr id="4" name="Slide Number Placeholder 3"/>
          <p:cNvSpPr>
            <a:spLocks noGrp="1"/>
          </p:cNvSpPr>
          <p:nvPr>
            <p:ph type="sldNum" sz="quarter" idx="5"/>
          </p:nvPr>
        </p:nvSpPr>
        <p:spPr/>
        <p:txBody>
          <a:bodyPr/>
          <a:lstStyle/>
          <a:p>
            <a:fld id="{BF802015-0E23-4826-9BE2-2A1527A9B218}" type="slidenum">
              <a:rPr lang="en-US" smtClean="0"/>
              <a:t>115</a:t>
            </a:fld>
            <a:endParaRPr lang="en-US"/>
          </a:p>
        </p:txBody>
      </p:sp>
    </p:spTree>
    <p:extLst>
      <p:ext uri="{BB962C8B-B14F-4D97-AF65-F5344CB8AC3E}">
        <p14:creationId xmlns:p14="http://schemas.microsoft.com/office/powerpoint/2010/main" val="89519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7</a:t>
            </a:fld>
            <a:endParaRPr lang="en-US"/>
          </a:p>
        </p:txBody>
      </p:sp>
    </p:spTree>
    <p:extLst>
      <p:ext uri="{BB962C8B-B14F-4D97-AF65-F5344CB8AC3E}">
        <p14:creationId xmlns:p14="http://schemas.microsoft.com/office/powerpoint/2010/main" val="3037803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11</a:t>
            </a:fld>
            <a:endParaRPr lang="en-US"/>
          </a:p>
        </p:txBody>
      </p:sp>
    </p:spTree>
    <p:extLst>
      <p:ext uri="{BB962C8B-B14F-4D97-AF65-F5344CB8AC3E}">
        <p14:creationId xmlns:p14="http://schemas.microsoft.com/office/powerpoint/2010/main" val="52998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the hardware produced during the </a:t>
            </a:r>
            <a:r>
              <a:rPr lang="en-US" sz="1200" b="0" i="0" kern="1200" dirty="0" err="1">
                <a:solidFill>
                  <a:schemeClr val="tx1"/>
                </a:solidFill>
                <a:effectLst/>
                <a:latin typeface="+mn-lt"/>
                <a:ea typeface="+mn-ea"/>
                <a:cs typeface="+mn-cs"/>
              </a:rPr>
              <a:t>EMUprogram</a:t>
            </a:r>
            <a:r>
              <a:rPr lang="en-US" sz="1200" b="0" i="0" kern="1200" dirty="0">
                <a:solidFill>
                  <a:schemeClr val="tx1"/>
                </a:solidFill>
                <a:effectLst/>
                <a:latin typeface="+mn-lt"/>
                <a:ea typeface="+mn-ea"/>
                <a:cs typeface="+mn-cs"/>
              </a:rPr>
              <a:t>, the actual anthropometric range that could </a:t>
            </a:r>
            <a:r>
              <a:rPr lang="en-US" sz="1200" b="0" i="0" kern="1200" dirty="0" err="1">
                <a:solidFill>
                  <a:schemeClr val="tx1"/>
                </a:solidFill>
                <a:effectLst/>
                <a:latin typeface="+mn-lt"/>
                <a:ea typeface="+mn-ea"/>
                <a:cs typeface="+mn-cs"/>
              </a:rPr>
              <a:t>adequatelyfit</a:t>
            </a:r>
            <a:r>
              <a:rPr lang="en-US" sz="1200" b="0" i="0" kern="1200" dirty="0">
                <a:solidFill>
                  <a:schemeClr val="tx1"/>
                </a:solidFill>
                <a:effectLst/>
                <a:latin typeface="+mn-lt"/>
                <a:ea typeface="+mn-ea"/>
                <a:cs typeface="+mn-cs"/>
              </a:rPr>
              <a:t> in the EMU ranged from a 40th percentile female to a95th percentile male. The appropriate suit component sizing for each crewmember was based on the linear and circum-</a:t>
            </a:r>
            <a:r>
              <a:rPr lang="en-US" sz="1200" b="0" i="0" kern="1200" dirty="0" err="1">
                <a:solidFill>
                  <a:schemeClr val="tx1"/>
                </a:solidFill>
                <a:effectLst/>
                <a:latin typeface="+mn-lt"/>
                <a:ea typeface="+mn-ea"/>
                <a:cs typeface="+mn-cs"/>
              </a:rPr>
              <a:t>ferential</a:t>
            </a:r>
            <a:r>
              <a:rPr lang="en-US" sz="1200" b="0" i="0" kern="1200" dirty="0">
                <a:solidFill>
                  <a:schemeClr val="tx1"/>
                </a:solidFill>
                <a:effectLst/>
                <a:latin typeface="+mn-lt"/>
                <a:ea typeface="+mn-ea"/>
                <a:cs typeface="+mn-cs"/>
              </a:rPr>
              <a:t> measurements of body shapes, including stature, inter-</a:t>
            </a:r>
            <a:r>
              <a:rPr lang="en-US" sz="1200" b="0" i="0" kern="1200" dirty="0" err="1">
                <a:solidFill>
                  <a:schemeClr val="tx1"/>
                </a:solidFill>
                <a:effectLst/>
                <a:latin typeface="+mn-lt"/>
                <a:ea typeface="+mn-ea"/>
                <a:cs typeface="+mn-cs"/>
              </a:rPr>
              <a:t>scye</a:t>
            </a:r>
            <a:r>
              <a:rPr lang="en-US" sz="1200" b="0" i="0" kern="1200" dirty="0">
                <a:solidFill>
                  <a:schemeClr val="tx1"/>
                </a:solidFill>
                <a:effectLst/>
                <a:latin typeface="+mn-lt"/>
                <a:ea typeface="+mn-ea"/>
                <a:cs typeface="+mn-cs"/>
              </a:rPr>
              <a:t> breadth, bi-deltoid breadth, vertical trunk </a:t>
            </a:r>
            <a:r>
              <a:rPr lang="en-US" sz="1200" b="0" i="0" kern="1200" dirty="0" err="1">
                <a:solidFill>
                  <a:schemeClr val="tx1"/>
                </a:solidFill>
                <a:effectLst/>
                <a:latin typeface="+mn-lt"/>
                <a:ea typeface="+mn-ea"/>
                <a:cs typeface="+mn-cs"/>
              </a:rPr>
              <a:t>diameter,and</a:t>
            </a:r>
            <a:r>
              <a:rPr lang="en-US" sz="1200" b="0" i="0" kern="1200" dirty="0">
                <a:solidFill>
                  <a:schemeClr val="tx1"/>
                </a:solidFill>
                <a:effectLst/>
                <a:latin typeface="+mn-lt"/>
                <a:ea typeface="+mn-ea"/>
                <a:cs typeface="+mn-cs"/>
              </a:rPr>
              <a:t> other critical dimensions </a:t>
            </a:r>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12</a:t>
            </a:fld>
            <a:endParaRPr lang="en-US"/>
          </a:p>
        </p:txBody>
      </p:sp>
    </p:spTree>
    <p:extLst>
      <p:ext uri="{BB962C8B-B14F-4D97-AF65-F5344CB8AC3E}">
        <p14:creationId xmlns:p14="http://schemas.microsoft.com/office/powerpoint/2010/main" val="1208965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02015-0E23-4826-9BE2-2A1527A9B218}" type="slidenum">
              <a:rPr lang="en-US" smtClean="0"/>
              <a:t>16</a:t>
            </a:fld>
            <a:endParaRPr lang="en-US"/>
          </a:p>
        </p:txBody>
      </p:sp>
    </p:spTree>
    <p:extLst>
      <p:ext uri="{BB962C8B-B14F-4D97-AF65-F5344CB8AC3E}">
        <p14:creationId xmlns:p14="http://schemas.microsoft.com/office/powerpoint/2010/main" val="124015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refer to the leg as shank here to set-up for terminology in this section</a:t>
            </a:r>
          </a:p>
        </p:txBody>
      </p:sp>
      <p:sp>
        <p:nvSpPr>
          <p:cNvPr id="4" name="Slide Number Placeholder 3"/>
          <p:cNvSpPr>
            <a:spLocks noGrp="1"/>
          </p:cNvSpPr>
          <p:nvPr>
            <p:ph type="sldNum" sz="quarter" idx="5"/>
          </p:nvPr>
        </p:nvSpPr>
        <p:spPr/>
        <p:txBody>
          <a:bodyPr/>
          <a:lstStyle/>
          <a:p>
            <a:fld id="{BF802015-0E23-4826-9BE2-2A1527A9B218}" type="slidenum">
              <a:rPr lang="en-US" smtClean="0"/>
              <a:t>21</a:t>
            </a:fld>
            <a:endParaRPr lang="en-US"/>
          </a:p>
        </p:txBody>
      </p:sp>
    </p:spTree>
    <p:extLst>
      <p:ext uri="{BB962C8B-B14F-4D97-AF65-F5344CB8AC3E}">
        <p14:creationId xmlns:p14="http://schemas.microsoft.com/office/powerpoint/2010/main" val="2726248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3463635" y="2295548"/>
            <a:ext cx="8312728" cy="1655762"/>
          </a:xfrm>
        </p:spPr>
        <p:txBody>
          <a:bodyPr>
            <a:normAutofit/>
          </a:bodyPr>
          <a:lstStyle>
            <a:lvl1pPr marL="0" indent="0" algn="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3463636" y="125002"/>
            <a:ext cx="8312727" cy="2170546"/>
          </a:xfrm>
        </p:spPr>
        <p:txBody>
          <a:bodyPr anchor="ctr">
            <a:normAutofit/>
          </a:bodyPr>
          <a:lstStyle>
            <a:lvl1pPr algn="r">
              <a:defRPr sz="440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21AF0BD7-4284-49C7-91FD-D7747F6C35FA}"/>
              </a:ext>
            </a:extLst>
          </p:cNvPr>
          <p:cNvSpPr/>
          <p:nvPr/>
        </p:nvSpPr>
        <p:spPr>
          <a:xfrm>
            <a:off x="-9526" y="6244281"/>
            <a:ext cx="12201525" cy="613719"/>
          </a:xfrm>
          <a:prstGeom prst="rect">
            <a:avLst/>
          </a:prstGeom>
          <a:solidFill>
            <a:srgbClr val="222222"/>
          </a:solidFill>
          <a:ln>
            <a:solidFill>
              <a:srgbClr val="2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1D6C83A-4603-43B6-B489-E31D9A94A6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 y="-1"/>
            <a:ext cx="2212577" cy="2295549"/>
          </a:xfrm>
          <a:prstGeom prst="rect">
            <a:avLst/>
          </a:prstGeom>
        </p:spPr>
      </p:pic>
      <p:pic>
        <p:nvPicPr>
          <p:cNvPr id="5" name="Picture 4" descr="A picture containing transport, wheel&#10;&#10;Description automatically generated">
            <a:extLst>
              <a:ext uri="{FF2B5EF4-FFF2-40B4-BE49-F238E27FC236}">
                <a16:creationId xmlns:a16="http://schemas.microsoft.com/office/drawing/2014/main" id="{A57D87EF-07D5-4D7F-BECF-E2B01DD0BB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2295548"/>
            <a:ext cx="2212577" cy="2224141"/>
          </a:xfrm>
          <a:prstGeom prst="rect">
            <a:avLst/>
          </a:prstGeom>
        </p:spPr>
      </p:pic>
    </p:spTree>
    <p:extLst>
      <p:ext uri="{BB962C8B-B14F-4D97-AF65-F5344CB8AC3E}">
        <p14:creationId xmlns:p14="http://schemas.microsoft.com/office/powerpoint/2010/main" val="1152683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23E8-0EC2-48F1-BF6B-4DB79210B9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80FC6-6E4F-44C4-A76E-44E69D97DE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C11E01-747A-4342-8F42-F25F3DC72027}"/>
              </a:ext>
            </a:extLst>
          </p:cNvPr>
          <p:cNvSpPr>
            <a:spLocks noGrp="1"/>
          </p:cNvSpPr>
          <p:nvPr>
            <p:ph type="dt" sz="half" idx="10"/>
          </p:nvPr>
        </p:nvSpPr>
        <p:spPr/>
        <p:txBody>
          <a:bodyPr/>
          <a:lstStyle/>
          <a:p>
            <a:r>
              <a:rPr lang="en-US"/>
              <a:t>Mar 30 2022</a:t>
            </a:r>
          </a:p>
        </p:txBody>
      </p:sp>
      <p:sp>
        <p:nvSpPr>
          <p:cNvPr id="8" name="Footer Placeholder 7">
            <a:extLst>
              <a:ext uri="{FF2B5EF4-FFF2-40B4-BE49-F238E27FC236}">
                <a16:creationId xmlns:a16="http://schemas.microsoft.com/office/drawing/2014/main" id="{154DF7FB-DB58-482D-AC50-7AA1309FDDAB}"/>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9" name="Slide Number Placeholder 8">
            <a:extLst>
              <a:ext uri="{FF2B5EF4-FFF2-40B4-BE49-F238E27FC236}">
                <a16:creationId xmlns:a16="http://schemas.microsoft.com/office/drawing/2014/main" id="{66835BEA-D5BD-41FE-BAFD-712D3D51795D}"/>
              </a:ext>
            </a:extLst>
          </p:cNvPr>
          <p:cNvSpPr>
            <a:spLocks noGrp="1"/>
          </p:cNvSpPr>
          <p:nvPr>
            <p:ph type="sldNum" sz="quarter" idx="12"/>
          </p:nvPr>
        </p:nvSpPr>
        <p:spPr/>
        <p:txBody>
          <a:bodyPr/>
          <a:lstStyle/>
          <a:p>
            <a:fld id="{852B83BF-056A-4342-AAF0-9FABA5DBF156}" type="slidenum">
              <a:rPr lang="en-US" smtClean="0"/>
              <a:t>‹#›</a:t>
            </a:fld>
            <a:endParaRPr lang="en-US"/>
          </a:p>
        </p:txBody>
      </p:sp>
    </p:spTree>
    <p:extLst>
      <p:ext uri="{BB962C8B-B14F-4D97-AF65-F5344CB8AC3E}">
        <p14:creationId xmlns:p14="http://schemas.microsoft.com/office/powerpoint/2010/main" val="2490910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C7FBA-1F88-4254-8E89-0080895B10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DBE73D-C7C5-470F-AF6A-146E08634F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20972-5464-452E-B25F-C6AB06387403}"/>
              </a:ext>
            </a:extLst>
          </p:cNvPr>
          <p:cNvSpPr>
            <a:spLocks noGrp="1"/>
          </p:cNvSpPr>
          <p:nvPr>
            <p:ph type="dt" sz="half" idx="10"/>
          </p:nvPr>
        </p:nvSpPr>
        <p:spPr/>
        <p:txBody>
          <a:bodyPr/>
          <a:lstStyle/>
          <a:p>
            <a:r>
              <a:rPr lang="en-US"/>
              <a:t>Mar 30 2022</a:t>
            </a:r>
          </a:p>
        </p:txBody>
      </p:sp>
      <p:sp>
        <p:nvSpPr>
          <p:cNvPr id="8" name="Footer Placeholder 7">
            <a:extLst>
              <a:ext uri="{FF2B5EF4-FFF2-40B4-BE49-F238E27FC236}">
                <a16:creationId xmlns:a16="http://schemas.microsoft.com/office/drawing/2014/main" id="{B13CE44E-95CF-435B-8F67-29142A753D7C}"/>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9" name="Slide Number Placeholder 8">
            <a:extLst>
              <a:ext uri="{FF2B5EF4-FFF2-40B4-BE49-F238E27FC236}">
                <a16:creationId xmlns:a16="http://schemas.microsoft.com/office/drawing/2014/main" id="{BC2E1DB7-8793-477B-8DD8-DD714E38F10A}"/>
              </a:ext>
            </a:extLst>
          </p:cNvPr>
          <p:cNvSpPr>
            <a:spLocks noGrp="1"/>
          </p:cNvSpPr>
          <p:nvPr>
            <p:ph type="sldNum" sz="quarter" idx="12"/>
          </p:nvPr>
        </p:nvSpPr>
        <p:spPr/>
        <p:txBody>
          <a:bodyPr/>
          <a:lstStyle/>
          <a:p>
            <a:fld id="{852B83BF-056A-4342-AAF0-9FABA5DBF156}" type="slidenum">
              <a:rPr lang="en-US" smtClean="0"/>
              <a:t>‹#›</a:t>
            </a:fld>
            <a:endParaRPr lang="en-US"/>
          </a:p>
        </p:txBody>
      </p:sp>
    </p:spTree>
    <p:extLst>
      <p:ext uri="{BB962C8B-B14F-4D97-AF65-F5344CB8AC3E}">
        <p14:creationId xmlns:p14="http://schemas.microsoft.com/office/powerpoint/2010/main" val="1891909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250884" y="2344976"/>
            <a:ext cx="8312728"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250885" y="174430"/>
            <a:ext cx="8312727" cy="2170546"/>
          </a:xfrm>
        </p:spPr>
        <p:txBody>
          <a:bodyPr anchor="ctr">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1515683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3463635" y="2295548"/>
            <a:ext cx="8312728" cy="1655762"/>
          </a:xfrm>
        </p:spPr>
        <p:txBody>
          <a:bodyPr>
            <a:normAutofit/>
          </a:bodyPr>
          <a:lstStyle>
            <a:lvl1pPr marL="0" indent="0" algn="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3463636" y="125002"/>
            <a:ext cx="8312727" cy="2170546"/>
          </a:xfrm>
        </p:spPr>
        <p:txBody>
          <a:bodyPr anchor="ctr">
            <a:normAutofit/>
          </a:bodyPr>
          <a:lstStyle>
            <a:lvl1pPr algn="r">
              <a:defRPr sz="440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21AF0BD7-4284-49C7-91FD-D7747F6C35FA}"/>
              </a:ext>
            </a:extLst>
          </p:cNvPr>
          <p:cNvSpPr/>
          <p:nvPr/>
        </p:nvSpPr>
        <p:spPr>
          <a:xfrm>
            <a:off x="-9526" y="6252518"/>
            <a:ext cx="12201525" cy="605482"/>
          </a:xfrm>
          <a:prstGeom prst="rect">
            <a:avLst/>
          </a:prstGeom>
          <a:solidFill>
            <a:srgbClr val="222222"/>
          </a:solidFill>
          <a:ln>
            <a:solidFill>
              <a:srgbClr val="2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1D6C83A-4603-43B6-B489-E31D9A94A6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 y="-1"/>
            <a:ext cx="2212577" cy="2295549"/>
          </a:xfrm>
          <a:prstGeom prst="rect">
            <a:avLst/>
          </a:prstGeom>
        </p:spPr>
      </p:pic>
      <p:pic>
        <p:nvPicPr>
          <p:cNvPr id="6" name="Picture 4">
            <a:extLst>
              <a:ext uri="{FF2B5EF4-FFF2-40B4-BE49-F238E27FC236}">
                <a16:creationId xmlns:a16="http://schemas.microsoft.com/office/drawing/2014/main" id="{F60500D1-15DD-4DCF-B97C-5F1C8E7080ED}"/>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962" y="2295547"/>
            <a:ext cx="2233448" cy="2170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550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D970-0153-4178-B888-A2A5128BE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757E2-1051-41EE-8A0D-86398A98DFEA}"/>
              </a:ext>
            </a:extLst>
          </p:cNvPr>
          <p:cNvSpPr>
            <a:spLocks noGrp="1"/>
          </p:cNvSpPr>
          <p:nvPr>
            <p:ph idx="1"/>
          </p:nvPr>
        </p:nvSpPr>
        <p:spPr>
          <a:xfrm>
            <a:off x="838200" y="922638"/>
            <a:ext cx="10515600" cy="5254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75943-18B2-43E1-89D4-501F7EA43EB2}"/>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17E9C217-CAA9-4E19-8561-90E2F322E7EA}"/>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696EF276-335D-4768-816E-2251701DFDDA}"/>
              </a:ext>
            </a:extLst>
          </p:cNvPr>
          <p:cNvSpPr>
            <a:spLocks noGrp="1"/>
          </p:cNvSpPr>
          <p:nvPr>
            <p:ph type="sldNum" sz="quarter" idx="12"/>
          </p:nvPr>
        </p:nvSpPr>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802778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5B64-A052-46D8-9A3F-8156205665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4E5E8-3D96-4846-9C77-34C89659E6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3FC6AD-C7EC-442D-B0D9-B6C2DDD0717F}"/>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6EBE4E4C-CB58-45FA-9969-EE03024928CB}"/>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50C5226-3B17-4A86-93D4-5E2A37A34CEC}"/>
              </a:ext>
            </a:extLst>
          </p:cNvPr>
          <p:cNvSpPr>
            <a:spLocks noGrp="1"/>
          </p:cNvSpPr>
          <p:nvPr>
            <p:ph type="sldNum" sz="quarter" idx="12"/>
          </p:nvPr>
        </p:nvSpPr>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704113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EBE4-E87D-4923-86F8-EBAC4BE86A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0037C-DCFA-44AF-86B4-071C1CCA0C6D}"/>
              </a:ext>
            </a:extLst>
          </p:cNvPr>
          <p:cNvSpPr>
            <a:spLocks noGrp="1"/>
          </p:cNvSpPr>
          <p:nvPr>
            <p:ph sz="half" idx="1"/>
          </p:nvPr>
        </p:nvSpPr>
        <p:spPr>
          <a:xfrm>
            <a:off x="838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4D3848-85DC-49E3-8025-9918E4353A89}"/>
              </a:ext>
            </a:extLst>
          </p:cNvPr>
          <p:cNvSpPr>
            <a:spLocks noGrp="1"/>
          </p:cNvSpPr>
          <p:nvPr>
            <p:ph sz="half" idx="2"/>
          </p:nvPr>
        </p:nvSpPr>
        <p:spPr>
          <a:xfrm>
            <a:off x="6172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038B28-2AF7-41E9-8E68-4DBBFC80F9AF}"/>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642BDD18-3047-42B9-8721-10FD7EDDF3E9}"/>
              </a:ext>
            </a:extLst>
          </p:cNvPr>
          <p:cNvSpPr>
            <a:spLocks noGrp="1"/>
          </p:cNvSpPr>
          <p:nvPr>
            <p:ph type="ftr" sz="quarter" idx="11"/>
          </p:nvPr>
        </p:nvSpPr>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9B8AE9CB-20F0-4A1F-A420-F2A5A56D73E7}"/>
              </a:ext>
            </a:extLst>
          </p:cNvPr>
          <p:cNvSpPr>
            <a:spLocks noGrp="1"/>
          </p:cNvSpPr>
          <p:nvPr>
            <p:ph type="sldNum" sz="quarter" idx="12"/>
          </p:nvPr>
        </p:nvSpPr>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40577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1A81-99CD-445A-AA5B-E4D9D258A2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5DA962-0FA2-4794-9805-6368587FF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9524C7-7AC5-4439-A15D-463A05CD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CFD4B-84B8-4BF0-9D0F-EB5067020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F54BBA-4DA7-47E2-A596-AA9E5FB436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8DCEA2-3AE8-4C20-BE39-044C858C0703}"/>
              </a:ext>
            </a:extLst>
          </p:cNvPr>
          <p:cNvSpPr>
            <a:spLocks noGrp="1"/>
          </p:cNvSpPr>
          <p:nvPr>
            <p:ph type="dt" sz="half" idx="10"/>
          </p:nvPr>
        </p:nvSpPr>
        <p:spPr/>
        <p:txBody>
          <a:bodyPr/>
          <a:lstStyle/>
          <a:p>
            <a:r>
              <a:rPr lang="en-US"/>
              <a:t>Mar 30 2022</a:t>
            </a:r>
          </a:p>
        </p:txBody>
      </p:sp>
      <p:sp>
        <p:nvSpPr>
          <p:cNvPr id="8" name="Footer Placeholder 7">
            <a:extLst>
              <a:ext uri="{FF2B5EF4-FFF2-40B4-BE49-F238E27FC236}">
                <a16:creationId xmlns:a16="http://schemas.microsoft.com/office/drawing/2014/main" id="{925EAAFD-EB64-4E3E-9A25-513BF9D9B32E}"/>
              </a:ext>
            </a:extLst>
          </p:cNvPr>
          <p:cNvSpPr>
            <a:spLocks noGrp="1"/>
          </p:cNvSpPr>
          <p:nvPr>
            <p:ph type="ftr" sz="quarter" idx="11"/>
          </p:nvPr>
        </p:nvSpPr>
        <p:spPr/>
        <p:txBody>
          <a:bodyPr/>
          <a:lstStyle/>
          <a:p>
            <a:r>
              <a:rPr lang="en-US"/>
              <a:t>Motivation | Background | Overview | Aim 1 | Aim 2 | Aim 3 | Aim 4 | Summary</a:t>
            </a:r>
          </a:p>
        </p:txBody>
      </p:sp>
      <p:sp>
        <p:nvSpPr>
          <p:cNvPr id="9" name="Slide Number Placeholder 8">
            <a:extLst>
              <a:ext uri="{FF2B5EF4-FFF2-40B4-BE49-F238E27FC236}">
                <a16:creationId xmlns:a16="http://schemas.microsoft.com/office/drawing/2014/main" id="{7EFEBA4F-8210-43C5-8B68-082628982CED}"/>
              </a:ext>
            </a:extLst>
          </p:cNvPr>
          <p:cNvSpPr>
            <a:spLocks noGrp="1"/>
          </p:cNvSpPr>
          <p:nvPr>
            <p:ph type="sldNum" sz="quarter" idx="12"/>
          </p:nvPr>
        </p:nvSpPr>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980640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EA4A-93E7-4290-8105-D6D74739A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97454-A1DF-4E8C-B98B-F2EADDE6F9F9}"/>
              </a:ext>
            </a:extLst>
          </p:cNvPr>
          <p:cNvSpPr>
            <a:spLocks noGrp="1"/>
          </p:cNvSpPr>
          <p:nvPr>
            <p:ph type="dt" sz="half" idx="10"/>
          </p:nvPr>
        </p:nvSpPr>
        <p:spPr/>
        <p:txBody>
          <a:bodyPr/>
          <a:lstStyle/>
          <a:p>
            <a:r>
              <a:rPr lang="en-US"/>
              <a:t>Mar 30 2022</a:t>
            </a:r>
          </a:p>
        </p:txBody>
      </p:sp>
      <p:sp>
        <p:nvSpPr>
          <p:cNvPr id="4" name="Footer Placeholder 3">
            <a:extLst>
              <a:ext uri="{FF2B5EF4-FFF2-40B4-BE49-F238E27FC236}">
                <a16:creationId xmlns:a16="http://schemas.microsoft.com/office/drawing/2014/main" id="{19BA8138-A28C-4175-BBB7-414A4A595505}"/>
              </a:ext>
            </a:extLst>
          </p:cNvPr>
          <p:cNvSpPr>
            <a:spLocks noGrp="1"/>
          </p:cNvSpPr>
          <p:nvPr>
            <p:ph type="ftr" sz="quarter" idx="11"/>
          </p:nvPr>
        </p:nvSpPr>
        <p:spPr/>
        <p:txBody>
          <a:bodyPr/>
          <a:lstStyle/>
          <a:p>
            <a:r>
              <a:rPr lang="en-US"/>
              <a:t>Motivation | Background | Overview | Aim 1 | Aim 2 | Aim 3 | Aim 4 | Summary</a:t>
            </a:r>
          </a:p>
        </p:txBody>
      </p:sp>
      <p:sp>
        <p:nvSpPr>
          <p:cNvPr id="5" name="Slide Number Placeholder 4">
            <a:extLst>
              <a:ext uri="{FF2B5EF4-FFF2-40B4-BE49-F238E27FC236}">
                <a16:creationId xmlns:a16="http://schemas.microsoft.com/office/drawing/2014/main" id="{67D066AE-01CD-4BB5-972F-1CC78CEB167D}"/>
              </a:ext>
            </a:extLst>
          </p:cNvPr>
          <p:cNvSpPr>
            <a:spLocks noGrp="1"/>
          </p:cNvSpPr>
          <p:nvPr>
            <p:ph type="sldNum" sz="quarter" idx="12"/>
          </p:nvPr>
        </p:nvSpPr>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4614557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AA662-C87E-4305-8FEB-4A6DBD853733}"/>
              </a:ext>
            </a:extLst>
          </p:cNvPr>
          <p:cNvSpPr>
            <a:spLocks noGrp="1"/>
          </p:cNvSpPr>
          <p:nvPr>
            <p:ph type="dt" sz="half" idx="10"/>
          </p:nvPr>
        </p:nvSpPr>
        <p:spPr/>
        <p:txBody>
          <a:bodyPr/>
          <a:lstStyle/>
          <a:p>
            <a:r>
              <a:rPr lang="en-US"/>
              <a:t>Mar 30 2022</a:t>
            </a:r>
          </a:p>
        </p:txBody>
      </p:sp>
      <p:sp>
        <p:nvSpPr>
          <p:cNvPr id="3" name="Footer Placeholder 2">
            <a:extLst>
              <a:ext uri="{FF2B5EF4-FFF2-40B4-BE49-F238E27FC236}">
                <a16:creationId xmlns:a16="http://schemas.microsoft.com/office/drawing/2014/main" id="{2F40F164-5F8A-44CE-9230-D74D53A7ED88}"/>
              </a:ext>
            </a:extLst>
          </p:cNvPr>
          <p:cNvSpPr>
            <a:spLocks noGrp="1"/>
          </p:cNvSpPr>
          <p:nvPr>
            <p:ph type="ftr" sz="quarter" idx="11"/>
          </p:nvPr>
        </p:nvSpPr>
        <p:spPr/>
        <p:txBody>
          <a:bodyPr/>
          <a:lstStyle/>
          <a:p>
            <a:r>
              <a:rPr lang="en-US"/>
              <a:t>Motivation | Background | Overview | Aim 1 | Aim 2 | Aim 3 | Aim 4 | Summary</a:t>
            </a:r>
          </a:p>
        </p:txBody>
      </p:sp>
      <p:sp>
        <p:nvSpPr>
          <p:cNvPr id="4" name="Slide Number Placeholder 3">
            <a:extLst>
              <a:ext uri="{FF2B5EF4-FFF2-40B4-BE49-F238E27FC236}">
                <a16:creationId xmlns:a16="http://schemas.microsoft.com/office/drawing/2014/main" id="{8593C385-6894-4CD4-AFFF-55CDD23497A9}"/>
              </a:ext>
            </a:extLst>
          </p:cNvPr>
          <p:cNvSpPr>
            <a:spLocks noGrp="1"/>
          </p:cNvSpPr>
          <p:nvPr>
            <p:ph type="sldNum" sz="quarter" idx="12"/>
          </p:nvPr>
        </p:nvSpPr>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617849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D970-0153-4178-B888-A2A5128BE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757E2-1051-41EE-8A0D-86398A98DFEA}"/>
              </a:ext>
            </a:extLst>
          </p:cNvPr>
          <p:cNvSpPr>
            <a:spLocks noGrp="1"/>
          </p:cNvSpPr>
          <p:nvPr>
            <p:ph idx="1"/>
          </p:nvPr>
        </p:nvSpPr>
        <p:spPr>
          <a:xfrm>
            <a:off x="838200" y="922638"/>
            <a:ext cx="10515600" cy="5254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55B1C75-EBE4-4904-9D9B-D1BF4AA8BA4B}"/>
              </a:ext>
            </a:extLst>
          </p:cNvPr>
          <p:cNvSpPr>
            <a:spLocks noGrp="1"/>
          </p:cNvSpPr>
          <p:nvPr>
            <p:ph type="dt" sz="half" idx="10"/>
          </p:nvPr>
        </p:nvSpPr>
        <p:spPr/>
        <p:txBody>
          <a:bodyPr/>
          <a:lstStyle/>
          <a:p>
            <a:r>
              <a:rPr lang="en-US"/>
              <a:t>Mar 30 2022</a:t>
            </a:r>
          </a:p>
        </p:txBody>
      </p:sp>
      <p:sp>
        <p:nvSpPr>
          <p:cNvPr id="8" name="Footer Placeholder 7">
            <a:extLst>
              <a:ext uri="{FF2B5EF4-FFF2-40B4-BE49-F238E27FC236}">
                <a16:creationId xmlns:a16="http://schemas.microsoft.com/office/drawing/2014/main" id="{89F6FAEE-95D0-4144-9353-2F6C1ABD4DE2}"/>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9" name="Slide Number Placeholder 8">
            <a:extLst>
              <a:ext uri="{FF2B5EF4-FFF2-40B4-BE49-F238E27FC236}">
                <a16:creationId xmlns:a16="http://schemas.microsoft.com/office/drawing/2014/main" id="{511D51F9-B21A-426E-8F40-984DA72F5C84}"/>
              </a:ext>
            </a:extLst>
          </p:cNvPr>
          <p:cNvSpPr>
            <a:spLocks noGrp="1"/>
          </p:cNvSpPr>
          <p:nvPr>
            <p:ph type="sldNum" sz="quarter" idx="12"/>
          </p:nvPr>
        </p:nvSpPr>
        <p:spPr/>
        <p:txBody>
          <a:bodyPr/>
          <a:lstStyle/>
          <a:p>
            <a:fld id="{852B83BF-056A-4342-AAF0-9FABA5DBF156}" type="slidenum">
              <a:rPr lang="en-US" smtClean="0"/>
              <a:t>‹#›</a:t>
            </a:fld>
            <a:endParaRPr lang="en-US"/>
          </a:p>
        </p:txBody>
      </p:sp>
    </p:spTree>
    <p:extLst>
      <p:ext uri="{BB962C8B-B14F-4D97-AF65-F5344CB8AC3E}">
        <p14:creationId xmlns:p14="http://schemas.microsoft.com/office/powerpoint/2010/main" val="2815415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53E9-C13E-4817-91F5-453DA80FA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7BD637-5730-4402-9F23-D6950DA84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53EFAA-2B20-4950-8E8B-63439561F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54E6E-8B7B-41FA-A1F5-DEDC2BBB9350}"/>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70886FDE-43A8-4AF0-8C22-C16D99248242}"/>
              </a:ext>
            </a:extLst>
          </p:cNvPr>
          <p:cNvSpPr>
            <a:spLocks noGrp="1"/>
          </p:cNvSpPr>
          <p:nvPr>
            <p:ph type="ftr" sz="quarter" idx="11"/>
          </p:nvPr>
        </p:nvSpPr>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BB491675-A778-4BFF-BACE-00E369EA3408}"/>
              </a:ext>
            </a:extLst>
          </p:cNvPr>
          <p:cNvSpPr>
            <a:spLocks noGrp="1"/>
          </p:cNvSpPr>
          <p:nvPr>
            <p:ph type="sldNum" sz="quarter" idx="12"/>
          </p:nvPr>
        </p:nvSpPr>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93196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BA3-E893-465A-9CF0-834F36FF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EA0239-D6DB-4704-948D-BD5E8A845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2F43B8A-ADCC-43FF-840C-B8EDDD9C7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17853-873E-4C6F-9EF4-335D5CB0A9AB}"/>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7C97FF41-1A9F-44E3-BE2B-55333CF607C2}"/>
              </a:ext>
            </a:extLst>
          </p:cNvPr>
          <p:cNvSpPr>
            <a:spLocks noGrp="1"/>
          </p:cNvSpPr>
          <p:nvPr>
            <p:ph type="ftr" sz="quarter" idx="11"/>
          </p:nvPr>
        </p:nvSpPr>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72B85063-53AE-4902-99D4-197AAEA294D6}"/>
              </a:ext>
            </a:extLst>
          </p:cNvPr>
          <p:cNvSpPr>
            <a:spLocks noGrp="1"/>
          </p:cNvSpPr>
          <p:nvPr>
            <p:ph type="sldNum" sz="quarter" idx="12"/>
          </p:nvPr>
        </p:nvSpPr>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8352560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23E8-0EC2-48F1-BF6B-4DB79210B9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80FC6-6E4F-44C4-A76E-44E69D97DE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CFDCC-05D8-416A-9FC3-981E7D133134}"/>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A1904BD5-A76D-4F99-8D22-58CC2BC59430}"/>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58967735-5365-4D45-A2E1-27DB3BAE644C}"/>
              </a:ext>
            </a:extLst>
          </p:cNvPr>
          <p:cNvSpPr>
            <a:spLocks noGrp="1"/>
          </p:cNvSpPr>
          <p:nvPr>
            <p:ph type="sldNum" sz="quarter" idx="12"/>
          </p:nvPr>
        </p:nvSpPr>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784553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C7FBA-1F88-4254-8E89-0080895B10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DBE73D-C7C5-470F-AF6A-146E08634F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06D36-8716-4608-B27D-8784B926E793}"/>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2536BC61-65AC-4AFD-9081-5501BFE18328}"/>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241D13A-9A4A-408B-A30D-21FA3E02C1AF}"/>
              </a:ext>
            </a:extLst>
          </p:cNvPr>
          <p:cNvSpPr>
            <a:spLocks noGrp="1"/>
          </p:cNvSpPr>
          <p:nvPr>
            <p:ph type="sldNum" sz="quarter" idx="12"/>
          </p:nvPr>
        </p:nvSpPr>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873930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3463635" y="2295548"/>
            <a:ext cx="8312728" cy="1655762"/>
          </a:xfrm>
        </p:spPr>
        <p:txBody>
          <a:bodyPr>
            <a:normAutofit/>
          </a:bodyPr>
          <a:lstStyle>
            <a:lvl1pPr marL="0" indent="0" algn="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3463636" y="125002"/>
            <a:ext cx="8312727" cy="2170546"/>
          </a:xfrm>
        </p:spPr>
        <p:txBody>
          <a:bodyPr anchor="ctr">
            <a:normAutofit/>
          </a:bodyPr>
          <a:lstStyle>
            <a:lvl1pPr algn="r">
              <a:defRPr sz="440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21AF0BD7-4284-49C7-91FD-D7747F6C35FA}"/>
              </a:ext>
            </a:extLst>
          </p:cNvPr>
          <p:cNvSpPr/>
          <p:nvPr/>
        </p:nvSpPr>
        <p:spPr>
          <a:xfrm>
            <a:off x="-9526" y="6252518"/>
            <a:ext cx="12201525" cy="605482"/>
          </a:xfrm>
          <a:prstGeom prst="rect">
            <a:avLst/>
          </a:prstGeom>
          <a:solidFill>
            <a:srgbClr val="222222"/>
          </a:solidFill>
          <a:ln>
            <a:solidFill>
              <a:srgbClr val="2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1D6C83A-4603-43B6-B489-E31D9A94A6B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526" y="-1"/>
            <a:ext cx="2212577" cy="2295548"/>
          </a:xfrm>
          <a:prstGeom prst="rect">
            <a:avLst/>
          </a:prstGeom>
        </p:spPr>
      </p:pic>
    </p:spTree>
    <p:extLst>
      <p:ext uri="{BB962C8B-B14F-4D97-AF65-F5344CB8AC3E}">
        <p14:creationId xmlns:p14="http://schemas.microsoft.com/office/powerpoint/2010/main" val="6178410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D970-0153-4178-B888-A2A5128BE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757E2-1051-41EE-8A0D-86398A98DFEA}"/>
              </a:ext>
            </a:extLst>
          </p:cNvPr>
          <p:cNvSpPr>
            <a:spLocks noGrp="1"/>
          </p:cNvSpPr>
          <p:nvPr>
            <p:ph idx="1"/>
          </p:nvPr>
        </p:nvSpPr>
        <p:spPr>
          <a:xfrm>
            <a:off x="838200" y="922638"/>
            <a:ext cx="10515600" cy="5254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75943-18B2-43E1-89D4-501F7EA43EB2}"/>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17E9C217-CAA9-4E19-8561-90E2F322E7EA}"/>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696EF276-335D-4768-816E-2251701DFDDA}"/>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019343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5B64-A052-46D8-9A3F-8156205665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4E5E8-3D96-4846-9C77-34C89659E6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3FC6AD-C7EC-442D-B0D9-B6C2DDD0717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6EBE4E4C-CB58-45FA-9969-EE03024928CB}"/>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50C5226-3B17-4A86-93D4-5E2A37A34CE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713949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EBE4-E87D-4923-86F8-EBAC4BE86A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0037C-DCFA-44AF-86B4-071C1CCA0C6D}"/>
              </a:ext>
            </a:extLst>
          </p:cNvPr>
          <p:cNvSpPr>
            <a:spLocks noGrp="1"/>
          </p:cNvSpPr>
          <p:nvPr>
            <p:ph sz="half" idx="1"/>
          </p:nvPr>
        </p:nvSpPr>
        <p:spPr>
          <a:xfrm>
            <a:off x="838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4D3848-85DC-49E3-8025-9918E4353A89}"/>
              </a:ext>
            </a:extLst>
          </p:cNvPr>
          <p:cNvSpPr>
            <a:spLocks noGrp="1"/>
          </p:cNvSpPr>
          <p:nvPr>
            <p:ph sz="half" idx="2"/>
          </p:nvPr>
        </p:nvSpPr>
        <p:spPr>
          <a:xfrm>
            <a:off x="6172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038B28-2AF7-41E9-8E68-4DBBFC80F9A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642BDD18-3047-42B9-8721-10FD7EDDF3E9}"/>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9B8AE9CB-20F0-4A1F-A420-F2A5A56D73E7}"/>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8653911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1A81-99CD-445A-AA5B-E4D9D258A2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5DA962-0FA2-4794-9805-6368587FF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9524C7-7AC5-4439-A15D-463A05CD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CFD4B-84B8-4BF0-9D0F-EB5067020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F54BBA-4DA7-47E2-A596-AA9E5FB436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8DCEA2-3AE8-4C20-BE39-044C858C070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8" name="Footer Placeholder 7">
            <a:extLst>
              <a:ext uri="{FF2B5EF4-FFF2-40B4-BE49-F238E27FC236}">
                <a16:creationId xmlns:a16="http://schemas.microsoft.com/office/drawing/2014/main" id="{925EAAFD-EB64-4E3E-9A25-513BF9D9B32E}"/>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9" name="Slide Number Placeholder 8">
            <a:extLst>
              <a:ext uri="{FF2B5EF4-FFF2-40B4-BE49-F238E27FC236}">
                <a16:creationId xmlns:a16="http://schemas.microsoft.com/office/drawing/2014/main" id="{7EFEBA4F-8210-43C5-8B68-082628982CE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250533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EA4A-93E7-4290-8105-D6D74739A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97454-A1DF-4E8C-B98B-F2EADDE6F9F9}"/>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4" name="Footer Placeholder 3">
            <a:extLst>
              <a:ext uri="{FF2B5EF4-FFF2-40B4-BE49-F238E27FC236}">
                <a16:creationId xmlns:a16="http://schemas.microsoft.com/office/drawing/2014/main" id="{19BA8138-A28C-4175-BBB7-414A4A595505}"/>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5" name="Slide Number Placeholder 4">
            <a:extLst>
              <a:ext uri="{FF2B5EF4-FFF2-40B4-BE49-F238E27FC236}">
                <a16:creationId xmlns:a16="http://schemas.microsoft.com/office/drawing/2014/main" id="{67D066AE-01CD-4BB5-972F-1CC78CEB167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350164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5B64-A052-46D8-9A3F-8156205665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4E5E8-3D96-4846-9C77-34C89659E6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C93EB571-0BAD-41A3-BABB-1F1542C4DE0A}"/>
              </a:ext>
            </a:extLst>
          </p:cNvPr>
          <p:cNvSpPr>
            <a:spLocks noGrp="1"/>
          </p:cNvSpPr>
          <p:nvPr>
            <p:ph type="dt" sz="half" idx="10"/>
          </p:nvPr>
        </p:nvSpPr>
        <p:spPr/>
        <p:txBody>
          <a:bodyPr/>
          <a:lstStyle/>
          <a:p>
            <a:r>
              <a:rPr lang="en-US"/>
              <a:t>Mar 30 2022</a:t>
            </a:r>
          </a:p>
        </p:txBody>
      </p:sp>
      <p:sp>
        <p:nvSpPr>
          <p:cNvPr id="11" name="Footer Placeholder 10">
            <a:extLst>
              <a:ext uri="{FF2B5EF4-FFF2-40B4-BE49-F238E27FC236}">
                <a16:creationId xmlns:a16="http://schemas.microsoft.com/office/drawing/2014/main" id="{3483DCC9-FD7E-4665-A87F-9E71E17DF677}"/>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12" name="Slide Number Placeholder 11">
            <a:extLst>
              <a:ext uri="{FF2B5EF4-FFF2-40B4-BE49-F238E27FC236}">
                <a16:creationId xmlns:a16="http://schemas.microsoft.com/office/drawing/2014/main" id="{4ADF3481-D02B-4824-BB6E-F817211F30BA}"/>
              </a:ext>
            </a:extLst>
          </p:cNvPr>
          <p:cNvSpPr>
            <a:spLocks noGrp="1"/>
          </p:cNvSpPr>
          <p:nvPr>
            <p:ph type="sldNum" sz="quarter" idx="12"/>
          </p:nvPr>
        </p:nvSpPr>
        <p:spPr/>
        <p:txBody>
          <a:bodyPr/>
          <a:lstStyle/>
          <a:p>
            <a:fld id="{852B83BF-056A-4342-AAF0-9FABA5DBF156}" type="slidenum">
              <a:rPr lang="en-US" smtClean="0"/>
              <a:t>‹#›</a:t>
            </a:fld>
            <a:endParaRPr lang="en-US"/>
          </a:p>
        </p:txBody>
      </p:sp>
    </p:spTree>
    <p:extLst>
      <p:ext uri="{BB962C8B-B14F-4D97-AF65-F5344CB8AC3E}">
        <p14:creationId xmlns:p14="http://schemas.microsoft.com/office/powerpoint/2010/main" val="15566973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AA662-C87E-4305-8FEB-4A6DBD85373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3" name="Footer Placeholder 2">
            <a:extLst>
              <a:ext uri="{FF2B5EF4-FFF2-40B4-BE49-F238E27FC236}">
                <a16:creationId xmlns:a16="http://schemas.microsoft.com/office/drawing/2014/main" id="{2F40F164-5F8A-44CE-9230-D74D53A7ED8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4" name="Slide Number Placeholder 3">
            <a:extLst>
              <a:ext uri="{FF2B5EF4-FFF2-40B4-BE49-F238E27FC236}">
                <a16:creationId xmlns:a16="http://schemas.microsoft.com/office/drawing/2014/main" id="{8593C385-6894-4CD4-AFFF-55CDD23497A9}"/>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640298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53E9-C13E-4817-91F5-453DA80FA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7BD637-5730-4402-9F23-D6950DA84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53EFAA-2B20-4950-8E8B-63439561F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54E6E-8B7B-41FA-A1F5-DEDC2BBB9350}"/>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0886FDE-43A8-4AF0-8C22-C16D9924824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BB491675-A778-4BFF-BACE-00E369EA3408}"/>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604567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BA3-E893-465A-9CF0-834F36FF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EA0239-D6DB-4704-948D-BD5E8A845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2F43B8A-ADCC-43FF-840C-B8EDDD9C7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17853-873E-4C6F-9EF4-335D5CB0A9AB}"/>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C97FF41-1A9F-44E3-BE2B-55333CF607C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72B85063-53AE-4902-99D4-197AAEA294D6}"/>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826180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23E8-0EC2-48F1-BF6B-4DB79210B9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80FC6-6E4F-44C4-A76E-44E69D97DE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CFDCC-05D8-416A-9FC3-981E7D133134}"/>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A1904BD5-A76D-4F99-8D22-58CC2BC59430}"/>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58967735-5365-4D45-A2E1-27DB3BAE644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9502613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C7FBA-1F88-4254-8E89-0080895B10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DBE73D-C7C5-470F-AF6A-146E08634F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06D36-8716-4608-B27D-8784B926E79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2536BC61-65AC-4AFD-9081-5501BFE1832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241D13A-9A4A-408B-A30D-21FA3E02C1AF}"/>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6917912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3463635" y="2295548"/>
            <a:ext cx="8312728" cy="1655762"/>
          </a:xfrm>
        </p:spPr>
        <p:txBody>
          <a:bodyPr>
            <a:normAutofit/>
          </a:bodyPr>
          <a:lstStyle>
            <a:lvl1pPr marL="0" indent="0" algn="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3463636" y="125002"/>
            <a:ext cx="8312727" cy="2170546"/>
          </a:xfrm>
        </p:spPr>
        <p:txBody>
          <a:bodyPr anchor="ctr">
            <a:normAutofit/>
          </a:bodyPr>
          <a:lstStyle>
            <a:lvl1pPr algn="r">
              <a:defRPr sz="440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21AF0BD7-4284-49C7-91FD-D7747F6C35FA}"/>
              </a:ext>
            </a:extLst>
          </p:cNvPr>
          <p:cNvSpPr/>
          <p:nvPr/>
        </p:nvSpPr>
        <p:spPr>
          <a:xfrm>
            <a:off x="-9526" y="6252518"/>
            <a:ext cx="12201525" cy="605482"/>
          </a:xfrm>
          <a:prstGeom prst="rect">
            <a:avLst/>
          </a:prstGeom>
          <a:solidFill>
            <a:srgbClr val="222222"/>
          </a:solidFill>
          <a:ln>
            <a:solidFill>
              <a:srgbClr val="2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1D6C83A-4603-43B6-B489-E31D9A94A6B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526" y="-1"/>
            <a:ext cx="2212577" cy="2295548"/>
          </a:xfrm>
          <a:prstGeom prst="rect">
            <a:avLst/>
          </a:prstGeom>
        </p:spPr>
      </p:pic>
      <p:pic>
        <p:nvPicPr>
          <p:cNvPr id="6" name="Picture 4">
            <a:extLst>
              <a:ext uri="{FF2B5EF4-FFF2-40B4-BE49-F238E27FC236}">
                <a16:creationId xmlns:a16="http://schemas.microsoft.com/office/drawing/2014/main" id="{5583D38E-559A-474B-B081-3F19211471C5}"/>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962" y="2295547"/>
            <a:ext cx="2233448" cy="2170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8535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D970-0153-4178-B888-A2A5128BE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757E2-1051-41EE-8A0D-86398A98DFEA}"/>
              </a:ext>
            </a:extLst>
          </p:cNvPr>
          <p:cNvSpPr>
            <a:spLocks noGrp="1"/>
          </p:cNvSpPr>
          <p:nvPr>
            <p:ph idx="1"/>
          </p:nvPr>
        </p:nvSpPr>
        <p:spPr>
          <a:xfrm>
            <a:off x="838200" y="922638"/>
            <a:ext cx="10515600" cy="5254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75943-18B2-43E1-89D4-501F7EA43EB2}"/>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17E9C217-CAA9-4E19-8561-90E2F322E7EA}"/>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696EF276-335D-4768-816E-2251701DFDDA}"/>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9678735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5B64-A052-46D8-9A3F-8156205665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4E5E8-3D96-4846-9C77-34C89659E6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3FC6AD-C7EC-442D-B0D9-B6C2DDD0717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6EBE4E4C-CB58-45FA-9969-EE03024928CB}"/>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50C5226-3B17-4A86-93D4-5E2A37A34CE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7169650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EBE4-E87D-4923-86F8-EBAC4BE86A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0037C-DCFA-44AF-86B4-071C1CCA0C6D}"/>
              </a:ext>
            </a:extLst>
          </p:cNvPr>
          <p:cNvSpPr>
            <a:spLocks noGrp="1"/>
          </p:cNvSpPr>
          <p:nvPr>
            <p:ph sz="half" idx="1"/>
          </p:nvPr>
        </p:nvSpPr>
        <p:spPr>
          <a:xfrm>
            <a:off x="838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4D3848-85DC-49E3-8025-9918E4353A89}"/>
              </a:ext>
            </a:extLst>
          </p:cNvPr>
          <p:cNvSpPr>
            <a:spLocks noGrp="1"/>
          </p:cNvSpPr>
          <p:nvPr>
            <p:ph sz="half" idx="2"/>
          </p:nvPr>
        </p:nvSpPr>
        <p:spPr>
          <a:xfrm>
            <a:off x="6172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038B28-2AF7-41E9-8E68-4DBBFC80F9A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642BDD18-3047-42B9-8721-10FD7EDDF3E9}"/>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9B8AE9CB-20F0-4A1F-A420-F2A5A56D73E7}"/>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0744689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1A81-99CD-445A-AA5B-E4D9D258A2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5DA962-0FA2-4794-9805-6368587FF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9524C7-7AC5-4439-A15D-463A05CD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CFD4B-84B8-4BF0-9D0F-EB5067020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F54BBA-4DA7-47E2-A596-AA9E5FB436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8DCEA2-3AE8-4C20-BE39-044C858C070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8" name="Footer Placeholder 7">
            <a:extLst>
              <a:ext uri="{FF2B5EF4-FFF2-40B4-BE49-F238E27FC236}">
                <a16:creationId xmlns:a16="http://schemas.microsoft.com/office/drawing/2014/main" id="{925EAAFD-EB64-4E3E-9A25-513BF9D9B32E}"/>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9" name="Slide Number Placeholder 8">
            <a:extLst>
              <a:ext uri="{FF2B5EF4-FFF2-40B4-BE49-F238E27FC236}">
                <a16:creationId xmlns:a16="http://schemas.microsoft.com/office/drawing/2014/main" id="{7EFEBA4F-8210-43C5-8B68-082628982CE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136325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EBE4-E87D-4923-86F8-EBAC4BE86A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0037C-DCFA-44AF-86B4-071C1CCA0C6D}"/>
              </a:ext>
            </a:extLst>
          </p:cNvPr>
          <p:cNvSpPr>
            <a:spLocks noGrp="1"/>
          </p:cNvSpPr>
          <p:nvPr>
            <p:ph sz="half" idx="1"/>
          </p:nvPr>
        </p:nvSpPr>
        <p:spPr>
          <a:xfrm>
            <a:off x="838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4D3848-85DC-49E3-8025-9918E4353A89}"/>
              </a:ext>
            </a:extLst>
          </p:cNvPr>
          <p:cNvSpPr>
            <a:spLocks noGrp="1"/>
          </p:cNvSpPr>
          <p:nvPr>
            <p:ph sz="half" idx="2"/>
          </p:nvPr>
        </p:nvSpPr>
        <p:spPr>
          <a:xfrm>
            <a:off x="6172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3E182262-2455-4104-998E-23E4FCA26C15}"/>
              </a:ext>
            </a:extLst>
          </p:cNvPr>
          <p:cNvSpPr>
            <a:spLocks noGrp="1"/>
          </p:cNvSpPr>
          <p:nvPr>
            <p:ph type="dt" sz="half" idx="10"/>
          </p:nvPr>
        </p:nvSpPr>
        <p:spPr/>
        <p:txBody>
          <a:bodyPr/>
          <a:lstStyle/>
          <a:p>
            <a:r>
              <a:rPr lang="en-US"/>
              <a:t>Mar 30 2022</a:t>
            </a:r>
          </a:p>
        </p:txBody>
      </p:sp>
      <p:sp>
        <p:nvSpPr>
          <p:cNvPr id="9" name="Footer Placeholder 8">
            <a:extLst>
              <a:ext uri="{FF2B5EF4-FFF2-40B4-BE49-F238E27FC236}">
                <a16:creationId xmlns:a16="http://schemas.microsoft.com/office/drawing/2014/main" id="{EBAB0AD0-2DD1-4710-A5E3-3502C7547EE8}"/>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10" name="Slide Number Placeholder 9">
            <a:extLst>
              <a:ext uri="{FF2B5EF4-FFF2-40B4-BE49-F238E27FC236}">
                <a16:creationId xmlns:a16="http://schemas.microsoft.com/office/drawing/2014/main" id="{1553909C-19EC-43B9-AB4E-C71C641D3217}"/>
              </a:ext>
            </a:extLst>
          </p:cNvPr>
          <p:cNvSpPr>
            <a:spLocks noGrp="1"/>
          </p:cNvSpPr>
          <p:nvPr>
            <p:ph type="sldNum" sz="quarter" idx="12"/>
          </p:nvPr>
        </p:nvSpPr>
        <p:spPr/>
        <p:txBody>
          <a:bodyPr/>
          <a:lstStyle/>
          <a:p>
            <a:fld id="{852B83BF-056A-4342-AAF0-9FABA5DBF156}" type="slidenum">
              <a:rPr lang="en-US" smtClean="0"/>
              <a:t>‹#›</a:t>
            </a:fld>
            <a:endParaRPr lang="en-US"/>
          </a:p>
        </p:txBody>
      </p:sp>
    </p:spTree>
    <p:extLst>
      <p:ext uri="{BB962C8B-B14F-4D97-AF65-F5344CB8AC3E}">
        <p14:creationId xmlns:p14="http://schemas.microsoft.com/office/powerpoint/2010/main" val="30810448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EA4A-93E7-4290-8105-D6D74739A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97454-A1DF-4E8C-B98B-F2EADDE6F9F9}"/>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4" name="Footer Placeholder 3">
            <a:extLst>
              <a:ext uri="{FF2B5EF4-FFF2-40B4-BE49-F238E27FC236}">
                <a16:creationId xmlns:a16="http://schemas.microsoft.com/office/drawing/2014/main" id="{19BA8138-A28C-4175-BBB7-414A4A595505}"/>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5" name="Slide Number Placeholder 4">
            <a:extLst>
              <a:ext uri="{FF2B5EF4-FFF2-40B4-BE49-F238E27FC236}">
                <a16:creationId xmlns:a16="http://schemas.microsoft.com/office/drawing/2014/main" id="{67D066AE-01CD-4BB5-972F-1CC78CEB167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834530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AA662-C87E-4305-8FEB-4A6DBD85373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3" name="Footer Placeholder 2">
            <a:extLst>
              <a:ext uri="{FF2B5EF4-FFF2-40B4-BE49-F238E27FC236}">
                <a16:creationId xmlns:a16="http://schemas.microsoft.com/office/drawing/2014/main" id="{2F40F164-5F8A-44CE-9230-D74D53A7ED8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4" name="Slide Number Placeholder 3">
            <a:extLst>
              <a:ext uri="{FF2B5EF4-FFF2-40B4-BE49-F238E27FC236}">
                <a16:creationId xmlns:a16="http://schemas.microsoft.com/office/drawing/2014/main" id="{8593C385-6894-4CD4-AFFF-55CDD23497A9}"/>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1052160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53E9-C13E-4817-91F5-453DA80FA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7BD637-5730-4402-9F23-D6950DA84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53EFAA-2B20-4950-8E8B-63439561F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54E6E-8B7B-41FA-A1F5-DEDC2BBB9350}"/>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0886FDE-43A8-4AF0-8C22-C16D9924824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BB491675-A778-4BFF-BACE-00E369EA3408}"/>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1427413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BA3-E893-465A-9CF0-834F36FF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EA0239-D6DB-4704-948D-BD5E8A845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2F43B8A-ADCC-43FF-840C-B8EDDD9C7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17853-873E-4C6F-9EF4-335D5CB0A9AB}"/>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C97FF41-1A9F-44E3-BE2B-55333CF607C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72B85063-53AE-4902-99D4-197AAEA294D6}"/>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5053830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23E8-0EC2-48F1-BF6B-4DB79210B9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80FC6-6E4F-44C4-A76E-44E69D97DE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CFDCC-05D8-416A-9FC3-981E7D133134}"/>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A1904BD5-A76D-4F99-8D22-58CC2BC59430}"/>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58967735-5365-4D45-A2E1-27DB3BAE644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7899570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C7FBA-1F88-4254-8E89-0080895B10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DBE73D-C7C5-470F-AF6A-146E08634F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06D36-8716-4608-B27D-8784B926E793}"/>
              </a:ext>
            </a:extLst>
          </p:cNvPr>
          <p:cNvSpPr>
            <a:spLocks noGrp="1"/>
          </p:cNvSpPr>
          <p:nvPr>
            <p:ph type="dt" sz="half" idx="10"/>
          </p:nvPr>
        </p:nvSpPr>
        <p:spPr>
          <a:xfrm>
            <a:off x="838200" y="6356349"/>
            <a:ext cx="1049936" cy="365125"/>
          </a:xfrm>
          <a:prstGeom prst="rect">
            <a:avLst/>
          </a:prstGeom>
        </p:spPr>
        <p:txBody>
          <a:bodyPr/>
          <a:lstStyle/>
          <a:p>
            <a:r>
              <a:rPr lang="en-US"/>
              <a:t>Mar 30 2022</a:t>
            </a:r>
            <a:endParaRPr lang="en-US" dirty="0"/>
          </a:p>
        </p:txBody>
      </p:sp>
      <p:sp>
        <p:nvSpPr>
          <p:cNvPr id="5" name="Footer Placeholder 4">
            <a:extLst>
              <a:ext uri="{FF2B5EF4-FFF2-40B4-BE49-F238E27FC236}">
                <a16:creationId xmlns:a16="http://schemas.microsoft.com/office/drawing/2014/main" id="{2536BC61-65AC-4AFD-9081-5501BFE1832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241D13A-9A4A-408B-A30D-21FA3E02C1AF}"/>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0764559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2479591" y="2295548"/>
            <a:ext cx="8765060"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2479590" y="125002"/>
            <a:ext cx="8765060" cy="2170546"/>
          </a:xfrm>
        </p:spPr>
        <p:txBody>
          <a:bodyPr anchor="ctr">
            <a:normAutofit/>
          </a:bodyPr>
          <a:lstStyle>
            <a:lvl1pPr algn="l">
              <a:defRPr sz="44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D1D6C83A-4603-43B6-B489-E31D9A94A6B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526" y="-1"/>
            <a:ext cx="2212577" cy="2295548"/>
          </a:xfrm>
          <a:prstGeom prst="rect">
            <a:avLst/>
          </a:prstGeom>
        </p:spPr>
      </p:pic>
      <p:pic>
        <p:nvPicPr>
          <p:cNvPr id="6" name="Picture 4">
            <a:extLst>
              <a:ext uri="{FF2B5EF4-FFF2-40B4-BE49-F238E27FC236}">
                <a16:creationId xmlns:a16="http://schemas.microsoft.com/office/drawing/2014/main" id="{5583D38E-559A-474B-B081-3F19211471C5}"/>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962" y="2295547"/>
            <a:ext cx="2233448" cy="21705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B35DCB-712E-4AE1-A623-3AE11322EB57}"/>
              </a:ext>
            </a:extLst>
          </p:cNvPr>
          <p:cNvSpPr/>
          <p:nvPr/>
        </p:nvSpPr>
        <p:spPr>
          <a:xfrm rot="5400000">
            <a:off x="8401378" y="3062525"/>
            <a:ext cx="6858002" cy="732951"/>
          </a:xfrm>
          <a:prstGeom prst="rect">
            <a:avLst/>
          </a:prstGeom>
          <a:solidFill>
            <a:srgbClr val="2222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360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250884" y="2344976"/>
            <a:ext cx="8312728"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250885" y="174430"/>
            <a:ext cx="8312727" cy="2170546"/>
          </a:xfrm>
        </p:spPr>
        <p:txBody>
          <a:bodyPr anchor="ctr">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3760863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D970-0153-4178-B888-A2A5128BE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757E2-1051-41EE-8A0D-86398A98DFEA}"/>
              </a:ext>
            </a:extLst>
          </p:cNvPr>
          <p:cNvSpPr>
            <a:spLocks noGrp="1"/>
          </p:cNvSpPr>
          <p:nvPr>
            <p:ph idx="1"/>
          </p:nvPr>
        </p:nvSpPr>
        <p:spPr>
          <a:xfrm>
            <a:off x="838200" y="922638"/>
            <a:ext cx="10515600" cy="5254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75943-18B2-43E1-89D4-501F7EA43EB2}"/>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17E9C217-CAA9-4E19-8561-90E2F322E7EA}"/>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696EF276-335D-4768-816E-2251701DFDDA}"/>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8916689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5B64-A052-46D8-9A3F-8156205665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4E5E8-3D96-4846-9C77-34C89659E6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3FC6AD-C7EC-442D-B0D9-B6C2DDD0717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6EBE4E4C-CB58-45FA-9969-EE03024928CB}"/>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50C5226-3B17-4A86-93D4-5E2A37A34CE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20353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1A81-99CD-445A-AA5B-E4D9D258A2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5DA962-0FA2-4794-9805-6368587FF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9524C7-7AC5-4439-A15D-463A05CD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CFD4B-84B8-4BF0-9D0F-EB5067020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F54BBA-4DA7-47E2-A596-AA9E5FB436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4FD03216-DE47-4DF2-B90B-7FF2F799039E}"/>
              </a:ext>
            </a:extLst>
          </p:cNvPr>
          <p:cNvSpPr>
            <a:spLocks noGrp="1"/>
          </p:cNvSpPr>
          <p:nvPr>
            <p:ph type="dt" sz="half" idx="10"/>
          </p:nvPr>
        </p:nvSpPr>
        <p:spPr/>
        <p:txBody>
          <a:bodyPr/>
          <a:lstStyle/>
          <a:p>
            <a:r>
              <a:rPr lang="en-US"/>
              <a:t>Mar 30 2022</a:t>
            </a:r>
          </a:p>
        </p:txBody>
      </p:sp>
      <p:sp>
        <p:nvSpPr>
          <p:cNvPr id="11" name="Footer Placeholder 10">
            <a:extLst>
              <a:ext uri="{FF2B5EF4-FFF2-40B4-BE49-F238E27FC236}">
                <a16:creationId xmlns:a16="http://schemas.microsoft.com/office/drawing/2014/main" id="{3EC1FA44-DA2D-4807-88A4-EA8F2AB1D91D}"/>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12" name="Slide Number Placeholder 11">
            <a:extLst>
              <a:ext uri="{FF2B5EF4-FFF2-40B4-BE49-F238E27FC236}">
                <a16:creationId xmlns:a16="http://schemas.microsoft.com/office/drawing/2014/main" id="{5DDB2687-65E9-4564-941E-3A2B6146A160}"/>
              </a:ext>
            </a:extLst>
          </p:cNvPr>
          <p:cNvSpPr>
            <a:spLocks noGrp="1"/>
          </p:cNvSpPr>
          <p:nvPr>
            <p:ph type="sldNum" sz="quarter" idx="12"/>
          </p:nvPr>
        </p:nvSpPr>
        <p:spPr/>
        <p:txBody>
          <a:bodyPr/>
          <a:lstStyle/>
          <a:p>
            <a:fld id="{852B83BF-056A-4342-AAF0-9FABA5DBF156}" type="slidenum">
              <a:rPr lang="en-US" smtClean="0"/>
              <a:t>‹#›</a:t>
            </a:fld>
            <a:endParaRPr lang="en-US"/>
          </a:p>
        </p:txBody>
      </p:sp>
    </p:spTree>
    <p:extLst>
      <p:ext uri="{BB962C8B-B14F-4D97-AF65-F5344CB8AC3E}">
        <p14:creationId xmlns:p14="http://schemas.microsoft.com/office/powerpoint/2010/main" val="15984477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EBE4-E87D-4923-86F8-EBAC4BE86A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0037C-DCFA-44AF-86B4-071C1CCA0C6D}"/>
              </a:ext>
            </a:extLst>
          </p:cNvPr>
          <p:cNvSpPr>
            <a:spLocks noGrp="1"/>
          </p:cNvSpPr>
          <p:nvPr>
            <p:ph sz="half" idx="1"/>
          </p:nvPr>
        </p:nvSpPr>
        <p:spPr>
          <a:xfrm>
            <a:off x="838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4D3848-85DC-49E3-8025-9918E4353A89}"/>
              </a:ext>
            </a:extLst>
          </p:cNvPr>
          <p:cNvSpPr>
            <a:spLocks noGrp="1"/>
          </p:cNvSpPr>
          <p:nvPr>
            <p:ph sz="half" idx="2"/>
          </p:nvPr>
        </p:nvSpPr>
        <p:spPr>
          <a:xfrm>
            <a:off x="6172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038B28-2AF7-41E9-8E68-4DBBFC80F9A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642BDD18-3047-42B9-8721-10FD7EDDF3E9}"/>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9B8AE9CB-20F0-4A1F-A420-F2A5A56D73E7}"/>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0074345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1A81-99CD-445A-AA5B-E4D9D258A2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5DA962-0FA2-4794-9805-6368587FF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9524C7-7AC5-4439-A15D-463A05CD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CFD4B-84B8-4BF0-9D0F-EB5067020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F54BBA-4DA7-47E2-A596-AA9E5FB436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8DCEA2-3AE8-4C20-BE39-044C858C070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8" name="Footer Placeholder 7">
            <a:extLst>
              <a:ext uri="{FF2B5EF4-FFF2-40B4-BE49-F238E27FC236}">
                <a16:creationId xmlns:a16="http://schemas.microsoft.com/office/drawing/2014/main" id="{925EAAFD-EB64-4E3E-9A25-513BF9D9B32E}"/>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9" name="Slide Number Placeholder 8">
            <a:extLst>
              <a:ext uri="{FF2B5EF4-FFF2-40B4-BE49-F238E27FC236}">
                <a16:creationId xmlns:a16="http://schemas.microsoft.com/office/drawing/2014/main" id="{7EFEBA4F-8210-43C5-8B68-082628982CE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7022599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EA4A-93E7-4290-8105-D6D74739A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97454-A1DF-4E8C-B98B-F2EADDE6F9F9}"/>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4" name="Footer Placeholder 3">
            <a:extLst>
              <a:ext uri="{FF2B5EF4-FFF2-40B4-BE49-F238E27FC236}">
                <a16:creationId xmlns:a16="http://schemas.microsoft.com/office/drawing/2014/main" id="{19BA8138-A28C-4175-BBB7-414A4A595505}"/>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5" name="Slide Number Placeholder 4">
            <a:extLst>
              <a:ext uri="{FF2B5EF4-FFF2-40B4-BE49-F238E27FC236}">
                <a16:creationId xmlns:a16="http://schemas.microsoft.com/office/drawing/2014/main" id="{67D066AE-01CD-4BB5-972F-1CC78CEB167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321027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AA662-C87E-4305-8FEB-4A6DBD85373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3" name="Footer Placeholder 2">
            <a:extLst>
              <a:ext uri="{FF2B5EF4-FFF2-40B4-BE49-F238E27FC236}">
                <a16:creationId xmlns:a16="http://schemas.microsoft.com/office/drawing/2014/main" id="{2F40F164-5F8A-44CE-9230-D74D53A7ED8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4" name="Slide Number Placeholder 3">
            <a:extLst>
              <a:ext uri="{FF2B5EF4-FFF2-40B4-BE49-F238E27FC236}">
                <a16:creationId xmlns:a16="http://schemas.microsoft.com/office/drawing/2014/main" id="{8593C385-6894-4CD4-AFFF-55CDD23497A9}"/>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480914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53E9-C13E-4817-91F5-453DA80FA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7BD637-5730-4402-9F23-D6950DA84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53EFAA-2B20-4950-8E8B-63439561F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54E6E-8B7B-41FA-A1F5-DEDC2BBB9350}"/>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0886FDE-43A8-4AF0-8C22-C16D9924824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BB491675-A778-4BFF-BACE-00E369EA3408}"/>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4606284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BA3-E893-465A-9CF0-834F36FF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EA0239-D6DB-4704-948D-BD5E8A845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2F43B8A-ADCC-43FF-840C-B8EDDD9C7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17853-873E-4C6F-9EF4-335D5CB0A9AB}"/>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C97FF41-1A9F-44E3-BE2B-55333CF607C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72B85063-53AE-4902-99D4-197AAEA294D6}"/>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4084272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23E8-0EC2-48F1-BF6B-4DB79210B9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80FC6-6E4F-44C4-A76E-44E69D97DE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CFDCC-05D8-416A-9FC3-981E7D133134}"/>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A1904BD5-A76D-4F99-8D22-58CC2BC59430}"/>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58967735-5365-4D45-A2E1-27DB3BAE644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42189301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C7FBA-1F88-4254-8E89-0080895B10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DBE73D-C7C5-470F-AF6A-146E08634F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06D36-8716-4608-B27D-8784B926E793}"/>
              </a:ext>
            </a:extLst>
          </p:cNvPr>
          <p:cNvSpPr>
            <a:spLocks noGrp="1"/>
          </p:cNvSpPr>
          <p:nvPr>
            <p:ph type="dt" sz="half" idx="10"/>
          </p:nvPr>
        </p:nvSpPr>
        <p:spPr>
          <a:xfrm>
            <a:off x="838200" y="6356349"/>
            <a:ext cx="1049936" cy="365125"/>
          </a:xfrm>
          <a:prstGeom prst="rect">
            <a:avLst/>
          </a:prstGeom>
        </p:spPr>
        <p:txBody>
          <a:bodyPr/>
          <a:lstStyle/>
          <a:p>
            <a:r>
              <a:rPr lang="en-US"/>
              <a:t>Mar 30 2022</a:t>
            </a:r>
            <a:endParaRPr lang="en-US" dirty="0"/>
          </a:p>
        </p:txBody>
      </p:sp>
      <p:sp>
        <p:nvSpPr>
          <p:cNvPr id="5" name="Footer Placeholder 4">
            <a:extLst>
              <a:ext uri="{FF2B5EF4-FFF2-40B4-BE49-F238E27FC236}">
                <a16:creationId xmlns:a16="http://schemas.microsoft.com/office/drawing/2014/main" id="{2536BC61-65AC-4AFD-9081-5501BFE1832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241D13A-9A4A-408B-A30D-21FA3E02C1AF}"/>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4357700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2479591" y="2295548"/>
            <a:ext cx="8765060"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2479590" y="125002"/>
            <a:ext cx="8765060" cy="2170546"/>
          </a:xfrm>
        </p:spPr>
        <p:txBody>
          <a:bodyPr anchor="ctr">
            <a:normAutofit/>
          </a:bodyPr>
          <a:lstStyle>
            <a:lvl1pPr algn="l">
              <a:defRPr sz="44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D1D6C83A-4603-43B6-B489-E31D9A94A6B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526" y="-1"/>
            <a:ext cx="2212576" cy="2295548"/>
          </a:xfrm>
          <a:prstGeom prst="rect">
            <a:avLst/>
          </a:prstGeom>
        </p:spPr>
      </p:pic>
      <p:pic>
        <p:nvPicPr>
          <p:cNvPr id="6" name="Picture 4">
            <a:extLst>
              <a:ext uri="{FF2B5EF4-FFF2-40B4-BE49-F238E27FC236}">
                <a16:creationId xmlns:a16="http://schemas.microsoft.com/office/drawing/2014/main" id="{5583D38E-559A-474B-B081-3F19211471C5}"/>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962" y="2295547"/>
            <a:ext cx="2233448" cy="21705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B35DCB-712E-4AE1-A623-3AE11322EB57}"/>
              </a:ext>
            </a:extLst>
          </p:cNvPr>
          <p:cNvSpPr/>
          <p:nvPr/>
        </p:nvSpPr>
        <p:spPr>
          <a:xfrm rot="5400000">
            <a:off x="8401378" y="3062525"/>
            <a:ext cx="6858002" cy="732951"/>
          </a:xfrm>
          <a:prstGeom prst="rect">
            <a:avLst/>
          </a:prstGeom>
          <a:solidFill>
            <a:srgbClr val="2222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63689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250884" y="2344976"/>
            <a:ext cx="8312728"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250885" y="174430"/>
            <a:ext cx="8312727" cy="2170546"/>
          </a:xfrm>
        </p:spPr>
        <p:txBody>
          <a:bodyPr anchor="ctr">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483011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EA4A-93E7-4290-8105-D6D74739A959}"/>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EBD20D7-1AA3-4CD8-8B3E-19B1A01138E9}"/>
              </a:ext>
            </a:extLst>
          </p:cNvPr>
          <p:cNvSpPr>
            <a:spLocks noGrp="1"/>
          </p:cNvSpPr>
          <p:nvPr>
            <p:ph type="dt" sz="half" idx="10"/>
          </p:nvPr>
        </p:nvSpPr>
        <p:spPr/>
        <p:txBody>
          <a:bodyPr/>
          <a:lstStyle/>
          <a:p>
            <a:r>
              <a:rPr lang="en-US"/>
              <a:t>Mar 30 2022</a:t>
            </a:r>
          </a:p>
        </p:txBody>
      </p:sp>
      <p:sp>
        <p:nvSpPr>
          <p:cNvPr id="7" name="Footer Placeholder 6">
            <a:extLst>
              <a:ext uri="{FF2B5EF4-FFF2-40B4-BE49-F238E27FC236}">
                <a16:creationId xmlns:a16="http://schemas.microsoft.com/office/drawing/2014/main" id="{715092F8-C1B1-4998-8544-C08FAD53DA00}"/>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8" name="Slide Number Placeholder 7">
            <a:extLst>
              <a:ext uri="{FF2B5EF4-FFF2-40B4-BE49-F238E27FC236}">
                <a16:creationId xmlns:a16="http://schemas.microsoft.com/office/drawing/2014/main" id="{9EF7B715-646E-4BE3-A6B6-0772C087467F}"/>
              </a:ext>
            </a:extLst>
          </p:cNvPr>
          <p:cNvSpPr>
            <a:spLocks noGrp="1"/>
          </p:cNvSpPr>
          <p:nvPr>
            <p:ph type="sldNum" sz="quarter" idx="12"/>
          </p:nvPr>
        </p:nvSpPr>
        <p:spPr/>
        <p:txBody>
          <a:bodyPr/>
          <a:lstStyle/>
          <a:p>
            <a:fld id="{852B83BF-056A-4342-AAF0-9FABA5DBF156}" type="slidenum">
              <a:rPr lang="en-US" smtClean="0"/>
              <a:t>‹#›</a:t>
            </a:fld>
            <a:endParaRPr lang="en-US"/>
          </a:p>
        </p:txBody>
      </p:sp>
    </p:spTree>
    <p:extLst>
      <p:ext uri="{BB962C8B-B14F-4D97-AF65-F5344CB8AC3E}">
        <p14:creationId xmlns:p14="http://schemas.microsoft.com/office/powerpoint/2010/main" val="13870403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D970-0153-4178-B888-A2A5128BE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757E2-1051-41EE-8A0D-86398A98DFEA}"/>
              </a:ext>
            </a:extLst>
          </p:cNvPr>
          <p:cNvSpPr>
            <a:spLocks noGrp="1"/>
          </p:cNvSpPr>
          <p:nvPr>
            <p:ph idx="1"/>
          </p:nvPr>
        </p:nvSpPr>
        <p:spPr>
          <a:xfrm>
            <a:off x="838200" y="922638"/>
            <a:ext cx="10515600" cy="5254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75943-18B2-43E1-89D4-501F7EA43EB2}"/>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17E9C217-CAA9-4E19-8561-90E2F322E7EA}"/>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696EF276-335D-4768-816E-2251701DFDDA}"/>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9761857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5B64-A052-46D8-9A3F-8156205665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4E5E8-3D96-4846-9C77-34C89659E6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3FC6AD-C7EC-442D-B0D9-B6C2DDD0717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6EBE4E4C-CB58-45FA-9969-EE03024928CB}"/>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50C5226-3B17-4A86-93D4-5E2A37A34CE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5847675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EBE4-E87D-4923-86F8-EBAC4BE86A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0037C-DCFA-44AF-86B4-071C1CCA0C6D}"/>
              </a:ext>
            </a:extLst>
          </p:cNvPr>
          <p:cNvSpPr>
            <a:spLocks noGrp="1"/>
          </p:cNvSpPr>
          <p:nvPr>
            <p:ph sz="half" idx="1"/>
          </p:nvPr>
        </p:nvSpPr>
        <p:spPr>
          <a:xfrm>
            <a:off x="838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4D3848-85DC-49E3-8025-9918E4353A89}"/>
              </a:ext>
            </a:extLst>
          </p:cNvPr>
          <p:cNvSpPr>
            <a:spLocks noGrp="1"/>
          </p:cNvSpPr>
          <p:nvPr>
            <p:ph sz="half" idx="2"/>
          </p:nvPr>
        </p:nvSpPr>
        <p:spPr>
          <a:xfrm>
            <a:off x="6172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038B28-2AF7-41E9-8E68-4DBBFC80F9A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642BDD18-3047-42B9-8721-10FD7EDDF3E9}"/>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9B8AE9CB-20F0-4A1F-A420-F2A5A56D73E7}"/>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5489992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1A81-99CD-445A-AA5B-E4D9D258A2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5DA962-0FA2-4794-9805-6368587FF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9524C7-7AC5-4439-A15D-463A05CD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CFD4B-84B8-4BF0-9D0F-EB5067020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F54BBA-4DA7-47E2-A596-AA9E5FB436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8DCEA2-3AE8-4C20-BE39-044C858C070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8" name="Footer Placeholder 7">
            <a:extLst>
              <a:ext uri="{FF2B5EF4-FFF2-40B4-BE49-F238E27FC236}">
                <a16:creationId xmlns:a16="http://schemas.microsoft.com/office/drawing/2014/main" id="{925EAAFD-EB64-4E3E-9A25-513BF9D9B32E}"/>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9" name="Slide Number Placeholder 8">
            <a:extLst>
              <a:ext uri="{FF2B5EF4-FFF2-40B4-BE49-F238E27FC236}">
                <a16:creationId xmlns:a16="http://schemas.microsoft.com/office/drawing/2014/main" id="{7EFEBA4F-8210-43C5-8B68-082628982CE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0604207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EA4A-93E7-4290-8105-D6D74739A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97454-A1DF-4E8C-B98B-F2EADDE6F9F9}"/>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4" name="Footer Placeholder 3">
            <a:extLst>
              <a:ext uri="{FF2B5EF4-FFF2-40B4-BE49-F238E27FC236}">
                <a16:creationId xmlns:a16="http://schemas.microsoft.com/office/drawing/2014/main" id="{19BA8138-A28C-4175-BBB7-414A4A595505}"/>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5" name="Slide Number Placeholder 4">
            <a:extLst>
              <a:ext uri="{FF2B5EF4-FFF2-40B4-BE49-F238E27FC236}">
                <a16:creationId xmlns:a16="http://schemas.microsoft.com/office/drawing/2014/main" id="{67D066AE-01CD-4BB5-972F-1CC78CEB167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41948268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AA662-C87E-4305-8FEB-4A6DBD85373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3" name="Footer Placeholder 2">
            <a:extLst>
              <a:ext uri="{FF2B5EF4-FFF2-40B4-BE49-F238E27FC236}">
                <a16:creationId xmlns:a16="http://schemas.microsoft.com/office/drawing/2014/main" id="{2F40F164-5F8A-44CE-9230-D74D53A7ED8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4" name="Slide Number Placeholder 3">
            <a:extLst>
              <a:ext uri="{FF2B5EF4-FFF2-40B4-BE49-F238E27FC236}">
                <a16:creationId xmlns:a16="http://schemas.microsoft.com/office/drawing/2014/main" id="{8593C385-6894-4CD4-AFFF-55CDD23497A9}"/>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4351450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53E9-C13E-4817-91F5-453DA80FA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7BD637-5730-4402-9F23-D6950DA84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53EFAA-2B20-4950-8E8B-63439561F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54E6E-8B7B-41FA-A1F5-DEDC2BBB9350}"/>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0886FDE-43A8-4AF0-8C22-C16D9924824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BB491675-A778-4BFF-BACE-00E369EA3408}"/>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41879631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BA3-E893-465A-9CF0-834F36FF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EA0239-D6DB-4704-948D-BD5E8A845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2F43B8A-ADCC-43FF-840C-B8EDDD9C7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17853-873E-4C6F-9EF4-335D5CB0A9AB}"/>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C97FF41-1A9F-44E3-BE2B-55333CF607C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72B85063-53AE-4902-99D4-197AAEA294D6}"/>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6720928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23E8-0EC2-48F1-BF6B-4DB79210B9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80FC6-6E4F-44C4-A76E-44E69D97DE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CFDCC-05D8-416A-9FC3-981E7D133134}"/>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A1904BD5-A76D-4F99-8D22-58CC2BC59430}"/>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58967735-5365-4D45-A2E1-27DB3BAE644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4726459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C7FBA-1F88-4254-8E89-0080895B10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DBE73D-C7C5-470F-AF6A-146E08634F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06D36-8716-4608-B27D-8784B926E793}"/>
              </a:ext>
            </a:extLst>
          </p:cNvPr>
          <p:cNvSpPr>
            <a:spLocks noGrp="1"/>
          </p:cNvSpPr>
          <p:nvPr>
            <p:ph type="dt" sz="half" idx="10"/>
          </p:nvPr>
        </p:nvSpPr>
        <p:spPr>
          <a:xfrm>
            <a:off x="838200" y="6356349"/>
            <a:ext cx="1049936" cy="365125"/>
          </a:xfrm>
          <a:prstGeom prst="rect">
            <a:avLst/>
          </a:prstGeom>
        </p:spPr>
        <p:txBody>
          <a:bodyPr/>
          <a:lstStyle/>
          <a:p>
            <a:r>
              <a:rPr lang="en-US"/>
              <a:t>Mar 30 2022</a:t>
            </a:r>
            <a:endParaRPr lang="en-US" dirty="0"/>
          </a:p>
        </p:txBody>
      </p:sp>
      <p:sp>
        <p:nvSpPr>
          <p:cNvPr id="5" name="Footer Placeholder 4">
            <a:extLst>
              <a:ext uri="{FF2B5EF4-FFF2-40B4-BE49-F238E27FC236}">
                <a16:creationId xmlns:a16="http://schemas.microsoft.com/office/drawing/2014/main" id="{2536BC61-65AC-4AFD-9081-5501BFE1832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241D13A-9A4A-408B-A30D-21FA3E02C1AF}"/>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73617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9710CB-3D50-47EA-B7D4-24E37C8A5BE1}"/>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4D0F121A-3D30-4F24-B7BB-63A2E8C362BF}"/>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7" name="Slide Number Placeholder 6">
            <a:extLst>
              <a:ext uri="{FF2B5EF4-FFF2-40B4-BE49-F238E27FC236}">
                <a16:creationId xmlns:a16="http://schemas.microsoft.com/office/drawing/2014/main" id="{923143D9-CF7D-4C4C-B486-513931ED63A4}"/>
              </a:ext>
            </a:extLst>
          </p:cNvPr>
          <p:cNvSpPr>
            <a:spLocks noGrp="1"/>
          </p:cNvSpPr>
          <p:nvPr>
            <p:ph type="sldNum" sz="quarter" idx="12"/>
          </p:nvPr>
        </p:nvSpPr>
        <p:spPr/>
        <p:txBody>
          <a:bodyPr/>
          <a:lstStyle/>
          <a:p>
            <a:fld id="{852B83BF-056A-4342-AAF0-9FABA5DBF156}" type="slidenum">
              <a:rPr lang="en-US" smtClean="0"/>
              <a:t>‹#›</a:t>
            </a:fld>
            <a:endParaRPr lang="en-US"/>
          </a:p>
        </p:txBody>
      </p:sp>
    </p:spTree>
    <p:extLst>
      <p:ext uri="{BB962C8B-B14F-4D97-AF65-F5344CB8AC3E}">
        <p14:creationId xmlns:p14="http://schemas.microsoft.com/office/powerpoint/2010/main" val="9507104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2479591" y="2295548"/>
            <a:ext cx="8765060"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2479590" y="125002"/>
            <a:ext cx="8765060" cy="2170546"/>
          </a:xfrm>
        </p:spPr>
        <p:txBody>
          <a:bodyPr anchor="ctr">
            <a:normAutofit/>
          </a:bodyPr>
          <a:lstStyle>
            <a:lvl1pPr algn="l">
              <a:defRPr sz="44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D1D6C83A-4603-43B6-B489-E31D9A94A6B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526" y="-1"/>
            <a:ext cx="2212576" cy="2295548"/>
          </a:xfrm>
          <a:prstGeom prst="rect">
            <a:avLst/>
          </a:prstGeom>
        </p:spPr>
      </p:pic>
      <p:sp>
        <p:nvSpPr>
          <p:cNvPr id="7" name="Rectangle 6">
            <a:extLst>
              <a:ext uri="{FF2B5EF4-FFF2-40B4-BE49-F238E27FC236}">
                <a16:creationId xmlns:a16="http://schemas.microsoft.com/office/drawing/2014/main" id="{2EB35DCB-712E-4AE1-A623-3AE11322EB57}"/>
              </a:ext>
            </a:extLst>
          </p:cNvPr>
          <p:cNvSpPr/>
          <p:nvPr/>
        </p:nvSpPr>
        <p:spPr>
          <a:xfrm rot="5400000">
            <a:off x="8401378" y="3062525"/>
            <a:ext cx="6858002" cy="732951"/>
          </a:xfrm>
          <a:prstGeom prst="rect">
            <a:avLst/>
          </a:prstGeom>
          <a:solidFill>
            <a:srgbClr val="2222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52581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250884" y="2344976"/>
            <a:ext cx="8312728"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250885" y="174430"/>
            <a:ext cx="8312727" cy="2170546"/>
          </a:xfrm>
        </p:spPr>
        <p:txBody>
          <a:bodyPr anchor="ctr">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3902151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D970-0153-4178-B888-A2A5128BE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757E2-1051-41EE-8A0D-86398A98DFEA}"/>
              </a:ext>
            </a:extLst>
          </p:cNvPr>
          <p:cNvSpPr>
            <a:spLocks noGrp="1"/>
          </p:cNvSpPr>
          <p:nvPr>
            <p:ph idx="1"/>
          </p:nvPr>
        </p:nvSpPr>
        <p:spPr>
          <a:xfrm>
            <a:off x="838200" y="922638"/>
            <a:ext cx="10515600" cy="5254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75943-18B2-43E1-89D4-501F7EA43EB2}"/>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17E9C217-CAA9-4E19-8561-90E2F322E7EA}"/>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696EF276-335D-4768-816E-2251701DFDDA}"/>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8164870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5B64-A052-46D8-9A3F-8156205665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4E5E8-3D96-4846-9C77-34C89659E6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3FC6AD-C7EC-442D-B0D9-B6C2DDD0717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6EBE4E4C-CB58-45FA-9969-EE03024928CB}"/>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50C5226-3B17-4A86-93D4-5E2A37A34CE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7666927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EBE4-E87D-4923-86F8-EBAC4BE86A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0037C-DCFA-44AF-86B4-071C1CCA0C6D}"/>
              </a:ext>
            </a:extLst>
          </p:cNvPr>
          <p:cNvSpPr>
            <a:spLocks noGrp="1"/>
          </p:cNvSpPr>
          <p:nvPr>
            <p:ph sz="half" idx="1"/>
          </p:nvPr>
        </p:nvSpPr>
        <p:spPr>
          <a:xfrm>
            <a:off x="838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4D3848-85DC-49E3-8025-9918E4353A89}"/>
              </a:ext>
            </a:extLst>
          </p:cNvPr>
          <p:cNvSpPr>
            <a:spLocks noGrp="1"/>
          </p:cNvSpPr>
          <p:nvPr>
            <p:ph sz="half" idx="2"/>
          </p:nvPr>
        </p:nvSpPr>
        <p:spPr>
          <a:xfrm>
            <a:off x="6172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038B28-2AF7-41E9-8E68-4DBBFC80F9A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642BDD18-3047-42B9-8721-10FD7EDDF3E9}"/>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9B8AE9CB-20F0-4A1F-A420-F2A5A56D73E7}"/>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7848478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1A81-99CD-445A-AA5B-E4D9D258A2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5DA962-0FA2-4794-9805-6368587FF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9524C7-7AC5-4439-A15D-463A05CD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CFD4B-84B8-4BF0-9D0F-EB5067020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F54BBA-4DA7-47E2-A596-AA9E5FB436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8DCEA2-3AE8-4C20-BE39-044C858C070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8" name="Footer Placeholder 7">
            <a:extLst>
              <a:ext uri="{FF2B5EF4-FFF2-40B4-BE49-F238E27FC236}">
                <a16:creationId xmlns:a16="http://schemas.microsoft.com/office/drawing/2014/main" id="{925EAAFD-EB64-4E3E-9A25-513BF9D9B32E}"/>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9" name="Slide Number Placeholder 8">
            <a:extLst>
              <a:ext uri="{FF2B5EF4-FFF2-40B4-BE49-F238E27FC236}">
                <a16:creationId xmlns:a16="http://schemas.microsoft.com/office/drawing/2014/main" id="{7EFEBA4F-8210-43C5-8B68-082628982CE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5149681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EA4A-93E7-4290-8105-D6D74739A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97454-A1DF-4E8C-B98B-F2EADDE6F9F9}"/>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4" name="Footer Placeholder 3">
            <a:extLst>
              <a:ext uri="{FF2B5EF4-FFF2-40B4-BE49-F238E27FC236}">
                <a16:creationId xmlns:a16="http://schemas.microsoft.com/office/drawing/2014/main" id="{19BA8138-A28C-4175-BBB7-414A4A595505}"/>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5" name="Slide Number Placeholder 4">
            <a:extLst>
              <a:ext uri="{FF2B5EF4-FFF2-40B4-BE49-F238E27FC236}">
                <a16:creationId xmlns:a16="http://schemas.microsoft.com/office/drawing/2014/main" id="{67D066AE-01CD-4BB5-972F-1CC78CEB167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613441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AA662-C87E-4305-8FEB-4A6DBD85373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3" name="Footer Placeholder 2">
            <a:extLst>
              <a:ext uri="{FF2B5EF4-FFF2-40B4-BE49-F238E27FC236}">
                <a16:creationId xmlns:a16="http://schemas.microsoft.com/office/drawing/2014/main" id="{2F40F164-5F8A-44CE-9230-D74D53A7ED8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4" name="Slide Number Placeholder 3">
            <a:extLst>
              <a:ext uri="{FF2B5EF4-FFF2-40B4-BE49-F238E27FC236}">
                <a16:creationId xmlns:a16="http://schemas.microsoft.com/office/drawing/2014/main" id="{8593C385-6894-4CD4-AFFF-55CDD23497A9}"/>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9770359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53E9-C13E-4817-91F5-453DA80FA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7BD637-5730-4402-9F23-D6950DA84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53EFAA-2B20-4950-8E8B-63439561F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54E6E-8B7B-41FA-A1F5-DEDC2BBB9350}"/>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0886FDE-43A8-4AF0-8C22-C16D9924824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BB491675-A778-4BFF-BACE-00E369EA3408}"/>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9366818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BA3-E893-465A-9CF0-834F36FF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EA0239-D6DB-4704-948D-BD5E8A845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2F43B8A-ADCC-43FF-840C-B8EDDD9C7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17853-873E-4C6F-9EF4-335D5CB0A9AB}"/>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C97FF41-1A9F-44E3-BE2B-55333CF607C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72B85063-53AE-4902-99D4-197AAEA294D6}"/>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352859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53E9-C13E-4817-91F5-453DA80FA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7BD637-5730-4402-9F23-D6950DA84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53EFAA-2B20-4950-8E8B-63439561F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F361C2C-6492-4BFD-B05A-A811BF4874E7}"/>
              </a:ext>
            </a:extLst>
          </p:cNvPr>
          <p:cNvSpPr>
            <a:spLocks noGrp="1"/>
          </p:cNvSpPr>
          <p:nvPr>
            <p:ph type="dt" sz="half" idx="10"/>
          </p:nvPr>
        </p:nvSpPr>
        <p:spPr/>
        <p:txBody>
          <a:bodyPr/>
          <a:lstStyle/>
          <a:p>
            <a:r>
              <a:rPr lang="en-US"/>
              <a:t>Mar 30 2022</a:t>
            </a:r>
          </a:p>
        </p:txBody>
      </p:sp>
      <p:sp>
        <p:nvSpPr>
          <p:cNvPr id="9" name="Footer Placeholder 8">
            <a:extLst>
              <a:ext uri="{FF2B5EF4-FFF2-40B4-BE49-F238E27FC236}">
                <a16:creationId xmlns:a16="http://schemas.microsoft.com/office/drawing/2014/main" id="{E64E0F08-C6E9-481F-87A0-91BAED35D96B}"/>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10" name="Slide Number Placeholder 9">
            <a:extLst>
              <a:ext uri="{FF2B5EF4-FFF2-40B4-BE49-F238E27FC236}">
                <a16:creationId xmlns:a16="http://schemas.microsoft.com/office/drawing/2014/main" id="{E1EE5B5C-EAA3-47BD-91C2-6D007D64A119}"/>
              </a:ext>
            </a:extLst>
          </p:cNvPr>
          <p:cNvSpPr>
            <a:spLocks noGrp="1"/>
          </p:cNvSpPr>
          <p:nvPr>
            <p:ph type="sldNum" sz="quarter" idx="12"/>
          </p:nvPr>
        </p:nvSpPr>
        <p:spPr/>
        <p:txBody>
          <a:bodyPr/>
          <a:lstStyle/>
          <a:p>
            <a:fld id="{852B83BF-056A-4342-AAF0-9FABA5DBF156}" type="slidenum">
              <a:rPr lang="en-US" smtClean="0"/>
              <a:t>‹#›</a:t>
            </a:fld>
            <a:endParaRPr lang="en-US"/>
          </a:p>
        </p:txBody>
      </p:sp>
    </p:spTree>
    <p:extLst>
      <p:ext uri="{BB962C8B-B14F-4D97-AF65-F5344CB8AC3E}">
        <p14:creationId xmlns:p14="http://schemas.microsoft.com/office/powerpoint/2010/main" val="22386027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23E8-0EC2-48F1-BF6B-4DB79210B9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80FC6-6E4F-44C4-A76E-44E69D97DE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CFDCC-05D8-416A-9FC3-981E7D133134}"/>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A1904BD5-A76D-4F99-8D22-58CC2BC59430}"/>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58967735-5365-4D45-A2E1-27DB3BAE644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8604733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C7FBA-1F88-4254-8E89-0080895B10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DBE73D-C7C5-470F-AF6A-146E08634F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06D36-8716-4608-B27D-8784B926E793}"/>
              </a:ext>
            </a:extLst>
          </p:cNvPr>
          <p:cNvSpPr>
            <a:spLocks noGrp="1"/>
          </p:cNvSpPr>
          <p:nvPr>
            <p:ph type="dt" sz="half" idx="10"/>
          </p:nvPr>
        </p:nvSpPr>
        <p:spPr>
          <a:xfrm>
            <a:off x="838200" y="6356349"/>
            <a:ext cx="1049936" cy="365125"/>
          </a:xfrm>
          <a:prstGeom prst="rect">
            <a:avLst/>
          </a:prstGeom>
        </p:spPr>
        <p:txBody>
          <a:bodyPr/>
          <a:lstStyle/>
          <a:p>
            <a:r>
              <a:rPr lang="en-US"/>
              <a:t>Mar 30 2022</a:t>
            </a:r>
            <a:endParaRPr lang="en-US" dirty="0"/>
          </a:p>
        </p:txBody>
      </p:sp>
      <p:sp>
        <p:nvSpPr>
          <p:cNvPr id="5" name="Footer Placeholder 4">
            <a:extLst>
              <a:ext uri="{FF2B5EF4-FFF2-40B4-BE49-F238E27FC236}">
                <a16:creationId xmlns:a16="http://schemas.microsoft.com/office/drawing/2014/main" id="{2536BC61-65AC-4AFD-9081-5501BFE1832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241D13A-9A4A-408B-A30D-21FA3E02C1AF}"/>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639382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2479591" y="2295548"/>
            <a:ext cx="8765060"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2479590" y="125002"/>
            <a:ext cx="8765060" cy="2170546"/>
          </a:xfrm>
        </p:spPr>
        <p:txBody>
          <a:bodyPr anchor="ctr">
            <a:normAutofit/>
          </a:bodyPr>
          <a:lstStyle>
            <a:lvl1pPr algn="l">
              <a:defRPr sz="44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D1D6C83A-4603-43B6-B489-E31D9A94A6B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526" y="-1"/>
            <a:ext cx="2212577" cy="2295548"/>
          </a:xfrm>
          <a:prstGeom prst="rect">
            <a:avLst/>
          </a:prstGeom>
        </p:spPr>
      </p:pic>
      <p:sp>
        <p:nvSpPr>
          <p:cNvPr id="7" name="Rectangle 6">
            <a:extLst>
              <a:ext uri="{FF2B5EF4-FFF2-40B4-BE49-F238E27FC236}">
                <a16:creationId xmlns:a16="http://schemas.microsoft.com/office/drawing/2014/main" id="{2EB35DCB-712E-4AE1-A623-3AE11322EB57}"/>
              </a:ext>
            </a:extLst>
          </p:cNvPr>
          <p:cNvSpPr/>
          <p:nvPr/>
        </p:nvSpPr>
        <p:spPr>
          <a:xfrm rot="5400000">
            <a:off x="8401378" y="3062525"/>
            <a:ext cx="6858002" cy="732951"/>
          </a:xfrm>
          <a:prstGeom prst="rect">
            <a:avLst/>
          </a:prstGeom>
          <a:solidFill>
            <a:srgbClr val="2222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4347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265D8-3640-4542-9B7F-35EAC962D77C}"/>
              </a:ext>
            </a:extLst>
          </p:cNvPr>
          <p:cNvSpPr>
            <a:spLocks noGrp="1"/>
          </p:cNvSpPr>
          <p:nvPr>
            <p:ph type="subTitle" idx="1"/>
          </p:nvPr>
        </p:nvSpPr>
        <p:spPr>
          <a:xfrm>
            <a:off x="250884" y="2344976"/>
            <a:ext cx="8312728"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080F2147-54EB-4ACC-B309-635EC1337F9D}"/>
              </a:ext>
            </a:extLst>
          </p:cNvPr>
          <p:cNvSpPr>
            <a:spLocks noGrp="1"/>
          </p:cNvSpPr>
          <p:nvPr>
            <p:ph type="ctrTitle"/>
          </p:nvPr>
        </p:nvSpPr>
        <p:spPr>
          <a:xfrm>
            <a:off x="250885" y="174430"/>
            <a:ext cx="8312727" cy="2170546"/>
          </a:xfrm>
        </p:spPr>
        <p:txBody>
          <a:bodyPr anchor="ctr">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9191534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D970-0153-4178-B888-A2A5128BE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757E2-1051-41EE-8A0D-86398A98DFEA}"/>
              </a:ext>
            </a:extLst>
          </p:cNvPr>
          <p:cNvSpPr>
            <a:spLocks noGrp="1"/>
          </p:cNvSpPr>
          <p:nvPr>
            <p:ph idx="1"/>
          </p:nvPr>
        </p:nvSpPr>
        <p:spPr>
          <a:xfrm>
            <a:off x="838200" y="922638"/>
            <a:ext cx="10515600" cy="5254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75943-18B2-43E1-89D4-501F7EA43EB2}"/>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17E9C217-CAA9-4E19-8561-90E2F322E7EA}"/>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696EF276-335D-4768-816E-2251701DFDDA}"/>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210676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5B64-A052-46D8-9A3F-8156205665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44E5E8-3D96-4846-9C77-34C89659E6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3FC6AD-C7EC-442D-B0D9-B6C2DDD0717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6EBE4E4C-CB58-45FA-9969-EE03024928CB}"/>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50C5226-3B17-4A86-93D4-5E2A37A34CE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0627142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EBE4-E87D-4923-86F8-EBAC4BE86A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0037C-DCFA-44AF-86B4-071C1CCA0C6D}"/>
              </a:ext>
            </a:extLst>
          </p:cNvPr>
          <p:cNvSpPr>
            <a:spLocks noGrp="1"/>
          </p:cNvSpPr>
          <p:nvPr>
            <p:ph sz="half" idx="1"/>
          </p:nvPr>
        </p:nvSpPr>
        <p:spPr>
          <a:xfrm>
            <a:off x="838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4D3848-85DC-49E3-8025-9918E4353A89}"/>
              </a:ext>
            </a:extLst>
          </p:cNvPr>
          <p:cNvSpPr>
            <a:spLocks noGrp="1"/>
          </p:cNvSpPr>
          <p:nvPr>
            <p:ph sz="half" idx="2"/>
          </p:nvPr>
        </p:nvSpPr>
        <p:spPr>
          <a:xfrm>
            <a:off x="6172200" y="821939"/>
            <a:ext cx="5181600" cy="535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038B28-2AF7-41E9-8E68-4DBBFC80F9AF}"/>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642BDD18-3047-42B9-8721-10FD7EDDF3E9}"/>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9B8AE9CB-20F0-4A1F-A420-F2A5A56D73E7}"/>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0367005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1A81-99CD-445A-AA5B-E4D9D258A2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5DA962-0FA2-4794-9805-6368587FF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9524C7-7AC5-4439-A15D-463A05CD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CFD4B-84B8-4BF0-9D0F-EB5067020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F54BBA-4DA7-47E2-A596-AA9E5FB436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8DCEA2-3AE8-4C20-BE39-044C858C070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8" name="Footer Placeholder 7">
            <a:extLst>
              <a:ext uri="{FF2B5EF4-FFF2-40B4-BE49-F238E27FC236}">
                <a16:creationId xmlns:a16="http://schemas.microsoft.com/office/drawing/2014/main" id="{925EAAFD-EB64-4E3E-9A25-513BF9D9B32E}"/>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9" name="Slide Number Placeholder 8">
            <a:extLst>
              <a:ext uri="{FF2B5EF4-FFF2-40B4-BE49-F238E27FC236}">
                <a16:creationId xmlns:a16="http://schemas.microsoft.com/office/drawing/2014/main" id="{7EFEBA4F-8210-43C5-8B68-082628982CE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27977075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EA4A-93E7-4290-8105-D6D74739A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97454-A1DF-4E8C-B98B-F2EADDE6F9F9}"/>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4" name="Footer Placeholder 3">
            <a:extLst>
              <a:ext uri="{FF2B5EF4-FFF2-40B4-BE49-F238E27FC236}">
                <a16:creationId xmlns:a16="http://schemas.microsoft.com/office/drawing/2014/main" id="{19BA8138-A28C-4175-BBB7-414A4A595505}"/>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5" name="Slide Number Placeholder 4">
            <a:extLst>
              <a:ext uri="{FF2B5EF4-FFF2-40B4-BE49-F238E27FC236}">
                <a16:creationId xmlns:a16="http://schemas.microsoft.com/office/drawing/2014/main" id="{67D066AE-01CD-4BB5-972F-1CC78CEB167D}"/>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3494888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AA662-C87E-4305-8FEB-4A6DBD853733}"/>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3" name="Footer Placeholder 2">
            <a:extLst>
              <a:ext uri="{FF2B5EF4-FFF2-40B4-BE49-F238E27FC236}">
                <a16:creationId xmlns:a16="http://schemas.microsoft.com/office/drawing/2014/main" id="{2F40F164-5F8A-44CE-9230-D74D53A7ED8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4" name="Slide Number Placeholder 3">
            <a:extLst>
              <a:ext uri="{FF2B5EF4-FFF2-40B4-BE49-F238E27FC236}">
                <a16:creationId xmlns:a16="http://schemas.microsoft.com/office/drawing/2014/main" id="{8593C385-6894-4CD4-AFFF-55CDD23497A9}"/>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1197773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BA3-E893-465A-9CF0-834F36FF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EA0239-D6DB-4704-948D-BD5E8A845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2F43B8A-ADCC-43FF-840C-B8EDDD9C7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C046FB11-5395-49D0-B7EB-4BE0DD6443D7}"/>
              </a:ext>
            </a:extLst>
          </p:cNvPr>
          <p:cNvSpPr>
            <a:spLocks noGrp="1"/>
          </p:cNvSpPr>
          <p:nvPr>
            <p:ph type="dt" sz="half" idx="10"/>
          </p:nvPr>
        </p:nvSpPr>
        <p:spPr/>
        <p:txBody>
          <a:bodyPr/>
          <a:lstStyle/>
          <a:p>
            <a:r>
              <a:rPr lang="en-US"/>
              <a:t>Mar 30 2022</a:t>
            </a:r>
          </a:p>
        </p:txBody>
      </p:sp>
      <p:sp>
        <p:nvSpPr>
          <p:cNvPr id="9" name="Footer Placeholder 8">
            <a:extLst>
              <a:ext uri="{FF2B5EF4-FFF2-40B4-BE49-F238E27FC236}">
                <a16:creationId xmlns:a16="http://schemas.microsoft.com/office/drawing/2014/main" id="{4FA48ACD-3107-4956-9DFF-A74019615B7E}"/>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10" name="Slide Number Placeholder 9">
            <a:extLst>
              <a:ext uri="{FF2B5EF4-FFF2-40B4-BE49-F238E27FC236}">
                <a16:creationId xmlns:a16="http://schemas.microsoft.com/office/drawing/2014/main" id="{683AD723-4C43-4801-B2CF-2DF7E52F8ED1}"/>
              </a:ext>
            </a:extLst>
          </p:cNvPr>
          <p:cNvSpPr>
            <a:spLocks noGrp="1"/>
          </p:cNvSpPr>
          <p:nvPr>
            <p:ph type="sldNum" sz="quarter" idx="12"/>
          </p:nvPr>
        </p:nvSpPr>
        <p:spPr/>
        <p:txBody>
          <a:bodyPr/>
          <a:lstStyle/>
          <a:p>
            <a:fld id="{852B83BF-056A-4342-AAF0-9FABA5DBF156}" type="slidenum">
              <a:rPr lang="en-US" smtClean="0"/>
              <a:t>‹#›</a:t>
            </a:fld>
            <a:endParaRPr lang="en-US"/>
          </a:p>
        </p:txBody>
      </p:sp>
    </p:spTree>
    <p:extLst>
      <p:ext uri="{BB962C8B-B14F-4D97-AF65-F5344CB8AC3E}">
        <p14:creationId xmlns:p14="http://schemas.microsoft.com/office/powerpoint/2010/main" val="1804366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53E9-C13E-4817-91F5-453DA80FA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7BD637-5730-4402-9F23-D6950DA84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53EFAA-2B20-4950-8E8B-63439561F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54E6E-8B7B-41FA-A1F5-DEDC2BBB9350}"/>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0886FDE-43A8-4AF0-8C22-C16D9924824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BB491675-A778-4BFF-BACE-00E369EA3408}"/>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6167418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CBA3-E893-465A-9CF0-834F36FF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EA0239-D6DB-4704-948D-BD5E8A845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2F43B8A-ADCC-43FF-840C-B8EDDD9C7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17853-873E-4C6F-9EF4-335D5CB0A9AB}"/>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6" name="Footer Placeholder 5">
            <a:extLst>
              <a:ext uri="{FF2B5EF4-FFF2-40B4-BE49-F238E27FC236}">
                <a16:creationId xmlns:a16="http://schemas.microsoft.com/office/drawing/2014/main" id="{7C97FF41-1A9F-44E3-BE2B-55333CF607C2}"/>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72B85063-53AE-4902-99D4-197AAEA294D6}"/>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5461604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23E8-0EC2-48F1-BF6B-4DB79210B9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80FC6-6E4F-44C4-A76E-44E69D97DE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CFDCC-05D8-416A-9FC3-981E7D133134}"/>
              </a:ext>
            </a:extLst>
          </p:cNvPr>
          <p:cNvSpPr>
            <a:spLocks noGrp="1"/>
          </p:cNvSpPr>
          <p:nvPr>
            <p:ph type="dt" sz="half" idx="10"/>
          </p:nvPr>
        </p:nvSpPr>
        <p:spPr>
          <a:xfrm>
            <a:off x="838200" y="6356349"/>
            <a:ext cx="1049936" cy="365125"/>
          </a:xfrm>
          <a:prstGeom prst="rect">
            <a:avLst/>
          </a:prstGeom>
        </p:spPr>
        <p:txBody>
          <a:bodyPr/>
          <a:lstStyle/>
          <a:p>
            <a:r>
              <a:rPr lang="en-US"/>
              <a:t>Mar 30 2022</a:t>
            </a:r>
          </a:p>
        </p:txBody>
      </p:sp>
      <p:sp>
        <p:nvSpPr>
          <p:cNvPr id="5" name="Footer Placeholder 4">
            <a:extLst>
              <a:ext uri="{FF2B5EF4-FFF2-40B4-BE49-F238E27FC236}">
                <a16:creationId xmlns:a16="http://schemas.microsoft.com/office/drawing/2014/main" id="{A1904BD5-A76D-4F99-8D22-58CC2BC59430}"/>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58967735-5365-4D45-A2E1-27DB3BAE644C}"/>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9611749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8C7FBA-1F88-4254-8E89-0080895B10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DBE73D-C7C5-470F-AF6A-146E08634F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06D36-8716-4608-B27D-8784B926E793}"/>
              </a:ext>
            </a:extLst>
          </p:cNvPr>
          <p:cNvSpPr>
            <a:spLocks noGrp="1"/>
          </p:cNvSpPr>
          <p:nvPr>
            <p:ph type="dt" sz="half" idx="10"/>
          </p:nvPr>
        </p:nvSpPr>
        <p:spPr>
          <a:xfrm>
            <a:off x="838200" y="6356349"/>
            <a:ext cx="1049936" cy="365125"/>
          </a:xfrm>
          <a:prstGeom prst="rect">
            <a:avLst/>
          </a:prstGeom>
        </p:spPr>
        <p:txBody>
          <a:bodyPr/>
          <a:lstStyle/>
          <a:p>
            <a:r>
              <a:rPr lang="en-US"/>
              <a:t>Mar 30 2022</a:t>
            </a:r>
            <a:endParaRPr lang="en-US" dirty="0"/>
          </a:p>
        </p:txBody>
      </p:sp>
      <p:sp>
        <p:nvSpPr>
          <p:cNvPr id="5" name="Footer Placeholder 4">
            <a:extLst>
              <a:ext uri="{FF2B5EF4-FFF2-40B4-BE49-F238E27FC236}">
                <a16:creationId xmlns:a16="http://schemas.microsoft.com/office/drawing/2014/main" id="{2536BC61-65AC-4AFD-9081-5501BFE18328}"/>
              </a:ext>
            </a:extLst>
          </p:cNvPr>
          <p:cNvSpPr>
            <a:spLocks noGrp="1"/>
          </p:cNvSpPr>
          <p:nvPr>
            <p:ph type="ftr" sz="quarter" idx="11"/>
          </p:nvPr>
        </p:nvSpPr>
        <p:spPr>
          <a:xfrm>
            <a:off x="4038599" y="6356349"/>
            <a:ext cx="4114800" cy="365125"/>
          </a:xfrm>
          <a:prstGeom prst="rect">
            <a:avLst/>
          </a:prstGeo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241D13A-9A4A-408B-A30D-21FA3E02C1AF}"/>
              </a:ext>
            </a:extLst>
          </p:cNvPr>
          <p:cNvSpPr>
            <a:spLocks noGrp="1"/>
          </p:cNvSpPr>
          <p:nvPr>
            <p:ph type="sldNum" sz="quarter" idx="12"/>
          </p:nvPr>
        </p:nvSpPr>
        <p:spPr>
          <a:xfrm>
            <a:off x="8610600" y="6356350"/>
            <a:ext cx="2743200" cy="365125"/>
          </a:xfrm>
          <a:prstGeom prst="rect">
            <a:avLst/>
          </a:prstGeom>
        </p:spPr>
        <p:txBody>
          <a:bodyPr/>
          <a:lstStyle/>
          <a:p>
            <a:fld id="{F1D427E6-CF4A-4ED8-8883-15249138CAC2}" type="slidenum">
              <a:rPr lang="en-US" smtClean="0"/>
              <a:t>‹#›</a:t>
            </a:fld>
            <a:endParaRPr lang="en-US"/>
          </a:p>
        </p:txBody>
      </p:sp>
    </p:spTree>
    <p:extLst>
      <p:ext uri="{BB962C8B-B14F-4D97-AF65-F5344CB8AC3E}">
        <p14:creationId xmlns:p14="http://schemas.microsoft.com/office/powerpoint/2010/main" val="3718080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7.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7.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5.pn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5.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0.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8.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DDAB31-C5DA-4DFC-9182-5665FBECDB6C}"/>
              </a:ext>
            </a:extLst>
          </p:cNvPr>
          <p:cNvSpPr/>
          <p:nvPr/>
        </p:nvSpPr>
        <p:spPr>
          <a:xfrm>
            <a:off x="-3176" y="6245065"/>
            <a:ext cx="12192001" cy="619285"/>
          </a:xfrm>
          <a:prstGeom prst="rect">
            <a:avLst/>
          </a:prstGeom>
          <a:solidFill>
            <a:srgbClr val="222222"/>
          </a:solidFill>
          <a:ln>
            <a:solidFill>
              <a:srgbClr val="2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8F77CE8-752F-403D-B787-887B7FF5045C}"/>
              </a:ext>
            </a:extLst>
          </p:cNvPr>
          <p:cNvSpPr>
            <a:spLocks noGrp="1"/>
          </p:cNvSpPr>
          <p:nvPr>
            <p:ph type="title"/>
          </p:nvPr>
        </p:nvSpPr>
        <p:spPr>
          <a:xfrm>
            <a:off x="838200" y="82378"/>
            <a:ext cx="10515600" cy="5601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B483BD8-E4F4-4C2A-ACE3-F02F63B045FF}"/>
              </a:ext>
            </a:extLst>
          </p:cNvPr>
          <p:cNvSpPr>
            <a:spLocks noGrp="1"/>
          </p:cNvSpPr>
          <p:nvPr>
            <p:ph type="body" idx="1"/>
          </p:nvPr>
        </p:nvSpPr>
        <p:spPr>
          <a:xfrm>
            <a:off x="838200" y="922638"/>
            <a:ext cx="10515600" cy="5254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descr="A picture containing drawing&#10;&#10;Description automatically generated">
            <a:extLst>
              <a:ext uri="{FF2B5EF4-FFF2-40B4-BE49-F238E27FC236}">
                <a16:creationId xmlns:a16="http://schemas.microsoft.com/office/drawing/2014/main" id="{BB1A0EC5-3EBA-4695-AD14-7F4DC700550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176" y="6245065"/>
            <a:ext cx="596901" cy="619285"/>
          </a:xfrm>
          <a:prstGeom prst="rect">
            <a:avLst/>
          </a:prstGeom>
        </p:spPr>
      </p:pic>
      <p:sp>
        <p:nvSpPr>
          <p:cNvPr id="9" name="Date Placeholder 3">
            <a:extLst>
              <a:ext uri="{FF2B5EF4-FFF2-40B4-BE49-F238E27FC236}">
                <a16:creationId xmlns:a16="http://schemas.microsoft.com/office/drawing/2014/main" id="{8ABDA534-039F-4D6C-B818-FD05286BDDBA}"/>
              </a:ext>
            </a:extLst>
          </p:cNvPr>
          <p:cNvSpPr>
            <a:spLocks noGrp="1"/>
          </p:cNvSpPr>
          <p:nvPr>
            <p:ph type="dt" sz="half" idx="2"/>
          </p:nvPr>
        </p:nvSpPr>
        <p:spPr>
          <a:xfrm>
            <a:off x="838200" y="6356349"/>
            <a:ext cx="2354983" cy="365125"/>
          </a:xfrm>
          <a:prstGeom prst="rect">
            <a:avLst/>
          </a:prstGeom>
        </p:spPr>
        <p:txBody>
          <a:bodyPr vert="horz" lIns="91440" tIns="45720" rIns="91440" bIns="45720" rtlCol="0" anchor="ctr"/>
          <a:lstStyle>
            <a:lvl1pPr algn="l">
              <a:defRPr sz="1200">
                <a:solidFill>
                  <a:schemeClr val="bg1"/>
                </a:solidFill>
                <a:latin typeface="+mj-lt"/>
                <a:ea typeface="Roboto" panose="02000000000000000000" pitchFamily="2" charset="0"/>
              </a:defRPr>
            </a:lvl1pPr>
          </a:lstStyle>
          <a:p>
            <a:r>
              <a:rPr lang="en-US"/>
              <a:t>Mar 30 2022</a:t>
            </a:r>
          </a:p>
        </p:txBody>
      </p:sp>
      <p:sp>
        <p:nvSpPr>
          <p:cNvPr id="11" name="Slide Number Placeholder 5">
            <a:extLst>
              <a:ext uri="{FF2B5EF4-FFF2-40B4-BE49-F238E27FC236}">
                <a16:creationId xmlns:a16="http://schemas.microsoft.com/office/drawing/2014/main" id="{713792DD-BE7B-4EBA-A7F6-F05AEFC897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mj-lt"/>
                <a:ea typeface="Roboto" panose="02000000000000000000" pitchFamily="2" charset="0"/>
              </a:defRPr>
            </a:lvl1pPr>
          </a:lstStyle>
          <a:p>
            <a:fld id="{852B83BF-056A-4342-AAF0-9FABA5DBF156}" type="slidenum">
              <a:rPr lang="en-US" smtClean="0"/>
              <a:t>‹#›</a:t>
            </a:fld>
            <a:endParaRPr lang="en-US"/>
          </a:p>
        </p:txBody>
      </p:sp>
      <p:pic>
        <p:nvPicPr>
          <p:cNvPr id="4" name="Picture 3" descr="A picture containing transport, wheel&#10;&#10;Description automatically generated">
            <a:extLst>
              <a:ext uri="{FF2B5EF4-FFF2-40B4-BE49-F238E27FC236}">
                <a16:creationId xmlns:a16="http://schemas.microsoft.com/office/drawing/2014/main" id="{9B891C58-B783-41BC-A4AC-BC64095C8CBE}"/>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1598272" y="6275727"/>
            <a:ext cx="555059" cy="557960"/>
          </a:xfrm>
          <a:prstGeom prst="rect">
            <a:avLst/>
          </a:prstGeom>
        </p:spPr>
      </p:pic>
      <p:sp>
        <p:nvSpPr>
          <p:cNvPr id="5" name="Footer Placeholder 4">
            <a:extLst>
              <a:ext uri="{FF2B5EF4-FFF2-40B4-BE49-F238E27FC236}">
                <a16:creationId xmlns:a16="http://schemas.microsoft.com/office/drawing/2014/main" id="{930F3763-096E-4043-9A30-BF672FBA4C54}"/>
              </a:ext>
            </a:extLst>
          </p:cNvPr>
          <p:cNvSpPr>
            <a:spLocks noGrp="1"/>
          </p:cNvSpPr>
          <p:nvPr>
            <p:ph type="ftr" sz="quarter" idx="3"/>
          </p:nvPr>
        </p:nvSpPr>
        <p:spPr>
          <a:xfrm>
            <a:off x="2865437" y="6356348"/>
            <a:ext cx="64547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Motivation | Background | Overview | Aim 1 | Aim 2 | Aim 3 | Aim 4 | Summary</a:t>
            </a:r>
            <a:endParaRPr lang="en-US" dirty="0"/>
          </a:p>
        </p:txBody>
      </p:sp>
    </p:spTree>
    <p:extLst>
      <p:ext uri="{BB962C8B-B14F-4D97-AF65-F5344CB8AC3E}">
        <p14:creationId xmlns:p14="http://schemas.microsoft.com/office/powerpoint/2010/main" val="13633500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914400" rtl="0" eaLnBrk="1" latinLnBrk="0" hangingPunct="1">
        <a:lnSpc>
          <a:spcPct val="90000"/>
        </a:lnSpc>
        <a:spcBef>
          <a:spcPct val="0"/>
        </a:spcBef>
        <a:buNone/>
        <a:defRPr sz="4400" b="1" kern="1200" spc="0" baseline="0">
          <a:solidFill>
            <a:schemeClr val="tx1"/>
          </a:solidFill>
          <a:latin typeface="+mj-lt"/>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DDAB31-C5DA-4DFC-9182-5665FBECDB6C}"/>
              </a:ext>
            </a:extLst>
          </p:cNvPr>
          <p:cNvSpPr/>
          <p:nvPr/>
        </p:nvSpPr>
        <p:spPr>
          <a:xfrm>
            <a:off x="-1" y="6252518"/>
            <a:ext cx="12192001" cy="619285"/>
          </a:xfrm>
          <a:prstGeom prst="rect">
            <a:avLst/>
          </a:prstGeom>
          <a:solidFill>
            <a:srgbClr val="222222"/>
          </a:solidFill>
          <a:ln>
            <a:solidFill>
              <a:srgbClr val="2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8F77CE8-752F-403D-B787-887B7FF5045C}"/>
              </a:ext>
            </a:extLst>
          </p:cNvPr>
          <p:cNvSpPr>
            <a:spLocks noGrp="1"/>
          </p:cNvSpPr>
          <p:nvPr>
            <p:ph type="title"/>
          </p:nvPr>
        </p:nvSpPr>
        <p:spPr>
          <a:xfrm>
            <a:off x="838200" y="82378"/>
            <a:ext cx="10515600" cy="5601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B483BD8-E4F4-4C2A-ACE3-F02F63B045FF}"/>
              </a:ext>
            </a:extLst>
          </p:cNvPr>
          <p:cNvSpPr>
            <a:spLocks noGrp="1"/>
          </p:cNvSpPr>
          <p:nvPr>
            <p:ph type="body" idx="1"/>
          </p:nvPr>
        </p:nvSpPr>
        <p:spPr>
          <a:xfrm>
            <a:off x="838200" y="922638"/>
            <a:ext cx="10515600" cy="5254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F403126-8BC9-4E72-B9FD-F5EC5DB63473}"/>
              </a:ext>
            </a:extLst>
          </p:cNvPr>
          <p:cNvSpPr>
            <a:spLocks noGrp="1"/>
          </p:cNvSpPr>
          <p:nvPr>
            <p:ph type="dt" sz="half" idx="2"/>
          </p:nvPr>
        </p:nvSpPr>
        <p:spPr>
          <a:xfrm>
            <a:off x="838200" y="6356349"/>
            <a:ext cx="2354983" cy="365125"/>
          </a:xfrm>
          <a:prstGeom prst="rect">
            <a:avLst/>
          </a:prstGeom>
        </p:spPr>
        <p:txBody>
          <a:bodyPr vert="horz" lIns="91440" tIns="45720" rIns="91440" bIns="45720" rtlCol="0" anchor="ctr"/>
          <a:lstStyle>
            <a:lvl1pPr algn="l">
              <a:defRPr sz="1200">
                <a:solidFill>
                  <a:schemeClr val="bg1"/>
                </a:solidFill>
                <a:latin typeface="+mj-lt"/>
                <a:ea typeface="Roboto" panose="02000000000000000000" pitchFamily="2" charset="0"/>
              </a:defRPr>
            </a:lvl1pPr>
          </a:lstStyle>
          <a:p>
            <a:r>
              <a:rPr lang="en-US"/>
              <a:t>Mar 30 2022</a:t>
            </a:r>
            <a:endParaRPr lang="en-US" dirty="0"/>
          </a:p>
        </p:txBody>
      </p:sp>
      <p:sp>
        <p:nvSpPr>
          <p:cNvPr id="5" name="Footer Placeholder 4">
            <a:extLst>
              <a:ext uri="{FF2B5EF4-FFF2-40B4-BE49-F238E27FC236}">
                <a16:creationId xmlns:a16="http://schemas.microsoft.com/office/drawing/2014/main" id="{134A75EB-1D69-4A0A-A696-EAD2264C515E}"/>
              </a:ext>
            </a:extLst>
          </p:cNvPr>
          <p:cNvSpPr>
            <a:spLocks noGrp="1"/>
          </p:cNvSpPr>
          <p:nvPr>
            <p:ph type="ftr" sz="quarter" idx="3"/>
          </p:nvPr>
        </p:nvSpPr>
        <p:spPr>
          <a:xfrm>
            <a:off x="3843980" y="6356348"/>
            <a:ext cx="4504037" cy="365125"/>
          </a:xfrm>
          <a:prstGeom prst="rect">
            <a:avLst/>
          </a:prstGeom>
        </p:spPr>
        <p:txBody>
          <a:bodyPr vert="horz" lIns="91440" tIns="45720" rIns="91440" bIns="45720" rtlCol="0" anchor="ctr"/>
          <a:lstStyle>
            <a:lvl1pPr algn="ctr">
              <a:defRPr sz="1200">
                <a:solidFill>
                  <a:schemeClr val="bg1"/>
                </a:solidFill>
                <a:latin typeface="+mj-lt"/>
                <a:ea typeface="Roboto" panose="02000000000000000000" pitchFamily="2" charset="0"/>
              </a:defRPr>
            </a:lvl1p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A8C50830-8178-4F64-A2CB-0A4A0BCFD4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mj-lt"/>
                <a:ea typeface="Roboto" panose="02000000000000000000" pitchFamily="2" charset="0"/>
              </a:defRPr>
            </a:lvl1pPr>
          </a:lstStyle>
          <a:p>
            <a:fld id="{F1D427E6-CF4A-4ED8-8883-15249138CAC2}" type="slidenum">
              <a:rPr lang="en-US" smtClean="0"/>
              <a:pPr/>
              <a:t>‹#›</a:t>
            </a:fld>
            <a:endParaRPr lang="en-US"/>
          </a:p>
        </p:txBody>
      </p:sp>
      <p:pic>
        <p:nvPicPr>
          <p:cNvPr id="13" name="Picture 12" descr="A picture containing drawing&#10;&#10;Description automatically generated">
            <a:extLst>
              <a:ext uri="{FF2B5EF4-FFF2-40B4-BE49-F238E27FC236}">
                <a16:creationId xmlns:a16="http://schemas.microsoft.com/office/drawing/2014/main" id="{BB1A0EC5-3EBA-4695-AD14-7F4DC700550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76" y="6245065"/>
            <a:ext cx="596901" cy="619285"/>
          </a:xfrm>
          <a:prstGeom prst="rect">
            <a:avLst/>
          </a:prstGeom>
        </p:spPr>
      </p:pic>
      <p:pic>
        <p:nvPicPr>
          <p:cNvPr id="9" name="Picture 4" descr="Image result for nasa logo transparent">
            <a:extLst>
              <a:ext uri="{FF2B5EF4-FFF2-40B4-BE49-F238E27FC236}">
                <a16:creationId xmlns:a16="http://schemas.microsoft.com/office/drawing/2014/main" id="{134A445B-2F61-483C-914F-B4D46CCF4C7D}"/>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1210058" y="6245065"/>
            <a:ext cx="1201885" cy="60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51377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p:txStyles>
    <p:titleStyle>
      <a:lvl1pPr algn="l" defTabSz="914400" rtl="0" eaLnBrk="1" latinLnBrk="0" hangingPunct="1">
        <a:lnSpc>
          <a:spcPct val="90000"/>
        </a:lnSpc>
        <a:spcBef>
          <a:spcPct val="0"/>
        </a:spcBef>
        <a:buNone/>
        <a:defRPr sz="4400" b="1" kern="1200" spc="0" baseline="0">
          <a:solidFill>
            <a:schemeClr val="tx1"/>
          </a:solidFill>
          <a:latin typeface="+mj-lt"/>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DDAB31-C5DA-4DFC-9182-5665FBECDB6C}"/>
              </a:ext>
            </a:extLst>
          </p:cNvPr>
          <p:cNvSpPr/>
          <p:nvPr/>
        </p:nvSpPr>
        <p:spPr>
          <a:xfrm>
            <a:off x="-1" y="6252518"/>
            <a:ext cx="12192001" cy="619284"/>
          </a:xfrm>
          <a:prstGeom prst="rect">
            <a:avLst/>
          </a:prstGeom>
          <a:solidFill>
            <a:srgbClr val="222222"/>
          </a:solidFill>
          <a:ln>
            <a:solidFill>
              <a:srgbClr val="2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8F77CE8-752F-403D-B787-887B7FF5045C}"/>
              </a:ext>
            </a:extLst>
          </p:cNvPr>
          <p:cNvSpPr>
            <a:spLocks noGrp="1"/>
          </p:cNvSpPr>
          <p:nvPr>
            <p:ph type="title"/>
          </p:nvPr>
        </p:nvSpPr>
        <p:spPr>
          <a:xfrm>
            <a:off x="838200" y="82378"/>
            <a:ext cx="10515600" cy="5601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B483BD8-E4F4-4C2A-ACE3-F02F63B045FF}"/>
              </a:ext>
            </a:extLst>
          </p:cNvPr>
          <p:cNvSpPr>
            <a:spLocks noGrp="1"/>
          </p:cNvSpPr>
          <p:nvPr>
            <p:ph type="body" idx="1"/>
          </p:nvPr>
        </p:nvSpPr>
        <p:spPr>
          <a:xfrm>
            <a:off x="838200" y="922638"/>
            <a:ext cx="10515600" cy="5254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B1A0EC5-3EBA-4695-AD14-7F4DC700550F}"/>
              </a:ext>
            </a:extLst>
          </p:cNvPr>
          <p:cNvPicPr>
            <a:picLocks noChangeAspect="1"/>
          </p:cNvPicPr>
          <p:nvPr/>
        </p:nvPicPr>
        <p:blipFill>
          <a:blip r:embed="rId13" cstate="screen">
            <a:extLst>
              <a:ext uri="{28A0092B-C50C-407E-A947-70E740481C1C}">
                <a14:useLocalDpi xmlns:a14="http://schemas.microsoft.com/office/drawing/2010/main"/>
              </a:ext>
            </a:extLst>
          </a:blip>
          <a:srcRect/>
          <a:stretch/>
        </p:blipFill>
        <p:spPr>
          <a:xfrm>
            <a:off x="-1589" y="6245065"/>
            <a:ext cx="596901" cy="619284"/>
          </a:xfrm>
          <a:prstGeom prst="rect">
            <a:avLst/>
          </a:prstGeom>
        </p:spPr>
      </p:pic>
      <p:sp>
        <p:nvSpPr>
          <p:cNvPr id="9" name="Date Placeholder 3">
            <a:extLst>
              <a:ext uri="{FF2B5EF4-FFF2-40B4-BE49-F238E27FC236}">
                <a16:creationId xmlns:a16="http://schemas.microsoft.com/office/drawing/2014/main" id="{1C7539BC-9C1B-454F-9892-9F3660D32F4F}"/>
              </a:ext>
            </a:extLst>
          </p:cNvPr>
          <p:cNvSpPr>
            <a:spLocks noGrp="1"/>
          </p:cNvSpPr>
          <p:nvPr>
            <p:ph type="dt" sz="half" idx="2"/>
          </p:nvPr>
        </p:nvSpPr>
        <p:spPr>
          <a:xfrm>
            <a:off x="838200" y="6356349"/>
            <a:ext cx="2354983" cy="365125"/>
          </a:xfrm>
          <a:prstGeom prst="rect">
            <a:avLst/>
          </a:prstGeom>
        </p:spPr>
        <p:txBody>
          <a:bodyPr vert="horz" lIns="91440" tIns="45720" rIns="91440" bIns="45720" rtlCol="0" anchor="ctr"/>
          <a:lstStyle>
            <a:lvl1pPr algn="l">
              <a:defRPr sz="1200">
                <a:solidFill>
                  <a:schemeClr val="bg1"/>
                </a:solidFill>
                <a:latin typeface="Helvetica" pitchFamily="2" charset="0"/>
                <a:ea typeface="Roboto" panose="02000000000000000000" pitchFamily="2" charset="0"/>
              </a:defRPr>
            </a:lvl1pPr>
          </a:lstStyle>
          <a:p>
            <a:r>
              <a:rPr lang="en-US"/>
              <a:t>Mar 30 2022</a:t>
            </a:r>
            <a:endParaRPr lang="en-US" dirty="0"/>
          </a:p>
        </p:txBody>
      </p:sp>
      <p:sp>
        <p:nvSpPr>
          <p:cNvPr id="10" name="Footer Placeholder 4">
            <a:extLst>
              <a:ext uri="{FF2B5EF4-FFF2-40B4-BE49-F238E27FC236}">
                <a16:creationId xmlns:a16="http://schemas.microsoft.com/office/drawing/2014/main" id="{46927970-3DD9-462E-ADAD-EC4CC135AF5E}"/>
              </a:ext>
            </a:extLst>
          </p:cNvPr>
          <p:cNvSpPr>
            <a:spLocks noGrp="1"/>
          </p:cNvSpPr>
          <p:nvPr>
            <p:ph type="ftr" sz="quarter" idx="3"/>
          </p:nvPr>
        </p:nvSpPr>
        <p:spPr>
          <a:xfrm>
            <a:off x="3843980" y="6356348"/>
            <a:ext cx="4504037" cy="365125"/>
          </a:xfrm>
          <a:prstGeom prst="rect">
            <a:avLst/>
          </a:prstGeom>
        </p:spPr>
        <p:txBody>
          <a:bodyPr vert="horz" lIns="91440" tIns="45720" rIns="91440" bIns="45720" rtlCol="0" anchor="ctr"/>
          <a:lstStyle>
            <a:lvl1pPr algn="ctr">
              <a:defRPr sz="1200">
                <a:solidFill>
                  <a:schemeClr val="bg1"/>
                </a:solidFill>
                <a:latin typeface="Helvetica" pitchFamily="2" charset="0"/>
                <a:ea typeface="Roboto" panose="02000000000000000000" pitchFamily="2" charset="0"/>
              </a:defRPr>
            </a:lvl1pPr>
          </a:lstStyle>
          <a:p>
            <a:r>
              <a:rPr lang="en-US"/>
              <a:t>Motivation | Background | Overview | Aim 1 | Aim 2 | Aim 3 | Aim 4 | Summary</a:t>
            </a:r>
            <a:endParaRPr lang="en-US" dirty="0"/>
          </a:p>
        </p:txBody>
      </p:sp>
      <p:sp>
        <p:nvSpPr>
          <p:cNvPr id="11" name="Slide Number Placeholder 5">
            <a:extLst>
              <a:ext uri="{FF2B5EF4-FFF2-40B4-BE49-F238E27FC236}">
                <a16:creationId xmlns:a16="http://schemas.microsoft.com/office/drawing/2014/main" id="{D4D8921E-99FF-43D7-ABA5-E0E562C65D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Helvetica" pitchFamily="2" charset="0"/>
                <a:ea typeface="Roboto" panose="02000000000000000000" pitchFamily="2" charset="0"/>
              </a:defRPr>
            </a:lvl1pPr>
          </a:lstStyle>
          <a:p>
            <a:fld id="{F1D427E6-CF4A-4ED8-8883-15249138CAC2}" type="slidenum">
              <a:rPr lang="en-US" smtClean="0"/>
              <a:pPr/>
              <a:t>‹#›</a:t>
            </a:fld>
            <a:endParaRPr lang="en-US"/>
          </a:p>
        </p:txBody>
      </p:sp>
    </p:spTree>
    <p:extLst>
      <p:ext uri="{BB962C8B-B14F-4D97-AF65-F5344CB8AC3E}">
        <p14:creationId xmlns:p14="http://schemas.microsoft.com/office/powerpoint/2010/main" val="134436567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p:txStyles>
    <p:titleStyle>
      <a:lvl1pPr algn="l" defTabSz="914400" rtl="0" eaLnBrk="1" latinLnBrk="0" hangingPunct="1">
        <a:lnSpc>
          <a:spcPct val="90000"/>
        </a:lnSpc>
        <a:spcBef>
          <a:spcPct val="0"/>
        </a:spcBef>
        <a:buNone/>
        <a:defRPr sz="4400" b="1" kern="1200" spc="0" baseline="0">
          <a:solidFill>
            <a:schemeClr val="tx1"/>
          </a:solidFill>
          <a:latin typeface="Helvetica" pitchFamily="2"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DDAB31-C5DA-4DFC-9182-5665FBECDB6C}"/>
              </a:ext>
            </a:extLst>
          </p:cNvPr>
          <p:cNvSpPr/>
          <p:nvPr/>
        </p:nvSpPr>
        <p:spPr>
          <a:xfrm>
            <a:off x="-1" y="6252518"/>
            <a:ext cx="12192001" cy="619284"/>
          </a:xfrm>
          <a:prstGeom prst="rect">
            <a:avLst/>
          </a:prstGeom>
          <a:solidFill>
            <a:srgbClr val="222222"/>
          </a:solidFill>
          <a:ln>
            <a:solidFill>
              <a:srgbClr val="2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8F77CE8-752F-403D-B787-887B7FF5045C}"/>
              </a:ext>
            </a:extLst>
          </p:cNvPr>
          <p:cNvSpPr>
            <a:spLocks noGrp="1"/>
          </p:cNvSpPr>
          <p:nvPr>
            <p:ph type="title"/>
          </p:nvPr>
        </p:nvSpPr>
        <p:spPr>
          <a:xfrm>
            <a:off x="838200" y="82378"/>
            <a:ext cx="10515600" cy="5601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B483BD8-E4F4-4C2A-ACE3-F02F63B045FF}"/>
              </a:ext>
            </a:extLst>
          </p:cNvPr>
          <p:cNvSpPr>
            <a:spLocks noGrp="1"/>
          </p:cNvSpPr>
          <p:nvPr>
            <p:ph type="body" idx="1"/>
          </p:nvPr>
        </p:nvSpPr>
        <p:spPr>
          <a:xfrm>
            <a:off x="838200" y="922638"/>
            <a:ext cx="10515600" cy="5254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B1A0EC5-3EBA-4695-AD14-7F4DC700550F}"/>
              </a:ext>
            </a:extLst>
          </p:cNvPr>
          <p:cNvPicPr>
            <a:picLocks noChangeAspect="1"/>
          </p:cNvPicPr>
          <p:nvPr/>
        </p:nvPicPr>
        <p:blipFill>
          <a:blip r:embed="rId13" cstate="screen">
            <a:extLst>
              <a:ext uri="{28A0092B-C50C-407E-A947-70E740481C1C}">
                <a14:useLocalDpi xmlns:a14="http://schemas.microsoft.com/office/drawing/2010/main"/>
              </a:ext>
            </a:extLst>
          </a:blip>
          <a:srcRect/>
          <a:stretch/>
        </p:blipFill>
        <p:spPr>
          <a:xfrm>
            <a:off x="-1589" y="6245065"/>
            <a:ext cx="596901" cy="619284"/>
          </a:xfrm>
          <a:prstGeom prst="rect">
            <a:avLst/>
          </a:prstGeom>
        </p:spPr>
      </p:pic>
      <p:pic>
        <p:nvPicPr>
          <p:cNvPr id="1028" name="Picture 4" descr="Image result for nasa logo transparent">
            <a:extLst>
              <a:ext uri="{FF2B5EF4-FFF2-40B4-BE49-F238E27FC236}">
                <a16:creationId xmlns:a16="http://schemas.microsoft.com/office/drawing/2014/main" id="{28E7CA5B-C81E-4CBA-AEB5-65CF36A36466}"/>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1210058" y="6245065"/>
            <a:ext cx="1201885" cy="600943"/>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3">
            <a:extLst>
              <a:ext uri="{FF2B5EF4-FFF2-40B4-BE49-F238E27FC236}">
                <a16:creationId xmlns:a16="http://schemas.microsoft.com/office/drawing/2014/main" id="{7E44A713-E2C3-4406-8760-F0C542671EA2}"/>
              </a:ext>
            </a:extLst>
          </p:cNvPr>
          <p:cNvSpPr>
            <a:spLocks noGrp="1"/>
          </p:cNvSpPr>
          <p:nvPr>
            <p:ph type="dt" sz="half" idx="2"/>
          </p:nvPr>
        </p:nvSpPr>
        <p:spPr>
          <a:xfrm>
            <a:off x="838200" y="6356349"/>
            <a:ext cx="2354983" cy="365125"/>
          </a:xfrm>
          <a:prstGeom prst="rect">
            <a:avLst/>
          </a:prstGeom>
        </p:spPr>
        <p:txBody>
          <a:bodyPr vert="horz" lIns="91440" tIns="45720" rIns="91440" bIns="45720" rtlCol="0" anchor="ctr"/>
          <a:lstStyle>
            <a:lvl1pPr algn="l">
              <a:defRPr sz="1200">
                <a:solidFill>
                  <a:schemeClr val="bg1"/>
                </a:solidFill>
                <a:latin typeface="+mj-lt"/>
                <a:ea typeface="Roboto" panose="02000000000000000000" pitchFamily="2" charset="0"/>
              </a:defRPr>
            </a:lvl1pPr>
          </a:lstStyle>
          <a:p>
            <a:r>
              <a:rPr lang="en-US"/>
              <a:t>Mar 30 2022</a:t>
            </a:r>
            <a:endParaRPr lang="en-US" dirty="0"/>
          </a:p>
        </p:txBody>
      </p:sp>
      <p:sp>
        <p:nvSpPr>
          <p:cNvPr id="11" name="Footer Placeholder 4">
            <a:extLst>
              <a:ext uri="{FF2B5EF4-FFF2-40B4-BE49-F238E27FC236}">
                <a16:creationId xmlns:a16="http://schemas.microsoft.com/office/drawing/2014/main" id="{DE319F3E-0D22-45D1-8366-ABFD6373935E}"/>
              </a:ext>
            </a:extLst>
          </p:cNvPr>
          <p:cNvSpPr>
            <a:spLocks noGrp="1"/>
          </p:cNvSpPr>
          <p:nvPr>
            <p:ph type="ftr" sz="quarter" idx="3"/>
          </p:nvPr>
        </p:nvSpPr>
        <p:spPr>
          <a:xfrm>
            <a:off x="3843980" y="6356348"/>
            <a:ext cx="4504037" cy="365125"/>
          </a:xfrm>
          <a:prstGeom prst="rect">
            <a:avLst/>
          </a:prstGeom>
        </p:spPr>
        <p:txBody>
          <a:bodyPr vert="horz" lIns="91440" tIns="45720" rIns="91440" bIns="45720" rtlCol="0" anchor="ctr"/>
          <a:lstStyle>
            <a:lvl1pPr algn="ctr">
              <a:defRPr sz="1200">
                <a:solidFill>
                  <a:schemeClr val="bg1"/>
                </a:solidFill>
                <a:latin typeface="+mj-lt"/>
                <a:ea typeface="Roboto" panose="02000000000000000000" pitchFamily="2" charset="0"/>
              </a:defRPr>
            </a:lvl1pPr>
          </a:lstStyle>
          <a:p>
            <a:r>
              <a:rPr lang="en-US"/>
              <a:t>Motivation | Background | Overview | Aim 1 | Aim 2 | Aim 3 | Aim 4 | Summary</a:t>
            </a:r>
            <a:endParaRPr lang="en-US" dirty="0"/>
          </a:p>
        </p:txBody>
      </p:sp>
      <p:sp>
        <p:nvSpPr>
          <p:cNvPr id="12" name="Slide Number Placeholder 5">
            <a:extLst>
              <a:ext uri="{FF2B5EF4-FFF2-40B4-BE49-F238E27FC236}">
                <a16:creationId xmlns:a16="http://schemas.microsoft.com/office/drawing/2014/main" id="{5F3FD6D7-D438-4DA0-BA37-A41C160283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mj-lt"/>
                <a:ea typeface="Roboto" panose="02000000000000000000" pitchFamily="2" charset="0"/>
              </a:defRPr>
            </a:lvl1pPr>
          </a:lstStyle>
          <a:p>
            <a:fld id="{F1D427E6-CF4A-4ED8-8883-15249138CAC2}" type="slidenum">
              <a:rPr lang="en-US" smtClean="0"/>
              <a:pPr/>
              <a:t>‹#›</a:t>
            </a:fld>
            <a:endParaRPr lang="en-US"/>
          </a:p>
        </p:txBody>
      </p:sp>
    </p:spTree>
    <p:extLst>
      <p:ext uri="{BB962C8B-B14F-4D97-AF65-F5344CB8AC3E}">
        <p14:creationId xmlns:p14="http://schemas.microsoft.com/office/powerpoint/2010/main" val="18004699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p:txStyles>
    <p:titleStyle>
      <a:lvl1pPr algn="l" defTabSz="914400" rtl="0" eaLnBrk="1" latinLnBrk="0" hangingPunct="1">
        <a:lnSpc>
          <a:spcPct val="90000"/>
        </a:lnSpc>
        <a:spcBef>
          <a:spcPct val="0"/>
        </a:spcBef>
        <a:buNone/>
        <a:defRPr sz="4400" b="1" kern="1200" spc="0" baseline="0">
          <a:solidFill>
            <a:schemeClr val="tx1"/>
          </a:solidFill>
          <a:latin typeface="Helvetica" pitchFamily="2"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8507836-A04B-445D-87D7-F291CCCC810F}"/>
              </a:ext>
            </a:extLst>
          </p:cNvPr>
          <p:cNvSpPr/>
          <p:nvPr/>
        </p:nvSpPr>
        <p:spPr>
          <a:xfrm rot="5400000">
            <a:off x="8401378" y="3062525"/>
            <a:ext cx="6858002" cy="732951"/>
          </a:xfrm>
          <a:prstGeom prst="rect">
            <a:avLst/>
          </a:prstGeom>
          <a:solidFill>
            <a:srgbClr val="2222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8F77CE8-752F-403D-B787-887B7FF5045C}"/>
              </a:ext>
            </a:extLst>
          </p:cNvPr>
          <p:cNvSpPr>
            <a:spLocks noGrp="1"/>
          </p:cNvSpPr>
          <p:nvPr>
            <p:ph type="title"/>
          </p:nvPr>
        </p:nvSpPr>
        <p:spPr>
          <a:xfrm>
            <a:off x="838200" y="82378"/>
            <a:ext cx="10515600" cy="5601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B483BD8-E4F4-4C2A-ACE3-F02F63B045FF}"/>
              </a:ext>
            </a:extLst>
          </p:cNvPr>
          <p:cNvSpPr>
            <a:spLocks noGrp="1"/>
          </p:cNvSpPr>
          <p:nvPr>
            <p:ph type="body" idx="1"/>
          </p:nvPr>
        </p:nvSpPr>
        <p:spPr>
          <a:xfrm>
            <a:off x="838200" y="922638"/>
            <a:ext cx="10515600" cy="5254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B1A0EC5-3EBA-4695-AD14-7F4DC700550F}"/>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11497916" y="17535"/>
            <a:ext cx="664926" cy="689860"/>
          </a:xfrm>
          <a:prstGeom prst="rect">
            <a:avLst/>
          </a:prstGeom>
        </p:spPr>
      </p:pic>
      <p:pic>
        <p:nvPicPr>
          <p:cNvPr id="1028" name="Picture 4" descr="Image result for nasa logo transparent">
            <a:extLst>
              <a:ext uri="{FF2B5EF4-FFF2-40B4-BE49-F238E27FC236}">
                <a16:creationId xmlns:a16="http://schemas.microsoft.com/office/drawing/2014/main" id="{28E7CA5B-C81E-4CBA-AEB5-65CF36A36466}"/>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1210058" y="6245065"/>
            <a:ext cx="1201885" cy="600943"/>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3">
            <a:extLst>
              <a:ext uri="{FF2B5EF4-FFF2-40B4-BE49-F238E27FC236}">
                <a16:creationId xmlns:a16="http://schemas.microsoft.com/office/drawing/2014/main" id="{7E44A713-E2C3-4406-8760-F0C542671EA2}"/>
              </a:ext>
            </a:extLst>
          </p:cNvPr>
          <p:cNvSpPr>
            <a:spLocks noGrp="1"/>
          </p:cNvSpPr>
          <p:nvPr>
            <p:ph type="dt" sz="half" idx="2"/>
          </p:nvPr>
        </p:nvSpPr>
        <p:spPr>
          <a:xfrm>
            <a:off x="838200" y="6356349"/>
            <a:ext cx="2354983" cy="365125"/>
          </a:xfrm>
          <a:prstGeom prst="rect">
            <a:avLst/>
          </a:prstGeom>
        </p:spPr>
        <p:txBody>
          <a:bodyPr vert="horz" lIns="91440" tIns="45720" rIns="91440" bIns="45720" rtlCol="0" anchor="ctr"/>
          <a:lstStyle>
            <a:lvl1pPr algn="l">
              <a:defRPr sz="1200">
                <a:solidFill>
                  <a:schemeClr val="tx1"/>
                </a:solidFill>
                <a:latin typeface="+mj-lt"/>
                <a:ea typeface="Roboto" panose="02000000000000000000" pitchFamily="2" charset="0"/>
              </a:defRPr>
            </a:lvl1pPr>
          </a:lstStyle>
          <a:p>
            <a:r>
              <a:rPr lang="en-US"/>
              <a:t>Mar 30 2022</a:t>
            </a:r>
            <a:endParaRPr lang="en-US" dirty="0"/>
          </a:p>
        </p:txBody>
      </p:sp>
      <p:sp>
        <p:nvSpPr>
          <p:cNvPr id="11" name="Footer Placeholder 4">
            <a:extLst>
              <a:ext uri="{FF2B5EF4-FFF2-40B4-BE49-F238E27FC236}">
                <a16:creationId xmlns:a16="http://schemas.microsoft.com/office/drawing/2014/main" id="{DE319F3E-0D22-45D1-8366-ABFD6373935E}"/>
              </a:ext>
            </a:extLst>
          </p:cNvPr>
          <p:cNvSpPr>
            <a:spLocks noGrp="1"/>
          </p:cNvSpPr>
          <p:nvPr>
            <p:ph type="ftr" sz="quarter" idx="3"/>
          </p:nvPr>
        </p:nvSpPr>
        <p:spPr>
          <a:xfrm>
            <a:off x="3843980" y="6356348"/>
            <a:ext cx="4504037" cy="365125"/>
          </a:xfrm>
          <a:prstGeom prst="rect">
            <a:avLst/>
          </a:prstGeom>
        </p:spPr>
        <p:txBody>
          <a:bodyPr vert="horz" lIns="91440" tIns="45720" rIns="91440" bIns="45720" rtlCol="0" anchor="ctr"/>
          <a:lstStyle>
            <a:lvl1pPr algn="ctr">
              <a:defRPr sz="1200">
                <a:solidFill>
                  <a:schemeClr val="tx1"/>
                </a:solidFill>
                <a:latin typeface="+mj-lt"/>
                <a:ea typeface="Roboto" panose="02000000000000000000" pitchFamily="2" charset="0"/>
              </a:defRPr>
            </a:lvl1pPr>
          </a:lstStyle>
          <a:p>
            <a:r>
              <a:rPr lang="en-US"/>
              <a:t>Motivation | Background | Overview | Aim 1 | Aim 2 | Aim 3 | Aim 4 | Summary</a:t>
            </a:r>
            <a:endParaRPr lang="en-US" dirty="0"/>
          </a:p>
        </p:txBody>
      </p:sp>
      <p:sp>
        <p:nvSpPr>
          <p:cNvPr id="12" name="Slide Number Placeholder 5">
            <a:extLst>
              <a:ext uri="{FF2B5EF4-FFF2-40B4-BE49-F238E27FC236}">
                <a16:creationId xmlns:a16="http://schemas.microsoft.com/office/drawing/2014/main" id="{5F3FD6D7-D438-4DA0-BA37-A41C160283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mj-lt"/>
                <a:ea typeface="Roboto" panose="02000000000000000000" pitchFamily="2" charset="0"/>
              </a:defRPr>
            </a:lvl1pPr>
          </a:lstStyle>
          <a:p>
            <a:fld id="{F1D427E6-CF4A-4ED8-8883-15249138CAC2}" type="slidenum">
              <a:rPr lang="en-US" smtClean="0"/>
              <a:pPr/>
              <a:t>‹#›</a:t>
            </a:fld>
            <a:endParaRPr lang="en-US"/>
          </a:p>
        </p:txBody>
      </p:sp>
    </p:spTree>
    <p:extLst>
      <p:ext uri="{BB962C8B-B14F-4D97-AF65-F5344CB8AC3E}">
        <p14:creationId xmlns:p14="http://schemas.microsoft.com/office/powerpoint/2010/main" val="246356914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hf hdr="0"/>
  <p:txStyles>
    <p:titleStyle>
      <a:lvl1pPr algn="l" defTabSz="914400" rtl="0" eaLnBrk="1" latinLnBrk="0" hangingPunct="1">
        <a:lnSpc>
          <a:spcPct val="90000"/>
        </a:lnSpc>
        <a:spcBef>
          <a:spcPct val="0"/>
        </a:spcBef>
        <a:buNone/>
        <a:defRPr sz="4400" b="1" kern="1200" spc="0" baseline="0">
          <a:solidFill>
            <a:schemeClr val="tx1"/>
          </a:solidFill>
          <a:latin typeface="Helvetica" pitchFamily="2"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8507836-A04B-445D-87D7-F291CCCC810F}"/>
              </a:ext>
            </a:extLst>
          </p:cNvPr>
          <p:cNvSpPr/>
          <p:nvPr/>
        </p:nvSpPr>
        <p:spPr>
          <a:xfrm rot="5400000">
            <a:off x="8401378" y="3062525"/>
            <a:ext cx="6858002" cy="732951"/>
          </a:xfrm>
          <a:prstGeom prst="rect">
            <a:avLst/>
          </a:prstGeom>
          <a:solidFill>
            <a:srgbClr val="2222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8F77CE8-752F-403D-B787-887B7FF5045C}"/>
              </a:ext>
            </a:extLst>
          </p:cNvPr>
          <p:cNvSpPr>
            <a:spLocks noGrp="1"/>
          </p:cNvSpPr>
          <p:nvPr>
            <p:ph type="title"/>
          </p:nvPr>
        </p:nvSpPr>
        <p:spPr>
          <a:xfrm>
            <a:off x="838200" y="82378"/>
            <a:ext cx="10515600" cy="5601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B483BD8-E4F4-4C2A-ACE3-F02F63B045FF}"/>
              </a:ext>
            </a:extLst>
          </p:cNvPr>
          <p:cNvSpPr>
            <a:spLocks noGrp="1"/>
          </p:cNvSpPr>
          <p:nvPr>
            <p:ph type="body" idx="1"/>
          </p:nvPr>
        </p:nvSpPr>
        <p:spPr>
          <a:xfrm>
            <a:off x="838200" y="922638"/>
            <a:ext cx="10515600" cy="5254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B1A0EC5-3EBA-4695-AD14-7F4DC700550F}"/>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11497916" y="17535"/>
            <a:ext cx="664925" cy="689860"/>
          </a:xfrm>
          <a:prstGeom prst="rect">
            <a:avLst/>
          </a:prstGeom>
        </p:spPr>
      </p:pic>
      <p:pic>
        <p:nvPicPr>
          <p:cNvPr id="1028" name="Picture 4" descr="Image result for nasa logo transparent">
            <a:extLst>
              <a:ext uri="{FF2B5EF4-FFF2-40B4-BE49-F238E27FC236}">
                <a16:creationId xmlns:a16="http://schemas.microsoft.com/office/drawing/2014/main" id="{28E7CA5B-C81E-4CBA-AEB5-65CF36A36466}"/>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1210058" y="6245065"/>
            <a:ext cx="1201885" cy="600943"/>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3">
            <a:extLst>
              <a:ext uri="{FF2B5EF4-FFF2-40B4-BE49-F238E27FC236}">
                <a16:creationId xmlns:a16="http://schemas.microsoft.com/office/drawing/2014/main" id="{7E44A713-E2C3-4406-8760-F0C542671EA2}"/>
              </a:ext>
            </a:extLst>
          </p:cNvPr>
          <p:cNvSpPr>
            <a:spLocks noGrp="1"/>
          </p:cNvSpPr>
          <p:nvPr>
            <p:ph type="dt" sz="half" idx="2"/>
          </p:nvPr>
        </p:nvSpPr>
        <p:spPr>
          <a:xfrm>
            <a:off x="838200" y="6356349"/>
            <a:ext cx="2354983" cy="365125"/>
          </a:xfrm>
          <a:prstGeom prst="rect">
            <a:avLst/>
          </a:prstGeom>
        </p:spPr>
        <p:txBody>
          <a:bodyPr vert="horz" lIns="91440" tIns="45720" rIns="91440" bIns="45720" rtlCol="0" anchor="ctr"/>
          <a:lstStyle>
            <a:lvl1pPr algn="l">
              <a:defRPr sz="1200">
                <a:solidFill>
                  <a:schemeClr val="tx1"/>
                </a:solidFill>
                <a:latin typeface="+mj-lt"/>
                <a:ea typeface="Roboto" panose="02000000000000000000" pitchFamily="2" charset="0"/>
              </a:defRPr>
            </a:lvl1pPr>
          </a:lstStyle>
          <a:p>
            <a:r>
              <a:rPr lang="en-US"/>
              <a:t>Mar 30 2022</a:t>
            </a:r>
            <a:endParaRPr lang="en-US" dirty="0"/>
          </a:p>
        </p:txBody>
      </p:sp>
      <p:sp>
        <p:nvSpPr>
          <p:cNvPr id="11" name="Footer Placeholder 4">
            <a:extLst>
              <a:ext uri="{FF2B5EF4-FFF2-40B4-BE49-F238E27FC236}">
                <a16:creationId xmlns:a16="http://schemas.microsoft.com/office/drawing/2014/main" id="{DE319F3E-0D22-45D1-8366-ABFD6373935E}"/>
              </a:ext>
            </a:extLst>
          </p:cNvPr>
          <p:cNvSpPr>
            <a:spLocks noGrp="1"/>
          </p:cNvSpPr>
          <p:nvPr>
            <p:ph type="ftr" sz="quarter" idx="3"/>
          </p:nvPr>
        </p:nvSpPr>
        <p:spPr>
          <a:xfrm>
            <a:off x="3843980" y="6356348"/>
            <a:ext cx="4504037" cy="365125"/>
          </a:xfrm>
          <a:prstGeom prst="rect">
            <a:avLst/>
          </a:prstGeom>
        </p:spPr>
        <p:txBody>
          <a:bodyPr vert="horz" lIns="91440" tIns="45720" rIns="91440" bIns="45720" rtlCol="0" anchor="ctr"/>
          <a:lstStyle>
            <a:lvl1pPr algn="ctr">
              <a:defRPr sz="1200">
                <a:solidFill>
                  <a:schemeClr val="tx1"/>
                </a:solidFill>
                <a:latin typeface="+mj-lt"/>
                <a:ea typeface="Roboto" panose="02000000000000000000" pitchFamily="2" charset="0"/>
              </a:defRPr>
            </a:lvl1pPr>
          </a:lstStyle>
          <a:p>
            <a:r>
              <a:rPr lang="en-US"/>
              <a:t>Motivation | Background | Overview | Aim 1 | Aim 2 | Aim 3 | Aim 4 | Summary</a:t>
            </a:r>
            <a:endParaRPr lang="en-US" dirty="0"/>
          </a:p>
        </p:txBody>
      </p:sp>
      <p:sp>
        <p:nvSpPr>
          <p:cNvPr id="12" name="Slide Number Placeholder 5">
            <a:extLst>
              <a:ext uri="{FF2B5EF4-FFF2-40B4-BE49-F238E27FC236}">
                <a16:creationId xmlns:a16="http://schemas.microsoft.com/office/drawing/2014/main" id="{5F3FD6D7-D438-4DA0-BA37-A41C160283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mj-lt"/>
                <a:ea typeface="Roboto" panose="02000000000000000000" pitchFamily="2" charset="0"/>
              </a:defRPr>
            </a:lvl1pPr>
          </a:lstStyle>
          <a:p>
            <a:fld id="{F1D427E6-CF4A-4ED8-8883-15249138CAC2}" type="slidenum">
              <a:rPr lang="en-US" smtClean="0"/>
              <a:pPr/>
              <a:t>‹#›</a:t>
            </a:fld>
            <a:endParaRPr lang="en-US"/>
          </a:p>
        </p:txBody>
      </p:sp>
    </p:spTree>
    <p:extLst>
      <p:ext uri="{BB962C8B-B14F-4D97-AF65-F5344CB8AC3E}">
        <p14:creationId xmlns:p14="http://schemas.microsoft.com/office/powerpoint/2010/main" val="1573423693"/>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hf hdr="0"/>
  <p:txStyles>
    <p:titleStyle>
      <a:lvl1pPr algn="l" defTabSz="914400" rtl="0" eaLnBrk="1" latinLnBrk="0" hangingPunct="1">
        <a:lnSpc>
          <a:spcPct val="90000"/>
        </a:lnSpc>
        <a:spcBef>
          <a:spcPct val="0"/>
        </a:spcBef>
        <a:buNone/>
        <a:defRPr sz="4400" b="1" kern="1200" spc="0" baseline="0">
          <a:solidFill>
            <a:schemeClr val="tx1"/>
          </a:solidFill>
          <a:latin typeface="Helvetica" pitchFamily="2"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8507836-A04B-445D-87D7-F291CCCC810F}"/>
              </a:ext>
            </a:extLst>
          </p:cNvPr>
          <p:cNvSpPr/>
          <p:nvPr/>
        </p:nvSpPr>
        <p:spPr>
          <a:xfrm rot="5400000">
            <a:off x="8401378" y="3062525"/>
            <a:ext cx="6858002" cy="732951"/>
          </a:xfrm>
          <a:prstGeom prst="rect">
            <a:avLst/>
          </a:prstGeom>
          <a:solidFill>
            <a:srgbClr val="2222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8F77CE8-752F-403D-B787-887B7FF5045C}"/>
              </a:ext>
            </a:extLst>
          </p:cNvPr>
          <p:cNvSpPr>
            <a:spLocks noGrp="1"/>
          </p:cNvSpPr>
          <p:nvPr>
            <p:ph type="title"/>
          </p:nvPr>
        </p:nvSpPr>
        <p:spPr>
          <a:xfrm>
            <a:off x="838200" y="82378"/>
            <a:ext cx="10515600" cy="5601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B483BD8-E4F4-4C2A-ACE3-F02F63B045FF}"/>
              </a:ext>
            </a:extLst>
          </p:cNvPr>
          <p:cNvSpPr>
            <a:spLocks noGrp="1"/>
          </p:cNvSpPr>
          <p:nvPr>
            <p:ph type="body" idx="1"/>
          </p:nvPr>
        </p:nvSpPr>
        <p:spPr>
          <a:xfrm>
            <a:off x="838200" y="922638"/>
            <a:ext cx="10515600" cy="5254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B1A0EC5-3EBA-4695-AD14-7F4DC700550F}"/>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11497916" y="17535"/>
            <a:ext cx="664925" cy="689860"/>
          </a:xfrm>
          <a:prstGeom prst="rect">
            <a:avLst/>
          </a:prstGeom>
        </p:spPr>
      </p:pic>
      <p:sp>
        <p:nvSpPr>
          <p:cNvPr id="10" name="Date Placeholder 3">
            <a:extLst>
              <a:ext uri="{FF2B5EF4-FFF2-40B4-BE49-F238E27FC236}">
                <a16:creationId xmlns:a16="http://schemas.microsoft.com/office/drawing/2014/main" id="{7E44A713-E2C3-4406-8760-F0C542671EA2}"/>
              </a:ext>
            </a:extLst>
          </p:cNvPr>
          <p:cNvSpPr>
            <a:spLocks noGrp="1"/>
          </p:cNvSpPr>
          <p:nvPr>
            <p:ph type="dt" sz="half" idx="2"/>
          </p:nvPr>
        </p:nvSpPr>
        <p:spPr>
          <a:xfrm>
            <a:off x="838200" y="6356349"/>
            <a:ext cx="2354983" cy="365125"/>
          </a:xfrm>
          <a:prstGeom prst="rect">
            <a:avLst/>
          </a:prstGeom>
        </p:spPr>
        <p:txBody>
          <a:bodyPr vert="horz" lIns="91440" tIns="45720" rIns="91440" bIns="45720" rtlCol="0" anchor="ctr"/>
          <a:lstStyle>
            <a:lvl1pPr algn="l">
              <a:defRPr sz="1200">
                <a:solidFill>
                  <a:schemeClr val="tx1"/>
                </a:solidFill>
                <a:latin typeface="+mj-lt"/>
                <a:ea typeface="Roboto" panose="02000000000000000000" pitchFamily="2" charset="0"/>
              </a:defRPr>
            </a:lvl1pPr>
          </a:lstStyle>
          <a:p>
            <a:r>
              <a:rPr lang="en-US"/>
              <a:t>Mar 30 2022</a:t>
            </a:r>
            <a:endParaRPr lang="en-US" dirty="0"/>
          </a:p>
        </p:txBody>
      </p:sp>
      <p:sp>
        <p:nvSpPr>
          <p:cNvPr id="11" name="Footer Placeholder 4">
            <a:extLst>
              <a:ext uri="{FF2B5EF4-FFF2-40B4-BE49-F238E27FC236}">
                <a16:creationId xmlns:a16="http://schemas.microsoft.com/office/drawing/2014/main" id="{DE319F3E-0D22-45D1-8366-ABFD6373935E}"/>
              </a:ext>
            </a:extLst>
          </p:cNvPr>
          <p:cNvSpPr>
            <a:spLocks noGrp="1"/>
          </p:cNvSpPr>
          <p:nvPr>
            <p:ph type="ftr" sz="quarter" idx="3"/>
          </p:nvPr>
        </p:nvSpPr>
        <p:spPr>
          <a:xfrm>
            <a:off x="3843980" y="6356348"/>
            <a:ext cx="4504037" cy="365125"/>
          </a:xfrm>
          <a:prstGeom prst="rect">
            <a:avLst/>
          </a:prstGeom>
        </p:spPr>
        <p:txBody>
          <a:bodyPr vert="horz" lIns="91440" tIns="45720" rIns="91440" bIns="45720" rtlCol="0" anchor="ctr"/>
          <a:lstStyle>
            <a:lvl1pPr algn="ctr">
              <a:defRPr sz="1200">
                <a:solidFill>
                  <a:schemeClr val="tx1"/>
                </a:solidFill>
                <a:latin typeface="+mj-lt"/>
                <a:ea typeface="Roboto" panose="02000000000000000000" pitchFamily="2" charset="0"/>
              </a:defRPr>
            </a:lvl1pPr>
          </a:lstStyle>
          <a:p>
            <a:r>
              <a:rPr lang="en-US"/>
              <a:t>Motivation | Background | Overview | Aim 1 | Aim 2 | Aim 3 | Aim 4 | Summary</a:t>
            </a:r>
            <a:endParaRPr lang="en-US" dirty="0"/>
          </a:p>
        </p:txBody>
      </p:sp>
      <p:sp>
        <p:nvSpPr>
          <p:cNvPr id="12" name="Slide Number Placeholder 5">
            <a:extLst>
              <a:ext uri="{FF2B5EF4-FFF2-40B4-BE49-F238E27FC236}">
                <a16:creationId xmlns:a16="http://schemas.microsoft.com/office/drawing/2014/main" id="{5F3FD6D7-D438-4DA0-BA37-A41C160283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mj-lt"/>
                <a:ea typeface="Roboto" panose="02000000000000000000" pitchFamily="2" charset="0"/>
              </a:defRPr>
            </a:lvl1pPr>
          </a:lstStyle>
          <a:p>
            <a:fld id="{F1D427E6-CF4A-4ED8-8883-15249138CAC2}" type="slidenum">
              <a:rPr lang="en-US" smtClean="0"/>
              <a:pPr/>
              <a:t>‹#›</a:t>
            </a:fld>
            <a:endParaRPr lang="en-US"/>
          </a:p>
        </p:txBody>
      </p:sp>
    </p:spTree>
    <p:extLst>
      <p:ext uri="{BB962C8B-B14F-4D97-AF65-F5344CB8AC3E}">
        <p14:creationId xmlns:p14="http://schemas.microsoft.com/office/powerpoint/2010/main" val="299888624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hf hdr="0"/>
  <p:txStyles>
    <p:titleStyle>
      <a:lvl1pPr algn="l" defTabSz="914400" rtl="0" eaLnBrk="1" latinLnBrk="0" hangingPunct="1">
        <a:lnSpc>
          <a:spcPct val="90000"/>
        </a:lnSpc>
        <a:spcBef>
          <a:spcPct val="0"/>
        </a:spcBef>
        <a:buNone/>
        <a:defRPr sz="4400" b="1" kern="1200" spc="0" baseline="0">
          <a:solidFill>
            <a:schemeClr val="tx1"/>
          </a:solidFill>
          <a:latin typeface="Helvetica" pitchFamily="2"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8507836-A04B-445D-87D7-F291CCCC810F}"/>
              </a:ext>
            </a:extLst>
          </p:cNvPr>
          <p:cNvSpPr/>
          <p:nvPr/>
        </p:nvSpPr>
        <p:spPr>
          <a:xfrm rot="5400000">
            <a:off x="8401378" y="3062525"/>
            <a:ext cx="6858002" cy="732951"/>
          </a:xfrm>
          <a:prstGeom prst="rect">
            <a:avLst/>
          </a:prstGeom>
          <a:solidFill>
            <a:srgbClr val="2222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8F77CE8-752F-403D-B787-887B7FF5045C}"/>
              </a:ext>
            </a:extLst>
          </p:cNvPr>
          <p:cNvSpPr>
            <a:spLocks noGrp="1"/>
          </p:cNvSpPr>
          <p:nvPr>
            <p:ph type="title"/>
          </p:nvPr>
        </p:nvSpPr>
        <p:spPr>
          <a:xfrm>
            <a:off x="838200" y="82378"/>
            <a:ext cx="10515600" cy="5601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B483BD8-E4F4-4C2A-ACE3-F02F63B045FF}"/>
              </a:ext>
            </a:extLst>
          </p:cNvPr>
          <p:cNvSpPr>
            <a:spLocks noGrp="1"/>
          </p:cNvSpPr>
          <p:nvPr>
            <p:ph type="body" idx="1"/>
          </p:nvPr>
        </p:nvSpPr>
        <p:spPr>
          <a:xfrm>
            <a:off x="838200" y="922638"/>
            <a:ext cx="10515600" cy="52543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B1A0EC5-3EBA-4695-AD14-7F4DC700550F}"/>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11497916" y="17535"/>
            <a:ext cx="664926" cy="689860"/>
          </a:xfrm>
          <a:prstGeom prst="rect">
            <a:avLst/>
          </a:prstGeom>
        </p:spPr>
      </p:pic>
      <p:sp>
        <p:nvSpPr>
          <p:cNvPr id="10" name="Date Placeholder 3">
            <a:extLst>
              <a:ext uri="{FF2B5EF4-FFF2-40B4-BE49-F238E27FC236}">
                <a16:creationId xmlns:a16="http://schemas.microsoft.com/office/drawing/2014/main" id="{7E44A713-E2C3-4406-8760-F0C542671EA2}"/>
              </a:ext>
            </a:extLst>
          </p:cNvPr>
          <p:cNvSpPr>
            <a:spLocks noGrp="1"/>
          </p:cNvSpPr>
          <p:nvPr>
            <p:ph type="dt" sz="half" idx="2"/>
          </p:nvPr>
        </p:nvSpPr>
        <p:spPr>
          <a:xfrm>
            <a:off x="838200" y="6356349"/>
            <a:ext cx="2354983" cy="365125"/>
          </a:xfrm>
          <a:prstGeom prst="rect">
            <a:avLst/>
          </a:prstGeom>
        </p:spPr>
        <p:txBody>
          <a:bodyPr vert="horz" lIns="91440" tIns="45720" rIns="91440" bIns="45720" rtlCol="0" anchor="ctr"/>
          <a:lstStyle>
            <a:lvl1pPr algn="l">
              <a:defRPr sz="1200">
                <a:solidFill>
                  <a:schemeClr val="tx1"/>
                </a:solidFill>
                <a:latin typeface="+mj-lt"/>
                <a:ea typeface="Roboto" panose="02000000000000000000" pitchFamily="2" charset="0"/>
              </a:defRPr>
            </a:lvl1pPr>
          </a:lstStyle>
          <a:p>
            <a:r>
              <a:rPr lang="en-US"/>
              <a:t>Mar 30 2022</a:t>
            </a:r>
            <a:endParaRPr lang="en-US" dirty="0"/>
          </a:p>
        </p:txBody>
      </p:sp>
      <p:sp>
        <p:nvSpPr>
          <p:cNvPr id="11" name="Footer Placeholder 4">
            <a:extLst>
              <a:ext uri="{FF2B5EF4-FFF2-40B4-BE49-F238E27FC236}">
                <a16:creationId xmlns:a16="http://schemas.microsoft.com/office/drawing/2014/main" id="{DE319F3E-0D22-45D1-8366-ABFD6373935E}"/>
              </a:ext>
            </a:extLst>
          </p:cNvPr>
          <p:cNvSpPr>
            <a:spLocks noGrp="1"/>
          </p:cNvSpPr>
          <p:nvPr>
            <p:ph type="ftr" sz="quarter" idx="3"/>
          </p:nvPr>
        </p:nvSpPr>
        <p:spPr>
          <a:xfrm>
            <a:off x="3843980" y="6356348"/>
            <a:ext cx="4504037" cy="365125"/>
          </a:xfrm>
          <a:prstGeom prst="rect">
            <a:avLst/>
          </a:prstGeom>
        </p:spPr>
        <p:txBody>
          <a:bodyPr vert="horz" lIns="91440" tIns="45720" rIns="91440" bIns="45720" rtlCol="0" anchor="ctr"/>
          <a:lstStyle>
            <a:lvl1pPr algn="ctr">
              <a:defRPr sz="1200">
                <a:solidFill>
                  <a:schemeClr val="tx1"/>
                </a:solidFill>
                <a:latin typeface="+mj-lt"/>
                <a:ea typeface="Roboto" panose="02000000000000000000" pitchFamily="2" charset="0"/>
              </a:defRPr>
            </a:lvl1pPr>
          </a:lstStyle>
          <a:p>
            <a:r>
              <a:rPr lang="en-US"/>
              <a:t>Motivation | Background | Overview | Aim 1 | Aim 2 | Aim 3 | Aim 4 | Summary</a:t>
            </a:r>
            <a:endParaRPr lang="en-US" dirty="0"/>
          </a:p>
        </p:txBody>
      </p:sp>
      <p:sp>
        <p:nvSpPr>
          <p:cNvPr id="12" name="Slide Number Placeholder 5">
            <a:extLst>
              <a:ext uri="{FF2B5EF4-FFF2-40B4-BE49-F238E27FC236}">
                <a16:creationId xmlns:a16="http://schemas.microsoft.com/office/drawing/2014/main" id="{5F3FD6D7-D438-4DA0-BA37-A41C160283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mj-lt"/>
                <a:ea typeface="Roboto" panose="02000000000000000000" pitchFamily="2" charset="0"/>
              </a:defRPr>
            </a:lvl1pPr>
          </a:lstStyle>
          <a:p>
            <a:fld id="{F1D427E6-CF4A-4ED8-8883-15249138CAC2}" type="slidenum">
              <a:rPr lang="en-US" smtClean="0"/>
              <a:pPr/>
              <a:t>‹#›</a:t>
            </a:fld>
            <a:endParaRPr lang="en-US"/>
          </a:p>
        </p:txBody>
      </p:sp>
    </p:spTree>
    <p:extLst>
      <p:ext uri="{BB962C8B-B14F-4D97-AF65-F5344CB8AC3E}">
        <p14:creationId xmlns:p14="http://schemas.microsoft.com/office/powerpoint/2010/main" val="266707311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hf hdr="0"/>
  <p:txStyles>
    <p:titleStyle>
      <a:lvl1pPr algn="l" defTabSz="914400" rtl="0" eaLnBrk="1" latinLnBrk="0" hangingPunct="1">
        <a:lnSpc>
          <a:spcPct val="90000"/>
        </a:lnSpc>
        <a:spcBef>
          <a:spcPct val="0"/>
        </a:spcBef>
        <a:buNone/>
        <a:defRPr sz="4400" b="1" kern="1200" spc="0" baseline="0">
          <a:solidFill>
            <a:schemeClr val="tx1"/>
          </a:solidFill>
          <a:latin typeface="Helvetica" pitchFamily="2"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101.png"/><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5.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4.png"/><Relationship Id="rId4"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emf"/></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93370-6971-BE41-BB4B-63E38473C824}"/>
              </a:ext>
            </a:extLst>
          </p:cNvPr>
          <p:cNvSpPr>
            <a:spLocks noGrp="1"/>
          </p:cNvSpPr>
          <p:nvPr>
            <p:ph type="subTitle" idx="1"/>
          </p:nvPr>
        </p:nvSpPr>
        <p:spPr>
          <a:xfrm>
            <a:off x="2286000" y="2295548"/>
            <a:ext cx="9490363" cy="1655762"/>
          </a:xfrm>
        </p:spPr>
        <p:txBody>
          <a:bodyPr/>
          <a:lstStyle/>
          <a:p>
            <a:r>
              <a:rPr lang="en-US" dirty="0"/>
              <a:t>Abhishektha (</a:t>
            </a:r>
            <a:r>
              <a:rPr lang="en-US" dirty="0" err="1"/>
              <a:t>Abhi</a:t>
            </a:r>
            <a:r>
              <a:rPr lang="en-US" dirty="0"/>
              <a:t>) Boppana | PhD Thesis Defense</a:t>
            </a:r>
          </a:p>
          <a:p>
            <a:r>
              <a:rPr lang="en-US" dirty="0"/>
              <a:t>Mar 30 2022</a:t>
            </a:r>
          </a:p>
        </p:txBody>
      </p:sp>
      <p:sp>
        <p:nvSpPr>
          <p:cNvPr id="2" name="Title 1">
            <a:extLst>
              <a:ext uri="{FF2B5EF4-FFF2-40B4-BE49-F238E27FC236}">
                <a16:creationId xmlns:a16="http://schemas.microsoft.com/office/drawing/2014/main" id="{A70160D7-C670-354A-A2E6-B425703F2FF9}"/>
              </a:ext>
            </a:extLst>
          </p:cNvPr>
          <p:cNvSpPr>
            <a:spLocks noGrp="1"/>
          </p:cNvSpPr>
          <p:nvPr>
            <p:ph type="ctrTitle"/>
          </p:nvPr>
        </p:nvSpPr>
        <p:spPr/>
        <p:txBody>
          <a:bodyPr/>
          <a:lstStyle/>
          <a:p>
            <a:r>
              <a:rPr lang="en-US" dirty="0"/>
              <a:t>Implementing Dynamic Foot Shape Models to Improve Spacesuit Boot Fit</a:t>
            </a:r>
          </a:p>
        </p:txBody>
      </p:sp>
    </p:spTree>
    <p:extLst>
      <p:ext uri="{BB962C8B-B14F-4D97-AF65-F5344CB8AC3E}">
        <p14:creationId xmlns:p14="http://schemas.microsoft.com/office/powerpoint/2010/main" val="131505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A5F676-F1AD-1A40-AAB6-94EE3832A2B9}"/>
              </a:ext>
            </a:extLst>
          </p:cNvPr>
          <p:cNvSpPr>
            <a:spLocks noGrp="1"/>
          </p:cNvSpPr>
          <p:nvPr>
            <p:ph type="title"/>
          </p:nvPr>
        </p:nvSpPr>
        <p:spPr/>
        <p:txBody>
          <a:bodyPr>
            <a:normAutofit fontScale="90000"/>
          </a:bodyPr>
          <a:lstStyle/>
          <a:p>
            <a:r>
              <a:rPr lang="en-US" dirty="0"/>
              <a:t>A Stiff, Pressurized Structure</a:t>
            </a:r>
          </a:p>
        </p:txBody>
      </p:sp>
      <p:sp>
        <p:nvSpPr>
          <p:cNvPr id="7" name="Content Placeholder 6">
            <a:extLst>
              <a:ext uri="{FF2B5EF4-FFF2-40B4-BE49-F238E27FC236}">
                <a16:creationId xmlns:a16="http://schemas.microsoft.com/office/drawing/2014/main" id="{6CDC37CF-F952-0340-B435-8FCBCA482E50}"/>
              </a:ext>
            </a:extLst>
          </p:cNvPr>
          <p:cNvSpPr>
            <a:spLocks noGrp="1"/>
          </p:cNvSpPr>
          <p:nvPr>
            <p:ph sz="half" idx="1"/>
          </p:nvPr>
        </p:nvSpPr>
        <p:spPr>
          <a:xfrm>
            <a:off x="838200" y="821939"/>
            <a:ext cx="5181600" cy="4573021"/>
          </a:xfrm>
        </p:spPr>
        <p:txBody>
          <a:bodyPr>
            <a:normAutofit/>
          </a:bodyPr>
          <a:lstStyle/>
          <a:p>
            <a:r>
              <a:rPr lang="en-US" dirty="0"/>
              <a:t>Bending pressurized cylinder reduces volume at joint, hence requiring additional force</a:t>
            </a:r>
            <a:r>
              <a:rPr lang="en-US" baseline="30000" dirty="0"/>
              <a:t>1</a:t>
            </a:r>
            <a:endParaRPr lang="en-US" dirty="0"/>
          </a:p>
          <a:p>
            <a:r>
              <a:rPr lang="en-US" dirty="0"/>
              <a:t>Constant volume joints reduce force needed</a:t>
            </a:r>
          </a:p>
          <a:p>
            <a:r>
              <a:rPr lang="en-US" dirty="0"/>
              <a:t>Examples include</a:t>
            </a:r>
            <a:r>
              <a:rPr lang="en-US" baseline="30000" dirty="0"/>
              <a:t>2</a:t>
            </a:r>
            <a:r>
              <a:rPr lang="en-US" dirty="0"/>
              <a:t>:</a:t>
            </a:r>
          </a:p>
          <a:p>
            <a:pPr lvl="1"/>
            <a:r>
              <a:rPr lang="en-US" dirty="0"/>
              <a:t>Convolutes</a:t>
            </a:r>
          </a:p>
          <a:p>
            <a:pPr lvl="1"/>
            <a:r>
              <a:rPr lang="en-US" dirty="0"/>
              <a:t>Bellows</a:t>
            </a:r>
          </a:p>
          <a:p>
            <a:pPr lvl="1"/>
            <a:r>
              <a:rPr lang="en-US" dirty="0"/>
              <a:t>Hard Joints</a:t>
            </a:r>
          </a:p>
          <a:p>
            <a:endParaRPr lang="en-US" baseline="30000" dirty="0"/>
          </a:p>
          <a:p>
            <a:pPr lvl="1"/>
            <a:endParaRPr lang="en-US" dirty="0"/>
          </a:p>
        </p:txBody>
      </p:sp>
      <p:sp>
        <p:nvSpPr>
          <p:cNvPr id="2" name="Date Placeholder 1">
            <a:extLst>
              <a:ext uri="{FF2B5EF4-FFF2-40B4-BE49-F238E27FC236}">
                <a16:creationId xmlns:a16="http://schemas.microsoft.com/office/drawing/2014/main" id="{9F5AAD1A-E5F7-3049-9719-C917B8A9DE12}"/>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B74631EC-78C1-5A45-906B-459AA0984D08}"/>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10</a:t>
            </a:fld>
            <a:endParaRPr lang="en-US"/>
          </a:p>
        </p:txBody>
      </p:sp>
      <p:sp>
        <p:nvSpPr>
          <p:cNvPr id="9" name="TextBox 8">
            <a:extLst>
              <a:ext uri="{FF2B5EF4-FFF2-40B4-BE49-F238E27FC236}">
                <a16:creationId xmlns:a16="http://schemas.microsoft.com/office/drawing/2014/main" id="{ACAF300B-397B-924F-A13E-63E8E71B94FA}"/>
              </a:ext>
            </a:extLst>
          </p:cNvPr>
          <p:cNvSpPr txBox="1"/>
          <p:nvPr/>
        </p:nvSpPr>
        <p:spPr>
          <a:xfrm>
            <a:off x="873124" y="5599164"/>
            <a:ext cx="10439400" cy="577081"/>
          </a:xfrm>
          <a:prstGeom prst="rect">
            <a:avLst/>
          </a:prstGeom>
          <a:noFill/>
        </p:spPr>
        <p:txBody>
          <a:bodyPr wrap="square" rtlCol="0">
            <a:spAutoFit/>
          </a:bodyPr>
          <a:lstStyle/>
          <a:p>
            <a:r>
              <a:rPr lang="en-US" sz="1050" baseline="30000" dirty="0"/>
              <a:t>1</a:t>
            </a:r>
            <a:r>
              <a:rPr lang="en-US" sz="1050" dirty="0"/>
              <a:t>Newman, D., and Barratt, M., “Life Support and Performance Issues for Extravehicular Activity (EVA),” </a:t>
            </a:r>
            <a:r>
              <a:rPr lang="en-US" sz="1050" i="1" dirty="0"/>
              <a:t>Fundamentals of Space Life Sciences</a:t>
            </a:r>
            <a:r>
              <a:rPr lang="en-US" sz="1050" dirty="0"/>
              <a:t>, edited by S. Churchill, Krieger Publishing Co., Malabar, FL, 1997, pp. 1–61.</a:t>
            </a:r>
          </a:p>
          <a:p>
            <a:r>
              <a:rPr lang="en-US" sz="1050" baseline="30000" dirty="0"/>
              <a:t>2</a:t>
            </a:r>
            <a:r>
              <a:rPr lang="en-US" sz="1050" dirty="0"/>
              <a:t>Harris, G. L., </a:t>
            </a:r>
            <a:r>
              <a:rPr lang="en-US" sz="1050" i="1" dirty="0"/>
              <a:t>The Origins and Technology of the Advanced Extravehicular Space Suit</a:t>
            </a:r>
            <a:r>
              <a:rPr lang="en-US" sz="1050" dirty="0"/>
              <a:t>, American Astronautical Society, San Diego, CA, 2001.</a:t>
            </a:r>
          </a:p>
        </p:txBody>
      </p:sp>
      <p:pic>
        <p:nvPicPr>
          <p:cNvPr id="5" name="Picture 2" descr="The evolution of U.S. spacesuits from Mercury to today - SpaceFlight Insider">
            <a:extLst>
              <a:ext uri="{FF2B5EF4-FFF2-40B4-BE49-F238E27FC236}">
                <a16:creationId xmlns:a16="http://schemas.microsoft.com/office/drawing/2014/main" id="{E41C061D-BE33-470D-9F47-D247639F13A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897879" y="837657"/>
            <a:ext cx="2133599" cy="2624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4B6ADDC-B8D9-459D-A842-408D658B592C}"/>
              </a:ext>
            </a:extLst>
          </p:cNvPr>
          <p:cNvPicPr/>
          <p:nvPr/>
        </p:nvPicPr>
        <p:blipFill>
          <a:blip r:embed="rId3" cstate="screen">
            <a:extLst>
              <a:ext uri="{28A0092B-C50C-407E-A947-70E740481C1C}">
                <a14:useLocalDpi xmlns:a14="http://schemas.microsoft.com/office/drawing/2010/main"/>
              </a:ext>
            </a:extLst>
          </a:blip>
          <a:stretch>
            <a:fillRect/>
          </a:stretch>
        </p:blipFill>
        <p:spPr>
          <a:xfrm rot="20660364">
            <a:off x="7835286" y="1192224"/>
            <a:ext cx="3714707" cy="3832261"/>
          </a:xfrm>
          <a:prstGeom prst="rect">
            <a:avLst/>
          </a:prstGeom>
        </p:spPr>
      </p:pic>
      <p:sp>
        <p:nvSpPr>
          <p:cNvPr id="14" name="TextBox 13">
            <a:extLst>
              <a:ext uri="{FF2B5EF4-FFF2-40B4-BE49-F238E27FC236}">
                <a16:creationId xmlns:a16="http://schemas.microsoft.com/office/drawing/2014/main" id="{0A397CD2-AE6A-41BA-BC16-1BD0D4C503C6}"/>
              </a:ext>
            </a:extLst>
          </p:cNvPr>
          <p:cNvSpPr txBox="1"/>
          <p:nvPr/>
        </p:nvSpPr>
        <p:spPr>
          <a:xfrm>
            <a:off x="5897879" y="4413504"/>
            <a:ext cx="5455921" cy="646331"/>
          </a:xfrm>
          <a:prstGeom prst="rect">
            <a:avLst/>
          </a:prstGeom>
          <a:noFill/>
        </p:spPr>
        <p:txBody>
          <a:bodyPr wrap="square" rtlCol="0">
            <a:spAutoFit/>
          </a:bodyPr>
          <a:lstStyle/>
          <a:p>
            <a:r>
              <a:rPr lang="en-US" i="1" dirty="0"/>
              <a:t>Left: Hard joint on MK III spacesuit</a:t>
            </a:r>
          </a:p>
          <a:p>
            <a:r>
              <a:rPr lang="en-US" i="1" dirty="0"/>
              <a:t>Right: Convoluted ankle joint on spacesuit boot</a:t>
            </a:r>
          </a:p>
        </p:txBody>
      </p:sp>
      <p:sp>
        <p:nvSpPr>
          <p:cNvPr id="11" name="Footer Placeholder 10">
            <a:extLst>
              <a:ext uri="{FF2B5EF4-FFF2-40B4-BE49-F238E27FC236}">
                <a16:creationId xmlns:a16="http://schemas.microsoft.com/office/drawing/2014/main" id="{39EA4E4C-A85A-4D27-8A4B-1FEF7B750B04}"/>
              </a:ext>
            </a:extLst>
          </p:cNvPr>
          <p:cNvSpPr>
            <a:spLocks noGrp="1"/>
          </p:cNvSpPr>
          <p:nvPr>
            <p:ph type="ftr" sz="quarter" idx="11"/>
          </p:nvPr>
        </p:nvSpPr>
        <p:spPr/>
        <p:txBody>
          <a:bodyPr/>
          <a:lstStyle/>
          <a:p>
            <a:r>
              <a:rPr lang="en-US" dirty="0"/>
              <a:t>Motivation | </a:t>
            </a:r>
            <a:r>
              <a:rPr lang="en-US" dirty="0">
                <a:solidFill>
                  <a:schemeClr val="bg1"/>
                </a:solidFill>
              </a:rPr>
              <a:t>Background</a:t>
            </a:r>
            <a:r>
              <a:rPr lang="en-US" dirty="0"/>
              <a:t> | Overview | Aim 1 | Aim 2 | Aim 3 | Aim 4 | Summary</a:t>
            </a:r>
          </a:p>
        </p:txBody>
      </p:sp>
    </p:spTree>
    <p:extLst>
      <p:ext uri="{BB962C8B-B14F-4D97-AF65-F5344CB8AC3E}">
        <p14:creationId xmlns:p14="http://schemas.microsoft.com/office/powerpoint/2010/main" val="13570284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EE9698-DF65-42AE-BEE0-220BF3D7D845}"/>
              </a:ext>
            </a:extLst>
          </p:cNvPr>
          <p:cNvSpPr>
            <a:spLocks noGrp="1"/>
          </p:cNvSpPr>
          <p:nvPr>
            <p:ph type="title"/>
          </p:nvPr>
        </p:nvSpPr>
        <p:spPr/>
        <p:txBody>
          <a:bodyPr>
            <a:normAutofit fontScale="90000"/>
          </a:bodyPr>
          <a:lstStyle/>
          <a:p>
            <a:r>
              <a:rPr lang="en-US" dirty="0"/>
              <a:t>Poor Fit Leads to Injury</a:t>
            </a:r>
          </a:p>
        </p:txBody>
      </p:sp>
      <p:sp>
        <p:nvSpPr>
          <p:cNvPr id="5" name="Date Placeholder 4">
            <a:extLst>
              <a:ext uri="{FF2B5EF4-FFF2-40B4-BE49-F238E27FC236}">
                <a16:creationId xmlns:a16="http://schemas.microsoft.com/office/drawing/2014/main" id="{90A5B623-59DB-4369-8272-B50D54A22E6D}"/>
              </a:ext>
            </a:extLst>
          </p:cNvPr>
          <p:cNvSpPr>
            <a:spLocks noGrp="1"/>
          </p:cNvSpPr>
          <p:nvPr>
            <p:ph type="dt" sz="half" idx="10"/>
          </p:nvPr>
        </p:nvSpPr>
        <p:spPr>
          <a:xfrm>
            <a:off x="838200" y="6356349"/>
            <a:ext cx="1049936" cy="365125"/>
          </a:xfrm>
        </p:spPr>
        <p:txBody>
          <a:bodyPr/>
          <a:lstStyle/>
          <a:p>
            <a:r>
              <a:rPr lang="en-US"/>
              <a:t>Mar 30 2022</a:t>
            </a:r>
          </a:p>
        </p:txBody>
      </p:sp>
      <p:sp>
        <p:nvSpPr>
          <p:cNvPr id="6" name="Footer Placeholder 5">
            <a:extLst>
              <a:ext uri="{FF2B5EF4-FFF2-40B4-BE49-F238E27FC236}">
                <a16:creationId xmlns:a16="http://schemas.microsoft.com/office/drawing/2014/main" id="{495D8242-825C-447A-8163-C2A38144A142}"/>
              </a:ext>
            </a:extLst>
          </p:cNvPr>
          <p:cNvSpPr>
            <a:spLocks noGrp="1"/>
          </p:cNvSpPr>
          <p:nvPr>
            <p:ph type="ftr" sz="quarter" idx="11"/>
          </p:nvPr>
        </p:nvSpPr>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AC278453-E863-44F3-B4CB-B2A1998A582B}"/>
              </a:ext>
            </a:extLst>
          </p:cNvPr>
          <p:cNvSpPr>
            <a:spLocks noGrp="1"/>
          </p:cNvSpPr>
          <p:nvPr>
            <p:ph type="sldNum" sz="quarter" idx="12"/>
          </p:nvPr>
        </p:nvSpPr>
        <p:spPr/>
        <p:txBody>
          <a:bodyPr/>
          <a:lstStyle/>
          <a:p>
            <a:fld id="{F1D427E6-CF4A-4ED8-8883-15249138CAC2}" type="slidenum">
              <a:rPr lang="en-US" smtClean="0"/>
              <a:t>100</a:t>
            </a:fld>
            <a:endParaRPr lang="en-US"/>
          </a:p>
        </p:txBody>
      </p:sp>
      <p:sp>
        <p:nvSpPr>
          <p:cNvPr id="12" name="Content Placeholder 8">
            <a:extLst>
              <a:ext uri="{FF2B5EF4-FFF2-40B4-BE49-F238E27FC236}">
                <a16:creationId xmlns:a16="http://schemas.microsoft.com/office/drawing/2014/main" id="{CB894F9E-8E63-4765-B4FD-75D166620DFC}"/>
              </a:ext>
            </a:extLst>
          </p:cNvPr>
          <p:cNvSpPr txBox="1">
            <a:spLocks/>
          </p:cNvSpPr>
          <p:nvPr/>
        </p:nvSpPr>
        <p:spPr>
          <a:xfrm>
            <a:off x="6172202" y="821938"/>
            <a:ext cx="5181600" cy="3026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7" name="Picture 16" descr="A picture containing drawing&#10;&#10;Description automatically generated">
            <a:extLst>
              <a:ext uri="{FF2B5EF4-FFF2-40B4-BE49-F238E27FC236}">
                <a16:creationId xmlns:a16="http://schemas.microsoft.com/office/drawing/2014/main" id="{BB27A732-9585-466F-A7EA-58C6C80D6E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71470" y="1157018"/>
            <a:ext cx="6801464" cy="3945206"/>
          </a:xfrm>
          <a:prstGeom prst="rect">
            <a:avLst/>
          </a:prstGeom>
        </p:spPr>
      </p:pic>
      <p:sp>
        <p:nvSpPr>
          <p:cNvPr id="18" name="Rectangle: Rounded Corners 17">
            <a:extLst>
              <a:ext uri="{FF2B5EF4-FFF2-40B4-BE49-F238E27FC236}">
                <a16:creationId xmlns:a16="http://schemas.microsoft.com/office/drawing/2014/main" id="{03530573-25B6-4EA3-820A-85ED3411219D}"/>
              </a:ext>
            </a:extLst>
          </p:cNvPr>
          <p:cNvSpPr/>
          <p:nvPr/>
        </p:nvSpPr>
        <p:spPr>
          <a:xfrm>
            <a:off x="2182761" y="1302261"/>
            <a:ext cx="3224981" cy="1155804"/>
          </a:xfrm>
          <a:prstGeom prst="roundRect">
            <a:avLst/>
          </a:prstGeom>
          <a:solidFill>
            <a:srgbClr val="BC3D6E">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C43578EE-CA70-4112-BD95-A6282646633C}"/>
              </a:ext>
            </a:extLst>
          </p:cNvPr>
          <p:cNvSpPr/>
          <p:nvPr/>
        </p:nvSpPr>
        <p:spPr>
          <a:xfrm>
            <a:off x="2182761" y="2556388"/>
            <a:ext cx="3224981" cy="2418736"/>
          </a:xfrm>
          <a:prstGeom prst="roundRect">
            <a:avLst/>
          </a:prstGeom>
          <a:solidFill>
            <a:srgbClr val="4365A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71A3047-309A-4039-BAE8-0E6EDCA97457}"/>
              </a:ext>
            </a:extLst>
          </p:cNvPr>
          <p:cNvSpPr txBox="1"/>
          <p:nvPr/>
        </p:nvSpPr>
        <p:spPr>
          <a:xfrm rot="16200000">
            <a:off x="1349166" y="1695497"/>
            <a:ext cx="1297858" cy="369332"/>
          </a:xfrm>
          <a:prstGeom prst="rect">
            <a:avLst/>
          </a:prstGeom>
          <a:noFill/>
        </p:spPr>
        <p:txBody>
          <a:bodyPr wrap="square" rtlCol="0" anchor="ctr">
            <a:spAutoFit/>
          </a:bodyPr>
          <a:lstStyle/>
          <a:p>
            <a:pPr algn="ctr"/>
            <a:r>
              <a:rPr lang="en-US" b="1" dirty="0"/>
              <a:t>DESIGN</a:t>
            </a:r>
          </a:p>
        </p:txBody>
      </p:sp>
      <p:sp>
        <p:nvSpPr>
          <p:cNvPr id="21" name="TextBox 20">
            <a:extLst>
              <a:ext uri="{FF2B5EF4-FFF2-40B4-BE49-F238E27FC236}">
                <a16:creationId xmlns:a16="http://schemas.microsoft.com/office/drawing/2014/main" id="{68FDD435-650A-4C89-9F49-866C932F5C8E}"/>
              </a:ext>
            </a:extLst>
          </p:cNvPr>
          <p:cNvSpPr txBox="1"/>
          <p:nvPr/>
        </p:nvSpPr>
        <p:spPr>
          <a:xfrm rot="16200000">
            <a:off x="1004348" y="3663433"/>
            <a:ext cx="1987494" cy="369332"/>
          </a:xfrm>
          <a:prstGeom prst="rect">
            <a:avLst/>
          </a:prstGeom>
          <a:noFill/>
        </p:spPr>
        <p:txBody>
          <a:bodyPr wrap="square" rtlCol="0" anchor="ctr">
            <a:spAutoFit/>
          </a:bodyPr>
          <a:lstStyle/>
          <a:p>
            <a:pPr algn="ctr"/>
            <a:r>
              <a:rPr lang="en-US" b="1" dirty="0"/>
              <a:t>COMPATIBILITY</a:t>
            </a:r>
          </a:p>
        </p:txBody>
      </p:sp>
    </p:spTree>
    <p:extLst>
      <p:ext uri="{BB962C8B-B14F-4D97-AF65-F5344CB8AC3E}">
        <p14:creationId xmlns:p14="http://schemas.microsoft.com/office/powerpoint/2010/main" val="137195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DA31-5058-4B20-AA7B-81BEABE02EC4}"/>
              </a:ext>
            </a:extLst>
          </p:cNvPr>
          <p:cNvSpPr>
            <a:spLocks noGrp="1"/>
          </p:cNvSpPr>
          <p:nvPr>
            <p:ph type="title"/>
          </p:nvPr>
        </p:nvSpPr>
        <p:spPr/>
        <p:txBody>
          <a:bodyPr>
            <a:normAutofit fontScale="90000"/>
          </a:bodyPr>
          <a:lstStyle/>
          <a:p>
            <a:r>
              <a:rPr lang="en-US" dirty="0"/>
              <a:t>Human Spacesuit Interaction Studies</a:t>
            </a:r>
          </a:p>
        </p:txBody>
      </p:sp>
      <p:sp>
        <p:nvSpPr>
          <p:cNvPr id="4" name="Date Placeholder 3">
            <a:extLst>
              <a:ext uri="{FF2B5EF4-FFF2-40B4-BE49-F238E27FC236}">
                <a16:creationId xmlns:a16="http://schemas.microsoft.com/office/drawing/2014/main" id="{DC950D75-1E3A-43A3-B795-9D0482722EE4}"/>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70B7D8AA-3445-450E-8033-807174BD3C23}"/>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CE55DEF5-629A-45F2-9A50-4AEE71FEB209}"/>
              </a:ext>
            </a:extLst>
          </p:cNvPr>
          <p:cNvSpPr>
            <a:spLocks noGrp="1"/>
          </p:cNvSpPr>
          <p:nvPr>
            <p:ph type="sldNum" sz="quarter" idx="12"/>
          </p:nvPr>
        </p:nvSpPr>
        <p:spPr/>
        <p:txBody>
          <a:bodyPr/>
          <a:lstStyle/>
          <a:p>
            <a:fld id="{F1D427E6-CF4A-4ED8-8883-15249138CAC2}" type="slidenum">
              <a:rPr lang="en-US" smtClean="0"/>
              <a:t>101</a:t>
            </a:fld>
            <a:endParaRPr lang="en-US"/>
          </a:p>
        </p:txBody>
      </p:sp>
      <p:pic>
        <p:nvPicPr>
          <p:cNvPr id="10" name="Content Placeholder 9" descr="A picture containing drawing&#10;&#10;Description automatically generated">
            <a:extLst>
              <a:ext uri="{FF2B5EF4-FFF2-40B4-BE49-F238E27FC236}">
                <a16:creationId xmlns:a16="http://schemas.microsoft.com/office/drawing/2014/main" id="{03D4C77C-812A-43DB-AA96-0D624F4804D1}"/>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30373" y="1201993"/>
            <a:ext cx="10931253" cy="4454013"/>
          </a:xfrm>
        </p:spPr>
      </p:pic>
    </p:spTree>
    <p:extLst>
      <p:ext uri="{BB962C8B-B14F-4D97-AF65-F5344CB8AC3E}">
        <p14:creationId xmlns:p14="http://schemas.microsoft.com/office/powerpoint/2010/main" val="10047106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9F993-1DE9-4429-A026-F5680D28F28F}"/>
              </a:ext>
            </a:extLst>
          </p:cNvPr>
          <p:cNvSpPr>
            <a:spLocks noGrp="1"/>
          </p:cNvSpPr>
          <p:nvPr>
            <p:ph type="title"/>
          </p:nvPr>
        </p:nvSpPr>
        <p:spPr/>
        <p:txBody>
          <a:bodyPr>
            <a:normAutofit fontScale="90000"/>
          </a:bodyPr>
          <a:lstStyle/>
          <a:p>
            <a:r>
              <a:rPr lang="en-US" dirty="0"/>
              <a:t>Objective Suit Fit Metrics</a:t>
            </a:r>
          </a:p>
        </p:txBody>
      </p:sp>
      <p:sp>
        <p:nvSpPr>
          <p:cNvPr id="4" name="Date Placeholder 3">
            <a:extLst>
              <a:ext uri="{FF2B5EF4-FFF2-40B4-BE49-F238E27FC236}">
                <a16:creationId xmlns:a16="http://schemas.microsoft.com/office/drawing/2014/main" id="{471EBE16-28BB-4D3B-8DAD-09DEBA3A3871}"/>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382458FA-DB67-4C56-A258-373C870B4938}"/>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1D7B91CE-047F-48C7-9EB5-DD77A54C8D99}"/>
              </a:ext>
            </a:extLst>
          </p:cNvPr>
          <p:cNvSpPr>
            <a:spLocks noGrp="1"/>
          </p:cNvSpPr>
          <p:nvPr>
            <p:ph type="sldNum" sz="quarter" idx="12"/>
          </p:nvPr>
        </p:nvSpPr>
        <p:spPr/>
        <p:txBody>
          <a:bodyPr/>
          <a:lstStyle/>
          <a:p>
            <a:fld id="{F1D427E6-CF4A-4ED8-8883-15249138CAC2}" type="slidenum">
              <a:rPr lang="en-US" smtClean="0"/>
              <a:t>102</a:t>
            </a:fld>
            <a:endParaRPr lang="en-US"/>
          </a:p>
        </p:txBody>
      </p:sp>
      <p:pic>
        <p:nvPicPr>
          <p:cNvPr id="12" name="Content Placeholder 11">
            <a:extLst>
              <a:ext uri="{FF2B5EF4-FFF2-40B4-BE49-F238E27FC236}">
                <a16:creationId xmlns:a16="http://schemas.microsoft.com/office/drawing/2014/main" id="{97CD848E-0547-44C1-9DE8-E4404C9AB09D}"/>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180718" y="1053660"/>
            <a:ext cx="11830564" cy="2794294"/>
          </a:xfrm>
        </p:spPr>
      </p:pic>
      <p:sp>
        <p:nvSpPr>
          <p:cNvPr id="14" name="Content Placeholder 2">
            <a:extLst>
              <a:ext uri="{FF2B5EF4-FFF2-40B4-BE49-F238E27FC236}">
                <a16:creationId xmlns:a16="http://schemas.microsoft.com/office/drawing/2014/main" id="{EA498D38-537D-477D-BDD4-04344BD82A26}"/>
              </a:ext>
            </a:extLst>
          </p:cNvPr>
          <p:cNvSpPr txBox="1">
            <a:spLocks/>
          </p:cNvSpPr>
          <p:nvPr/>
        </p:nvSpPr>
        <p:spPr>
          <a:xfrm>
            <a:off x="838200" y="4267200"/>
            <a:ext cx="10515600" cy="14351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Current fit methodologies attempt to </a:t>
            </a:r>
            <a:r>
              <a:rPr lang="en-US" b="1" i="1" dirty="0"/>
              <a:t>fit the spacesuit to the user</a:t>
            </a:r>
            <a:r>
              <a:rPr lang="en-US" i="1" dirty="0"/>
              <a:t>, rather than design the spacesuit around the user.</a:t>
            </a:r>
            <a:endParaRPr lang="en-US" b="1" dirty="0"/>
          </a:p>
        </p:txBody>
      </p:sp>
      <p:sp>
        <p:nvSpPr>
          <p:cNvPr id="8" name="Rectangle 7">
            <a:extLst>
              <a:ext uri="{FF2B5EF4-FFF2-40B4-BE49-F238E27FC236}">
                <a16:creationId xmlns:a16="http://schemas.microsoft.com/office/drawing/2014/main" id="{C488707E-F556-43FA-BD8C-F8DCEE6834FC}"/>
              </a:ext>
            </a:extLst>
          </p:cNvPr>
          <p:cNvSpPr/>
          <p:nvPr/>
        </p:nvSpPr>
        <p:spPr>
          <a:xfrm>
            <a:off x="845574" y="5935362"/>
            <a:ext cx="10515600" cy="307777"/>
          </a:xfrm>
          <a:prstGeom prst="rect">
            <a:avLst/>
          </a:prstGeom>
        </p:spPr>
        <p:txBody>
          <a:bodyPr wrap="square">
            <a:spAutoFit/>
          </a:bodyPr>
          <a:lstStyle/>
          <a:p>
            <a:r>
              <a:rPr lang="en-US" sz="1400" dirty="0"/>
              <a:t> </a:t>
            </a:r>
            <a:r>
              <a:rPr lang="en-US" sz="1400" baseline="30000" dirty="0">
                <a:solidFill>
                  <a:prstClr val="black"/>
                </a:solidFill>
              </a:rPr>
              <a:t>1</a:t>
            </a:r>
            <a:r>
              <a:rPr lang="en-US" sz="1400" dirty="0">
                <a:solidFill>
                  <a:prstClr val="black"/>
                </a:solidFill>
              </a:rPr>
              <a:t>Fineman RA, et al. </a:t>
            </a:r>
            <a:r>
              <a:rPr lang="en-US" sz="1400" i="1" dirty="0">
                <a:solidFill>
                  <a:prstClr val="black"/>
                </a:solidFill>
              </a:rPr>
              <a:t>Objective Metrics Quantifying Fit and Performance in Spacesuit Assemblies</a:t>
            </a:r>
            <a:r>
              <a:rPr lang="en-US" sz="1400" dirty="0">
                <a:solidFill>
                  <a:prstClr val="black"/>
                </a:solidFill>
              </a:rPr>
              <a:t>(2019). Aero Med &amp; Hum Perf.</a:t>
            </a:r>
            <a:endParaRPr lang="en-US" sz="1400" dirty="0"/>
          </a:p>
        </p:txBody>
      </p:sp>
    </p:spTree>
    <p:extLst>
      <p:ext uri="{BB962C8B-B14F-4D97-AF65-F5344CB8AC3E}">
        <p14:creationId xmlns:p14="http://schemas.microsoft.com/office/powerpoint/2010/main" val="29109050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9F993-1DE9-4429-A026-F5680D28F28F}"/>
              </a:ext>
            </a:extLst>
          </p:cNvPr>
          <p:cNvSpPr>
            <a:spLocks noGrp="1"/>
          </p:cNvSpPr>
          <p:nvPr>
            <p:ph type="title"/>
          </p:nvPr>
        </p:nvSpPr>
        <p:spPr/>
        <p:txBody>
          <a:bodyPr>
            <a:normAutofit fontScale="90000"/>
          </a:bodyPr>
          <a:lstStyle/>
          <a:p>
            <a:r>
              <a:rPr lang="en-US" dirty="0"/>
              <a:t>Objective Suit Fit Metrics</a:t>
            </a:r>
          </a:p>
        </p:txBody>
      </p:sp>
      <p:sp>
        <p:nvSpPr>
          <p:cNvPr id="4" name="Date Placeholder 3">
            <a:extLst>
              <a:ext uri="{FF2B5EF4-FFF2-40B4-BE49-F238E27FC236}">
                <a16:creationId xmlns:a16="http://schemas.microsoft.com/office/drawing/2014/main" id="{471EBE16-28BB-4D3B-8DAD-09DEBA3A3871}"/>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382458FA-DB67-4C56-A258-373C870B4938}"/>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1D7B91CE-047F-48C7-9EB5-DD77A54C8D99}"/>
              </a:ext>
            </a:extLst>
          </p:cNvPr>
          <p:cNvSpPr>
            <a:spLocks noGrp="1"/>
          </p:cNvSpPr>
          <p:nvPr>
            <p:ph type="sldNum" sz="quarter" idx="12"/>
          </p:nvPr>
        </p:nvSpPr>
        <p:spPr/>
        <p:txBody>
          <a:bodyPr/>
          <a:lstStyle/>
          <a:p>
            <a:fld id="{F1D427E6-CF4A-4ED8-8883-15249138CAC2}" type="slidenum">
              <a:rPr lang="en-US" smtClean="0"/>
              <a:t>103</a:t>
            </a:fld>
            <a:endParaRPr lang="en-US"/>
          </a:p>
        </p:txBody>
      </p:sp>
      <p:pic>
        <p:nvPicPr>
          <p:cNvPr id="12" name="Content Placeholder 11">
            <a:extLst>
              <a:ext uri="{FF2B5EF4-FFF2-40B4-BE49-F238E27FC236}">
                <a16:creationId xmlns:a16="http://schemas.microsoft.com/office/drawing/2014/main" id="{97CD848E-0547-44C1-9DE8-E4404C9AB09D}"/>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180718" y="1053660"/>
            <a:ext cx="11830564" cy="2794294"/>
          </a:xfrm>
        </p:spPr>
      </p:pic>
      <p:sp>
        <p:nvSpPr>
          <p:cNvPr id="14" name="Content Placeholder 2">
            <a:extLst>
              <a:ext uri="{FF2B5EF4-FFF2-40B4-BE49-F238E27FC236}">
                <a16:creationId xmlns:a16="http://schemas.microsoft.com/office/drawing/2014/main" id="{EA498D38-537D-477D-BDD4-04344BD82A26}"/>
              </a:ext>
            </a:extLst>
          </p:cNvPr>
          <p:cNvSpPr txBox="1">
            <a:spLocks/>
          </p:cNvSpPr>
          <p:nvPr/>
        </p:nvSpPr>
        <p:spPr>
          <a:xfrm>
            <a:off x="838200" y="4601497"/>
            <a:ext cx="10515600" cy="1100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Operational environments </a:t>
            </a:r>
            <a:r>
              <a:rPr lang="en-US" b="1" i="1" dirty="0"/>
              <a:t>do not</a:t>
            </a:r>
            <a:r>
              <a:rPr lang="en-US" i="1" dirty="0"/>
              <a:t> currently allow for the assessment of objective suit fit metrics. </a:t>
            </a:r>
            <a:endParaRPr lang="en-US" b="1" dirty="0"/>
          </a:p>
        </p:txBody>
      </p:sp>
      <p:sp>
        <p:nvSpPr>
          <p:cNvPr id="8" name="Rectangle: Rounded Corners 7">
            <a:extLst>
              <a:ext uri="{FF2B5EF4-FFF2-40B4-BE49-F238E27FC236}">
                <a16:creationId xmlns:a16="http://schemas.microsoft.com/office/drawing/2014/main" id="{EB415247-3067-4C8E-8780-2667319D7299}"/>
              </a:ext>
            </a:extLst>
          </p:cNvPr>
          <p:cNvSpPr/>
          <p:nvPr/>
        </p:nvSpPr>
        <p:spPr>
          <a:xfrm>
            <a:off x="2251587" y="1396094"/>
            <a:ext cx="4197093" cy="2551353"/>
          </a:xfrm>
          <a:prstGeom prst="roundRect">
            <a:avLst/>
          </a:prstGeom>
          <a:solidFill>
            <a:srgbClr val="BC3D6E">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9F1EF3C-6D9C-4B13-8D2A-FE03B8389D90}"/>
              </a:ext>
            </a:extLst>
          </p:cNvPr>
          <p:cNvSpPr/>
          <p:nvPr/>
        </p:nvSpPr>
        <p:spPr>
          <a:xfrm>
            <a:off x="6540908" y="1396095"/>
            <a:ext cx="5562602" cy="2551352"/>
          </a:xfrm>
          <a:prstGeom prst="roundRect">
            <a:avLst/>
          </a:prstGeom>
          <a:solidFill>
            <a:srgbClr val="4365A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60555E-9507-4EAC-8D62-0AF4901483EE}"/>
              </a:ext>
            </a:extLst>
          </p:cNvPr>
          <p:cNvSpPr txBox="1"/>
          <p:nvPr/>
        </p:nvSpPr>
        <p:spPr>
          <a:xfrm>
            <a:off x="2723623" y="3920549"/>
            <a:ext cx="3253020" cy="369332"/>
          </a:xfrm>
          <a:prstGeom prst="rect">
            <a:avLst/>
          </a:prstGeom>
          <a:noFill/>
        </p:spPr>
        <p:txBody>
          <a:bodyPr wrap="square" rtlCol="0" anchor="ctr">
            <a:spAutoFit/>
          </a:bodyPr>
          <a:lstStyle/>
          <a:p>
            <a:pPr algn="ctr"/>
            <a:r>
              <a:rPr lang="en-US" b="1" dirty="0"/>
              <a:t>RESEARCH ENVIRONMENT</a:t>
            </a:r>
          </a:p>
        </p:txBody>
      </p:sp>
      <p:sp>
        <p:nvSpPr>
          <p:cNvPr id="11" name="TextBox 10">
            <a:extLst>
              <a:ext uri="{FF2B5EF4-FFF2-40B4-BE49-F238E27FC236}">
                <a16:creationId xmlns:a16="http://schemas.microsoft.com/office/drawing/2014/main" id="{C6747F01-5A2E-40F7-9882-29D64C8F1AEB}"/>
              </a:ext>
            </a:extLst>
          </p:cNvPr>
          <p:cNvSpPr txBox="1"/>
          <p:nvPr/>
        </p:nvSpPr>
        <p:spPr>
          <a:xfrm>
            <a:off x="6540908" y="3953999"/>
            <a:ext cx="5562602" cy="369332"/>
          </a:xfrm>
          <a:prstGeom prst="rect">
            <a:avLst/>
          </a:prstGeom>
          <a:noFill/>
        </p:spPr>
        <p:txBody>
          <a:bodyPr wrap="square" rtlCol="0" anchor="ctr">
            <a:spAutoFit/>
          </a:bodyPr>
          <a:lstStyle/>
          <a:p>
            <a:pPr algn="ctr"/>
            <a:r>
              <a:rPr lang="en-US" b="1" dirty="0"/>
              <a:t>OPERATIONAL ENVIRONMENT</a:t>
            </a:r>
          </a:p>
        </p:txBody>
      </p:sp>
      <p:sp>
        <p:nvSpPr>
          <p:cNvPr id="13" name="Rectangle 12">
            <a:extLst>
              <a:ext uri="{FF2B5EF4-FFF2-40B4-BE49-F238E27FC236}">
                <a16:creationId xmlns:a16="http://schemas.microsoft.com/office/drawing/2014/main" id="{A6BC13D6-1019-47E2-8808-BA31AC2452E6}"/>
              </a:ext>
            </a:extLst>
          </p:cNvPr>
          <p:cNvSpPr/>
          <p:nvPr/>
        </p:nvSpPr>
        <p:spPr>
          <a:xfrm>
            <a:off x="845574" y="5935362"/>
            <a:ext cx="10515600" cy="307777"/>
          </a:xfrm>
          <a:prstGeom prst="rect">
            <a:avLst/>
          </a:prstGeom>
        </p:spPr>
        <p:txBody>
          <a:bodyPr wrap="square">
            <a:spAutoFit/>
          </a:bodyPr>
          <a:lstStyle/>
          <a:p>
            <a:r>
              <a:rPr lang="en-US" sz="1400" dirty="0"/>
              <a:t> </a:t>
            </a:r>
            <a:r>
              <a:rPr lang="en-US" sz="1400" baseline="30000" dirty="0">
                <a:solidFill>
                  <a:prstClr val="black"/>
                </a:solidFill>
              </a:rPr>
              <a:t>1</a:t>
            </a:r>
            <a:r>
              <a:rPr lang="en-US" sz="1400" dirty="0">
                <a:solidFill>
                  <a:prstClr val="black"/>
                </a:solidFill>
              </a:rPr>
              <a:t>Fineman RA, et al. </a:t>
            </a:r>
            <a:r>
              <a:rPr lang="en-US" sz="1400" i="1" dirty="0">
                <a:solidFill>
                  <a:prstClr val="black"/>
                </a:solidFill>
              </a:rPr>
              <a:t>Objective Metrics Quantifying Fit and Performance in Spacesuit Assemblies</a:t>
            </a:r>
            <a:r>
              <a:rPr lang="en-US" sz="1400" dirty="0">
                <a:solidFill>
                  <a:prstClr val="black"/>
                </a:solidFill>
              </a:rPr>
              <a:t>(2019). Aero Med &amp; Hum Perf.</a:t>
            </a:r>
            <a:endParaRPr lang="en-US" sz="1400" dirty="0"/>
          </a:p>
        </p:txBody>
      </p:sp>
    </p:spTree>
    <p:extLst>
      <p:ext uri="{BB962C8B-B14F-4D97-AF65-F5344CB8AC3E}">
        <p14:creationId xmlns:p14="http://schemas.microsoft.com/office/powerpoint/2010/main" val="267445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726DB-AD90-46B7-8182-3584B2CD7E91}"/>
              </a:ext>
            </a:extLst>
          </p:cNvPr>
          <p:cNvSpPr>
            <a:spLocks noGrp="1"/>
          </p:cNvSpPr>
          <p:nvPr>
            <p:ph type="title"/>
          </p:nvPr>
        </p:nvSpPr>
        <p:spPr/>
        <p:txBody>
          <a:bodyPr>
            <a:normAutofit fontScale="90000"/>
          </a:bodyPr>
          <a:lstStyle/>
          <a:p>
            <a:r>
              <a:rPr lang="en-US" dirty="0"/>
              <a:t>Double-Integration Drift</a:t>
            </a:r>
          </a:p>
        </p:txBody>
      </p:sp>
      <p:sp>
        <p:nvSpPr>
          <p:cNvPr id="4" name="Date Placeholder 3">
            <a:extLst>
              <a:ext uri="{FF2B5EF4-FFF2-40B4-BE49-F238E27FC236}">
                <a16:creationId xmlns:a16="http://schemas.microsoft.com/office/drawing/2014/main" id="{60996D6B-C97A-4D77-82B9-2D532D6658F4}"/>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42ACE3E6-5E9D-4736-8EB0-BF4DCDF80980}"/>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A7A33134-6818-43D2-88F5-2B8E60DA5242}"/>
              </a:ext>
            </a:extLst>
          </p:cNvPr>
          <p:cNvSpPr>
            <a:spLocks noGrp="1"/>
          </p:cNvSpPr>
          <p:nvPr>
            <p:ph type="sldNum" sz="quarter" idx="12"/>
          </p:nvPr>
        </p:nvSpPr>
        <p:spPr/>
        <p:txBody>
          <a:bodyPr/>
          <a:lstStyle/>
          <a:p>
            <a:fld id="{F1D427E6-CF4A-4ED8-8883-15249138CAC2}" type="slidenum">
              <a:rPr lang="en-US" smtClean="0"/>
              <a:t>104</a:t>
            </a:fld>
            <a:endParaRPr lang="en-US"/>
          </a:p>
        </p:txBody>
      </p:sp>
      <p:sp>
        <p:nvSpPr>
          <p:cNvPr id="13" name="Content Placeholder 12">
            <a:extLst>
              <a:ext uri="{FF2B5EF4-FFF2-40B4-BE49-F238E27FC236}">
                <a16:creationId xmlns:a16="http://schemas.microsoft.com/office/drawing/2014/main" id="{35E10FE4-5CCD-4214-8261-B280181D3653}"/>
              </a:ext>
            </a:extLst>
          </p:cNvPr>
          <p:cNvSpPr>
            <a:spLocks noGrp="1"/>
          </p:cNvSpPr>
          <p:nvPr>
            <p:ph idx="1"/>
          </p:nvPr>
        </p:nvSpPr>
        <p:spPr/>
        <p:txBody>
          <a:bodyPr/>
          <a:lstStyle/>
          <a:p>
            <a:endParaRPr lang="en-US" dirty="0"/>
          </a:p>
        </p:txBody>
      </p:sp>
      <p:pic>
        <p:nvPicPr>
          <p:cNvPr id="15" name="Picture 14">
            <a:extLst>
              <a:ext uri="{FF2B5EF4-FFF2-40B4-BE49-F238E27FC236}">
                <a16:creationId xmlns:a16="http://schemas.microsoft.com/office/drawing/2014/main" id="{6FF3C870-A9DA-45B8-BC93-191DF35F9B5A}"/>
              </a:ext>
            </a:extLst>
          </p:cNvPr>
          <p:cNvPicPr>
            <a:picLocks noChangeAspect="1"/>
          </p:cNvPicPr>
          <p:nvPr/>
        </p:nvPicPr>
        <p:blipFill>
          <a:blip r:embed="rId2"/>
          <a:stretch>
            <a:fillRect/>
          </a:stretch>
        </p:blipFill>
        <p:spPr>
          <a:xfrm>
            <a:off x="1281622" y="681037"/>
            <a:ext cx="9628754" cy="5486503"/>
          </a:xfrm>
          <a:prstGeom prst="rect">
            <a:avLst/>
          </a:prstGeom>
        </p:spPr>
      </p:pic>
    </p:spTree>
    <p:extLst>
      <p:ext uri="{BB962C8B-B14F-4D97-AF65-F5344CB8AC3E}">
        <p14:creationId xmlns:p14="http://schemas.microsoft.com/office/powerpoint/2010/main" val="33700055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080A7-C87A-44C9-A4BB-6536856BF6AB}"/>
              </a:ext>
            </a:extLst>
          </p:cNvPr>
          <p:cNvSpPr>
            <a:spLocks noGrp="1"/>
          </p:cNvSpPr>
          <p:nvPr>
            <p:ph type="title"/>
          </p:nvPr>
        </p:nvSpPr>
        <p:spPr/>
        <p:txBody>
          <a:bodyPr>
            <a:normAutofit fontScale="90000"/>
          </a:bodyPr>
          <a:lstStyle/>
          <a:p>
            <a:r>
              <a:rPr lang="en-US" dirty="0"/>
              <a:t>Experimental Design</a:t>
            </a:r>
          </a:p>
        </p:txBody>
      </p:sp>
      <p:sp>
        <p:nvSpPr>
          <p:cNvPr id="3" name="Content Placeholder 2">
            <a:extLst>
              <a:ext uri="{FF2B5EF4-FFF2-40B4-BE49-F238E27FC236}">
                <a16:creationId xmlns:a16="http://schemas.microsoft.com/office/drawing/2014/main" id="{82B82704-8542-4BED-A208-78ED10446A72}"/>
              </a:ext>
            </a:extLst>
          </p:cNvPr>
          <p:cNvSpPr>
            <a:spLocks noGrp="1"/>
          </p:cNvSpPr>
          <p:nvPr>
            <p:ph sz="half" idx="1"/>
          </p:nvPr>
        </p:nvSpPr>
        <p:spPr>
          <a:xfrm>
            <a:off x="838200" y="821939"/>
            <a:ext cx="5257800" cy="4972602"/>
          </a:xfrm>
        </p:spPr>
        <p:txBody>
          <a:bodyPr>
            <a:normAutofit/>
          </a:bodyPr>
          <a:lstStyle/>
          <a:p>
            <a:r>
              <a:rPr lang="en-US" dirty="0"/>
              <a:t>N = 30 (15M/15F)</a:t>
            </a:r>
          </a:p>
          <a:p>
            <a:pPr lvl="1"/>
            <a:r>
              <a:rPr lang="en-US" dirty="0"/>
              <a:t>Stratified sampling to maximize diversity in height to aim for large range of foot length</a:t>
            </a:r>
          </a:p>
          <a:p>
            <a:pPr lvl="1"/>
            <a:endParaRPr lang="en-US" dirty="0"/>
          </a:p>
        </p:txBody>
      </p:sp>
      <p:sp>
        <p:nvSpPr>
          <p:cNvPr id="5" name="Date Placeholder 4">
            <a:extLst>
              <a:ext uri="{FF2B5EF4-FFF2-40B4-BE49-F238E27FC236}">
                <a16:creationId xmlns:a16="http://schemas.microsoft.com/office/drawing/2014/main" id="{967BBE47-6326-4911-842B-485A9A920BF6}"/>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DC60285F-ABC1-4F7A-9A3C-78E194C42995}"/>
              </a:ext>
            </a:extLst>
          </p:cNvPr>
          <p:cNvSpPr>
            <a:spLocks noGrp="1"/>
          </p:cNvSpPr>
          <p:nvPr>
            <p:ph type="ftr" sz="quarter" idx="11"/>
          </p:nvPr>
        </p:nvSpPr>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27BC883A-C6FF-4494-A0F4-3D6B5EEC90AD}"/>
              </a:ext>
            </a:extLst>
          </p:cNvPr>
          <p:cNvSpPr>
            <a:spLocks noGrp="1"/>
          </p:cNvSpPr>
          <p:nvPr>
            <p:ph type="sldNum" sz="quarter" idx="12"/>
          </p:nvPr>
        </p:nvSpPr>
        <p:spPr/>
        <p:txBody>
          <a:bodyPr/>
          <a:lstStyle/>
          <a:p>
            <a:fld id="{F1D427E6-CF4A-4ED8-8883-15249138CAC2}" type="slidenum">
              <a:rPr lang="en-US" smtClean="0"/>
              <a:t>105</a:t>
            </a:fld>
            <a:endParaRPr lang="en-US"/>
          </a:p>
        </p:txBody>
      </p:sp>
      <p:pic>
        <p:nvPicPr>
          <p:cNvPr id="4" name="Picture 6">
            <a:extLst>
              <a:ext uri="{FF2B5EF4-FFF2-40B4-BE49-F238E27FC236}">
                <a16:creationId xmlns:a16="http://schemas.microsoft.com/office/drawing/2014/main" id="{CB1A1AF2-EDD4-401D-BE64-2C6CA145F76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55949" y="1063459"/>
            <a:ext cx="4797851" cy="473108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E6A0F29-0CDF-42E3-BAB5-0B18B419DCBE}"/>
              </a:ext>
            </a:extLst>
          </p:cNvPr>
          <p:cNvSpPr txBox="1"/>
          <p:nvPr/>
        </p:nvSpPr>
        <p:spPr>
          <a:xfrm>
            <a:off x="4274303" y="4691897"/>
            <a:ext cx="2281646" cy="1200329"/>
          </a:xfrm>
          <a:prstGeom prst="rect">
            <a:avLst/>
          </a:prstGeom>
          <a:noFill/>
        </p:spPr>
        <p:txBody>
          <a:bodyPr wrap="square" rtlCol="0">
            <a:spAutoFit/>
          </a:bodyPr>
          <a:lstStyle/>
          <a:p>
            <a:r>
              <a:rPr lang="en-US" b="1" dirty="0"/>
              <a:t>KEY</a:t>
            </a:r>
          </a:p>
          <a:p>
            <a:r>
              <a:rPr lang="en-US" dirty="0"/>
              <a:t>Male </a:t>
            </a:r>
          </a:p>
          <a:p>
            <a:r>
              <a:rPr lang="en-US" dirty="0"/>
              <a:t>Female</a:t>
            </a:r>
          </a:p>
          <a:p>
            <a:endParaRPr lang="en-US" dirty="0"/>
          </a:p>
        </p:txBody>
      </p:sp>
      <p:sp>
        <p:nvSpPr>
          <p:cNvPr id="14" name="Rectangle 13">
            <a:extLst>
              <a:ext uri="{FF2B5EF4-FFF2-40B4-BE49-F238E27FC236}">
                <a16:creationId xmlns:a16="http://schemas.microsoft.com/office/drawing/2014/main" id="{3298778B-BA0B-4397-B0E8-CF916409B2FA}"/>
              </a:ext>
            </a:extLst>
          </p:cNvPr>
          <p:cNvSpPr/>
          <p:nvPr/>
        </p:nvSpPr>
        <p:spPr>
          <a:xfrm>
            <a:off x="5086377" y="5061690"/>
            <a:ext cx="877389" cy="182880"/>
          </a:xfrm>
          <a:prstGeom prst="rect">
            <a:avLst/>
          </a:prstGeom>
          <a:solidFill>
            <a:srgbClr val="A93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C9B9BD3-7911-403B-B75C-7307CA95BBD2}"/>
              </a:ext>
            </a:extLst>
          </p:cNvPr>
          <p:cNvSpPr/>
          <p:nvPr/>
        </p:nvSpPr>
        <p:spPr>
          <a:xfrm>
            <a:off x="5354166" y="5331803"/>
            <a:ext cx="609600" cy="182880"/>
          </a:xfrm>
          <a:prstGeom prst="rect">
            <a:avLst/>
          </a:prstGeom>
          <a:solidFill>
            <a:srgbClr val="437F9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981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696A5-8A31-4B90-A498-B2B13AC6A3A6}"/>
              </a:ext>
            </a:extLst>
          </p:cNvPr>
          <p:cNvSpPr>
            <a:spLocks noGrp="1"/>
          </p:cNvSpPr>
          <p:nvPr>
            <p:ph type="title"/>
          </p:nvPr>
        </p:nvSpPr>
        <p:spPr/>
        <p:txBody>
          <a:bodyPr>
            <a:normAutofit fontScale="90000"/>
          </a:bodyPr>
          <a:lstStyle/>
          <a:p>
            <a:r>
              <a:rPr lang="en-US" dirty="0"/>
              <a:t>Experimental Design</a:t>
            </a:r>
          </a:p>
        </p:txBody>
      </p:sp>
      <p:sp>
        <p:nvSpPr>
          <p:cNvPr id="5" name="Date Placeholder 4">
            <a:extLst>
              <a:ext uri="{FF2B5EF4-FFF2-40B4-BE49-F238E27FC236}">
                <a16:creationId xmlns:a16="http://schemas.microsoft.com/office/drawing/2014/main" id="{EB346953-7347-42E8-8A58-B1A0611DEA1B}"/>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A3CCEDD7-17E1-4D32-A638-29A5232EA387}"/>
              </a:ext>
            </a:extLst>
          </p:cNvPr>
          <p:cNvSpPr>
            <a:spLocks noGrp="1"/>
          </p:cNvSpPr>
          <p:nvPr>
            <p:ph type="ftr" sz="quarter" idx="11"/>
          </p:nvPr>
        </p:nvSpPr>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0982F350-296E-4326-B648-13A732A96821}"/>
              </a:ext>
            </a:extLst>
          </p:cNvPr>
          <p:cNvSpPr>
            <a:spLocks noGrp="1"/>
          </p:cNvSpPr>
          <p:nvPr>
            <p:ph type="sldNum" sz="quarter" idx="12"/>
          </p:nvPr>
        </p:nvSpPr>
        <p:spPr/>
        <p:txBody>
          <a:bodyPr/>
          <a:lstStyle/>
          <a:p>
            <a:fld id="{F1D427E6-CF4A-4ED8-8883-15249138CAC2}" type="slidenum">
              <a:rPr lang="en-US" smtClean="0"/>
              <a:t>106</a:t>
            </a:fld>
            <a:endParaRPr lang="en-US"/>
          </a:p>
        </p:txBody>
      </p:sp>
      <p:pic>
        <p:nvPicPr>
          <p:cNvPr id="8" name="Picture 2">
            <a:extLst>
              <a:ext uri="{FF2B5EF4-FFF2-40B4-BE49-F238E27FC236}">
                <a16:creationId xmlns:a16="http://schemas.microsoft.com/office/drawing/2014/main" id="{FDE9DAD5-F6DD-488F-98D6-7C36D51B2F3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22685" y="681037"/>
            <a:ext cx="6241014" cy="55803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5B7E8A-A455-47C5-B2FA-5F1B97DC7592}"/>
              </a:ext>
            </a:extLst>
          </p:cNvPr>
          <p:cNvSpPr txBox="1"/>
          <p:nvPr/>
        </p:nvSpPr>
        <p:spPr>
          <a:xfrm>
            <a:off x="838200" y="1698957"/>
            <a:ext cx="2281646" cy="1200329"/>
          </a:xfrm>
          <a:prstGeom prst="rect">
            <a:avLst/>
          </a:prstGeom>
          <a:noFill/>
        </p:spPr>
        <p:txBody>
          <a:bodyPr wrap="square" rtlCol="0">
            <a:spAutoFit/>
          </a:bodyPr>
          <a:lstStyle/>
          <a:p>
            <a:r>
              <a:rPr lang="en-US" b="1" dirty="0"/>
              <a:t>KEY</a:t>
            </a:r>
          </a:p>
          <a:p>
            <a:r>
              <a:rPr lang="en-US" dirty="0"/>
              <a:t>Male </a:t>
            </a:r>
          </a:p>
          <a:p>
            <a:r>
              <a:rPr lang="en-US" dirty="0"/>
              <a:t>Female</a:t>
            </a:r>
          </a:p>
          <a:p>
            <a:endParaRPr lang="en-US" dirty="0"/>
          </a:p>
        </p:txBody>
      </p:sp>
      <p:sp>
        <p:nvSpPr>
          <p:cNvPr id="10" name="Rectangle 9">
            <a:extLst>
              <a:ext uri="{FF2B5EF4-FFF2-40B4-BE49-F238E27FC236}">
                <a16:creationId xmlns:a16="http://schemas.microsoft.com/office/drawing/2014/main" id="{A33E346C-3D34-4C8C-BA60-57586E94B226}"/>
              </a:ext>
            </a:extLst>
          </p:cNvPr>
          <p:cNvSpPr/>
          <p:nvPr/>
        </p:nvSpPr>
        <p:spPr>
          <a:xfrm>
            <a:off x="1650274" y="2068750"/>
            <a:ext cx="877389" cy="182880"/>
          </a:xfrm>
          <a:prstGeom prst="rect">
            <a:avLst/>
          </a:prstGeom>
          <a:solidFill>
            <a:srgbClr val="A93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104D99-3678-4EED-A899-6ED95AC98EF4}"/>
              </a:ext>
            </a:extLst>
          </p:cNvPr>
          <p:cNvSpPr/>
          <p:nvPr/>
        </p:nvSpPr>
        <p:spPr>
          <a:xfrm>
            <a:off x="1918063" y="2338863"/>
            <a:ext cx="609600" cy="182880"/>
          </a:xfrm>
          <a:prstGeom prst="rect">
            <a:avLst/>
          </a:prstGeom>
          <a:solidFill>
            <a:srgbClr val="437F9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0746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080A7-C87A-44C9-A4BB-6536856BF6AB}"/>
              </a:ext>
            </a:extLst>
          </p:cNvPr>
          <p:cNvSpPr>
            <a:spLocks noGrp="1"/>
          </p:cNvSpPr>
          <p:nvPr>
            <p:ph type="title"/>
          </p:nvPr>
        </p:nvSpPr>
        <p:spPr/>
        <p:txBody>
          <a:bodyPr>
            <a:normAutofit fontScale="90000"/>
          </a:bodyPr>
          <a:lstStyle/>
          <a:p>
            <a:r>
              <a:rPr lang="en-US" dirty="0"/>
              <a:t>Experimental Design</a:t>
            </a:r>
          </a:p>
        </p:txBody>
      </p:sp>
      <p:sp>
        <p:nvSpPr>
          <p:cNvPr id="5" name="Date Placeholder 4">
            <a:extLst>
              <a:ext uri="{FF2B5EF4-FFF2-40B4-BE49-F238E27FC236}">
                <a16:creationId xmlns:a16="http://schemas.microsoft.com/office/drawing/2014/main" id="{967BBE47-6326-4911-842B-485A9A920BF6}"/>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DC60285F-ABC1-4F7A-9A3C-78E194C42995}"/>
              </a:ext>
            </a:extLst>
          </p:cNvPr>
          <p:cNvSpPr>
            <a:spLocks noGrp="1"/>
          </p:cNvSpPr>
          <p:nvPr>
            <p:ph type="ftr" sz="quarter" idx="11"/>
          </p:nvPr>
        </p:nvSpPr>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27BC883A-C6FF-4494-A0F4-3D6B5EEC90AD}"/>
              </a:ext>
            </a:extLst>
          </p:cNvPr>
          <p:cNvSpPr>
            <a:spLocks noGrp="1"/>
          </p:cNvSpPr>
          <p:nvPr>
            <p:ph type="sldNum" sz="quarter" idx="12"/>
          </p:nvPr>
        </p:nvSpPr>
        <p:spPr/>
        <p:txBody>
          <a:bodyPr/>
          <a:lstStyle/>
          <a:p>
            <a:fld id="{F1D427E6-CF4A-4ED8-8883-15249138CAC2}" type="slidenum">
              <a:rPr lang="en-US" smtClean="0"/>
              <a:t>107</a:t>
            </a:fld>
            <a:endParaRPr lang="en-US"/>
          </a:p>
        </p:txBody>
      </p:sp>
      <p:pic>
        <p:nvPicPr>
          <p:cNvPr id="1032" name="Picture 8">
            <a:extLst>
              <a:ext uri="{FF2B5EF4-FFF2-40B4-BE49-F238E27FC236}">
                <a16:creationId xmlns:a16="http://schemas.microsoft.com/office/drawing/2014/main" id="{E1D0E0AD-EFB0-4683-8642-90EDCBF308E8}"/>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r="-630"/>
          <a:stretch/>
        </p:blipFill>
        <p:spPr bwMode="auto">
          <a:xfrm>
            <a:off x="394386" y="1390941"/>
            <a:ext cx="5455994" cy="45319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AD2C5195-F6FF-4DB2-876F-3A37DFA352D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945"/>
          <a:stretch/>
        </p:blipFill>
        <p:spPr bwMode="auto">
          <a:xfrm>
            <a:off x="6341621" y="1390941"/>
            <a:ext cx="5455993" cy="453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0367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78AA-8666-4BA7-8ABD-C5257BF64F57}"/>
              </a:ext>
            </a:extLst>
          </p:cNvPr>
          <p:cNvSpPr>
            <a:spLocks noGrp="1"/>
          </p:cNvSpPr>
          <p:nvPr>
            <p:ph type="title"/>
          </p:nvPr>
        </p:nvSpPr>
        <p:spPr/>
        <p:txBody>
          <a:bodyPr>
            <a:normAutofit fontScale="90000"/>
          </a:bodyPr>
          <a:lstStyle/>
          <a:p>
            <a:r>
              <a:rPr lang="en-US" dirty="0"/>
              <a:t>Example Foot Scan</a:t>
            </a:r>
          </a:p>
        </p:txBody>
      </p:sp>
      <p:sp>
        <p:nvSpPr>
          <p:cNvPr id="4" name="Date Placeholder 3">
            <a:extLst>
              <a:ext uri="{FF2B5EF4-FFF2-40B4-BE49-F238E27FC236}">
                <a16:creationId xmlns:a16="http://schemas.microsoft.com/office/drawing/2014/main" id="{D1F2DF70-6056-4CDB-9813-BF2958F2E644}"/>
              </a:ext>
            </a:extLst>
          </p:cNvPr>
          <p:cNvSpPr>
            <a:spLocks noGrp="1"/>
          </p:cNvSpPr>
          <p:nvPr>
            <p:ph type="dt" sz="half" idx="10"/>
          </p:nvPr>
        </p:nvSpPr>
        <p:spPr>
          <a:xfrm>
            <a:off x="838200" y="6356349"/>
            <a:ext cx="1532138" cy="365125"/>
          </a:xfrm>
        </p:spPr>
        <p:txBody>
          <a:bodyPr/>
          <a:lstStyle/>
          <a:p>
            <a:r>
              <a:rPr lang="en-US"/>
              <a:t>Mar 30 2022</a:t>
            </a:r>
          </a:p>
        </p:txBody>
      </p:sp>
      <mc:AlternateContent xmlns:mc="http://schemas.openxmlformats.org/markup-compatibility/2006">
        <mc:Choice xmlns:am3d="http://schemas.microsoft.com/office/drawing/2017/model3d" Requires="am3d">
          <p:graphicFrame>
            <p:nvGraphicFramePr>
              <p:cNvPr id="13" name="Content Placeholder 11">
                <a:extLst>
                  <a:ext uri="{FF2B5EF4-FFF2-40B4-BE49-F238E27FC236}">
                    <a16:creationId xmlns:a16="http://schemas.microsoft.com/office/drawing/2014/main" id="{C15A4E68-0E90-4DD8-893D-9D3CE8DB02EB}"/>
                  </a:ext>
                </a:extLst>
              </p:cNvPr>
              <p:cNvGraphicFramePr>
                <a:graphicFrameLocks noChangeAspect="1"/>
              </p:cNvGraphicFramePr>
              <p:nvPr/>
            </p:nvGraphicFramePr>
            <p:xfrm>
              <a:off x="175319" y="642552"/>
              <a:ext cx="7228657" cy="4106539"/>
            </p:xfrm>
            <a:graphic>
              <a:graphicData uri="http://schemas.microsoft.com/office/drawing/2017/model3d">
                <am3d:model3d r:embed="rId3">
                  <am3d:spPr>
                    <a:xfrm>
                      <a:off x="0" y="0"/>
                      <a:ext cx="7228657" cy="4106539"/>
                    </a:xfrm>
                    <a:prstGeom prst="rect">
                      <a:avLst/>
                    </a:prstGeom>
                  </am3d:spPr>
                  <am3d:camera>
                    <am3d:pos x="0" y="0" z="68852558"/>
                    <am3d:up dx="0" dy="36000000" dz="0"/>
                    <am3d:lookAt x="0" y="0" z="0"/>
                    <am3d:perspective fov="2700000"/>
                  </am3d:camera>
                  <am3d:trans>
                    <am3d:meterPerModelUnit n="4692095" d="1000000"/>
                    <am3d:preTrans dx="14944461" dy="-13621948" dz="9801570"/>
                    <am3d:scale>
                      <am3d:sx n="1000000" d="1000000"/>
                      <am3d:sy n="1000000" d="1000000"/>
                      <am3d:sz n="1000000" d="1000000"/>
                    </am3d:scale>
                    <am3d:rot ax="5400000"/>
                    <am3d:postTrans dx="0" dy="0" dz="0"/>
                  </am3d:trans>
                  <am3d:raster rName="Office3DRenderer" rVer="16.0.8326">
                    <am3d:blip r:embed="rId4"/>
                  </am3d:raster>
                  <am3d:objViewport viewportSz="82339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Content Placeholder 11">
                <a:extLst>
                  <a:ext uri="{FF2B5EF4-FFF2-40B4-BE49-F238E27FC236}">
                    <a16:creationId xmlns:a16="http://schemas.microsoft.com/office/drawing/2014/main" id="{C15A4E68-0E90-4DD8-893D-9D3CE8DB02EB}"/>
                  </a:ext>
                </a:extLst>
              </p:cNvPr>
              <p:cNvPicPr>
                <a:picLocks noGrp="1" noRot="1" noChangeAspect="1" noMove="1" noResize="1" noEditPoints="1" noAdjustHandles="1" noChangeArrowheads="1" noChangeShapeType="1" noCrop="1"/>
              </p:cNvPicPr>
              <p:nvPr/>
            </p:nvPicPr>
            <p:blipFill>
              <a:blip r:embed="rId4"/>
              <a:stretch>
                <a:fillRect/>
              </a:stretch>
            </p:blipFill>
            <p:spPr>
              <a:xfrm>
                <a:off x="175319" y="642552"/>
                <a:ext cx="7228657" cy="410653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Content Placeholder 11">
                <a:extLst>
                  <a:ext uri="{FF2B5EF4-FFF2-40B4-BE49-F238E27FC236}">
                    <a16:creationId xmlns:a16="http://schemas.microsoft.com/office/drawing/2014/main" id="{0F0218E8-2C2C-4474-A478-6E590C327374}"/>
                  </a:ext>
                </a:extLst>
              </p:cNvPr>
              <p:cNvGraphicFramePr>
                <a:graphicFrameLocks noChangeAspect="1"/>
              </p:cNvGraphicFramePr>
              <p:nvPr/>
            </p:nvGraphicFramePr>
            <p:xfrm flipH="1">
              <a:off x="6383043" y="1519890"/>
              <a:ext cx="6267257" cy="4537144"/>
            </p:xfrm>
            <a:graphic>
              <a:graphicData uri="http://schemas.microsoft.com/office/drawing/2017/model3d">
                <am3d:model3d r:embed="rId3">
                  <am3d:spPr>
                    <a:xfrm flipH="1">
                      <a:off x="0" y="0"/>
                      <a:ext cx="6267257" cy="4537144"/>
                    </a:xfrm>
                    <a:prstGeom prst="rect">
                      <a:avLst/>
                    </a:prstGeom>
                  </am3d:spPr>
                  <am3d:camera>
                    <am3d:pos x="0" y="0" z="68852558"/>
                    <am3d:up dx="0" dy="36000000" dz="0"/>
                    <am3d:lookAt x="0" y="0" z="0"/>
                    <am3d:perspective fov="2700000"/>
                  </am3d:camera>
                  <am3d:trans>
                    <am3d:meterPerModelUnit n="4692095" d="1000000"/>
                    <am3d:preTrans dx="14944461" dy="-13621948" dz="9801570"/>
                    <am3d:scale>
                      <am3d:sx n="1000000" d="1000000"/>
                      <am3d:sy n="1000000" d="1000000"/>
                      <am3d:sz n="1000000" d="1000000"/>
                    </am3d:scale>
                    <am3d:rot ax="5400000"/>
                    <am3d:postTrans dx="0" dy="0" dz="0"/>
                  </am3d:trans>
                  <am3d:raster rName="Office3DRenderer" rVer="16.0.8326">
                    <am3d:blip r:embed="rId5"/>
                  </am3d:raster>
                  <am3d:objViewport viewportSz="81433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Content Placeholder 11">
                <a:extLst>
                  <a:ext uri="{FF2B5EF4-FFF2-40B4-BE49-F238E27FC236}">
                    <a16:creationId xmlns:a16="http://schemas.microsoft.com/office/drawing/2014/main" id="{0F0218E8-2C2C-4474-A478-6E590C327374}"/>
                  </a:ext>
                </a:extLst>
              </p:cNvPr>
              <p:cNvPicPr>
                <a:picLocks noGrp="1" noRot="1" noChangeAspect="1" noMove="1" noResize="1" noEditPoints="1" noAdjustHandles="1" noChangeArrowheads="1" noChangeShapeType="1" noCrop="1"/>
              </p:cNvPicPr>
              <p:nvPr/>
            </p:nvPicPr>
            <p:blipFill>
              <a:blip r:embed="rId5"/>
              <a:stretch>
                <a:fillRect/>
              </a:stretch>
            </p:blipFill>
            <p:spPr>
              <a:xfrm flipH="1">
                <a:off x="6383043" y="1519890"/>
                <a:ext cx="6267257" cy="4537144"/>
              </a:xfrm>
              <a:prstGeom prst="rect">
                <a:avLst/>
              </a:prstGeom>
            </p:spPr>
          </p:pic>
        </mc:Fallback>
      </mc:AlternateContent>
      <p:sp>
        <p:nvSpPr>
          <p:cNvPr id="18" name="Footer Placeholder 17">
            <a:extLst>
              <a:ext uri="{FF2B5EF4-FFF2-40B4-BE49-F238E27FC236}">
                <a16:creationId xmlns:a16="http://schemas.microsoft.com/office/drawing/2014/main" id="{02ABE18E-6C9C-4782-9337-BFAA98C5D785}"/>
              </a:ext>
            </a:extLst>
          </p:cNvPr>
          <p:cNvSpPr>
            <a:spLocks noGrp="1"/>
          </p:cNvSpPr>
          <p:nvPr>
            <p:ph type="ftr" sz="quarter" idx="11"/>
          </p:nvPr>
        </p:nvSpPr>
        <p:spPr>
          <a:xfrm>
            <a:off x="3426410" y="6356348"/>
            <a:ext cx="5339178" cy="365125"/>
          </a:xfrm>
        </p:spPr>
        <p:txBody>
          <a:bodyPr/>
          <a:lstStyle/>
          <a:p>
            <a:r>
              <a:rPr lang="en-US"/>
              <a:t>Motivation | Background | Overview | Aim 1 | Aim 2 | Aim 3 | Aim 4 | Summary</a:t>
            </a:r>
          </a:p>
        </p:txBody>
      </p:sp>
      <p:sp>
        <p:nvSpPr>
          <p:cNvPr id="19" name="Slide Number Placeholder 18">
            <a:extLst>
              <a:ext uri="{FF2B5EF4-FFF2-40B4-BE49-F238E27FC236}">
                <a16:creationId xmlns:a16="http://schemas.microsoft.com/office/drawing/2014/main" id="{35EB0CB5-FC77-41D5-AD5D-5E8BD60A1E49}"/>
              </a:ext>
            </a:extLst>
          </p:cNvPr>
          <p:cNvSpPr>
            <a:spLocks noGrp="1"/>
          </p:cNvSpPr>
          <p:nvPr>
            <p:ph type="sldNum" sz="quarter" idx="12"/>
          </p:nvPr>
        </p:nvSpPr>
        <p:spPr/>
        <p:txBody>
          <a:bodyPr/>
          <a:lstStyle/>
          <a:p>
            <a:fld id="{F1D427E6-CF4A-4ED8-8883-15249138CAC2}" type="slidenum">
              <a:rPr lang="en-US" smtClean="0"/>
              <a:t>108</a:t>
            </a:fld>
            <a:endParaRPr lang="en-US"/>
          </a:p>
        </p:txBody>
      </p:sp>
      <p:sp>
        <p:nvSpPr>
          <p:cNvPr id="3" name="TextBox 2">
            <a:extLst>
              <a:ext uri="{FF2B5EF4-FFF2-40B4-BE49-F238E27FC236}">
                <a16:creationId xmlns:a16="http://schemas.microsoft.com/office/drawing/2014/main" id="{B6B795BC-6696-427C-8174-9517A4E45725}"/>
              </a:ext>
            </a:extLst>
          </p:cNvPr>
          <p:cNvSpPr txBox="1"/>
          <p:nvPr/>
        </p:nvSpPr>
        <p:spPr>
          <a:xfrm>
            <a:off x="905522" y="5379868"/>
            <a:ext cx="4903436" cy="369332"/>
          </a:xfrm>
          <a:prstGeom prst="rect">
            <a:avLst/>
          </a:prstGeom>
          <a:noFill/>
        </p:spPr>
        <p:txBody>
          <a:bodyPr wrap="square" rtlCol="0">
            <a:spAutoFit/>
          </a:bodyPr>
          <a:lstStyle/>
          <a:p>
            <a:r>
              <a:rPr lang="en-US" i="1" dirty="0"/>
              <a:t>Taken at ~0.1s after heel-off</a:t>
            </a:r>
          </a:p>
        </p:txBody>
      </p:sp>
    </p:spTree>
    <p:extLst>
      <p:ext uri="{BB962C8B-B14F-4D97-AF65-F5344CB8AC3E}">
        <p14:creationId xmlns:p14="http://schemas.microsoft.com/office/powerpoint/2010/main" val="39613778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DE0A-798A-454F-9768-2EAE80077F79}"/>
              </a:ext>
            </a:extLst>
          </p:cNvPr>
          <p:cNvSpPr>
            <a:spLocks noGrp="1"/>
          </p:cNvSpPr>
          <p:nvPr>
            <p:ph type="title"/>
          </p:nvPr>
        </p:nvSpPr>
        <p:spPr/>
        <p:txBody>
          <a:bodyPr>
            <a:normAutofit fontScale="90000"/>
          </a:bodyPr>
          <a:lstStyle/>
          <a:p>
            <a:r>
              <a:rPr lang="en-US" dirty="0"/>
              <a:t>Dynamic Foot Template Registration</a:t>
            </a:r>
          </a:p>
        </p:txBody>
      </p:sp>
      <p:sp>
        <p:nvSpPr>
          <p:cNvPr id="4" name="Date Placeholder 3">
            <a:extLst>
              <a:ext uri="{FF2B5EF4-FFF2-40B4-BE49-F238E27FC236}">
                <a16:creationId xmlns:a16="http://schemas.microsoft.com/office/drawing/2014/main" id="{D6E1CB4A-BFCE-49A8-A3F1-1C3F5A0A035B}"/>
              </a:ext>
            </a:extLst>
          </p:cNvPr>
          <p:cNvSpPr>
            <a:spLocks noGrp="1"/>
          </p:cNvSpPr>
          <p:nvPr>
            <p:ph type="dt" sz="half" idx="10"/>
          </p:nvPr>
        </p:nvSpPr>
        <p:spPr>
          <a:xfrm>
            <a:off x="838200" y="6356349"/>
            <a:ext cx="1532138" cy="365125"/>
          </a:xfrm>
        </p:spPr>
        <p:txBody>
          <a:bodyPr/>
          <a:lstStyle/>
          <a:p>
            <a:r>
              <a:rPr lang="en-US"/>
              <a:t>Mar 30 2022</a:t>
            </a:r>
          </a:p>
        </p:txBody>
      </p:sp>
      <p:sp>
        <p:nvSpPr>
          <p:cNvPr id="9" name="Content Placeholder 2">
            <a:extLst>
              <a:ext uri="{FF2B5EF4-FFF2-40B4-BE49-F238E27FC236}">
                <a16:creationId xmlns:a16="http://schemas.microsoft.com/office/drawing/2014/main" id="{228E2503-A85C-4119-838D-2DDF3A4E509A}"/>
              </a:ext>
            </a:extLst>
          </p:cNvPr>
          <p:cNvSpPr txBox="1">
            <a:spLocks/>
          </p:cNvSpPr>
          <p:nvPr/>
        </p:nvSpPr>
        <p:spPr>
          <a:xfrm>
            <a:off x="838199" y="821939"/>
            <a:ext cx="5257801" cy="4728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Template used from previously developed static foot shape model (Matt Reed, UMTRI)</a:t>
            </a:r>
          </a:p>
          <a:p>
            <a:r>
              <a:rPr lang="en-US" dirty="0"/>
              <a:t>Any holes can be filled from data in previous frames</a:t>
            </a:r>
          </a:p>
          <a:p>
            <a:r>
              <a:rPr lang="en-US" dirty="0"/>
              <a:t>Registration allows for shape analysis within and between subjects</a:t>
            </a:r>
          </a:p>
          <a:p>
            <a:pPr lvl="1"/>
            <a:r>
              <a:rPr lang="en-US" dirty="0"/>
              <a:t>Vertex IDs and density are aligned between each frame</a:t>
            </a:r>
          </a:p>
          <a:p>
            <a:pPr lvl="1"/>
            <a:r>
              <a:rPr lang="en-US" dirty="0"/>
              <a:t>Vertex IDs and density are aligned across subjects</a:t>
            </a:r>
          </a:p>
        </p:txBody>
      </p:sp>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3891ACAB-8907-443E-8509-AF2A6DC909FE}"/>
                  </a:ext>
                </a:extLst>
              </p:cNvPr>
              <p:cNvGraphicFramePr>
                <a:graphicFrameLocks noChangeAspect="1"/>
              </p:cNvGraphicFramePr>
              <p:nvPr/>
            </p:nvGraphicFramePr>
            <p:xfrm rot="5400000">
              <a:off x="6146476" y="139126"/>
              <a:ext cx="2997417" cy="3168698"/>
            </p:xfrm>
            <a:graphic>
              <a:graphicData uri="http://schemas.microsoft.com/office/drawing/2017/model3d">
                <am3d:model3d r:embed="rId3">
                  <am3d:spPr>
                    <a:xfrm rot="5400000">
                      <a:off x="0" y="0"/>
                      <a:ext cx="2997417" cy="3168698"/>
                    </a:xfrm>
                    <a:prstGeom prst="rect">
                      <a:avLst/>
                    </a:prstGeom>
                  </am3d:spPr>
                  <am3d:camera>
                    <am3d:pos x="0" y="0" z="55812439"/>
                    <am3d:up dx="0" dy="36000000" dz="0"/>
                    <am3d:lookAt x="0" y="0" z="0"/>
                    <am3d:perspective fov="2700000"/>
                  </am3d:camera>
                  <am3d:trans>
                    <am3d:meterPerModelUnit n="3765" d="1000000"/>
                    <am3d:preTrans dx="-18506669" dy="-13605190" dz="-9761399"/>
                    <am3d:scale>
                      <am3d:sx n="1000000" d="1000000"/>
                      <am3d:sy n="1000000" d="1000000"/>
                      <am3d:sz n="1000000" d="1000000"/>
                    </am3d:scale>
                    <am3d:rot ax="-4601124" ay="-2416226" az="4193476"/>
                    <am3d:postTrans dx="0" dy="0" dz="0"/>
                  </am3d:trans>
                  <am3d:raster rName="Office3DRenderer" rVer="16.0.8326">
                    <am3d:blip r:embed="rId4"/>
                  </am3d:raster>
                  <am3d:objViewport viewportSz="43866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3891ACAB-8907-443E-8509-AF2A6DC909FE}"/>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6146476" y="139126"/>
                <a:ext cx="2997417" cy="3168698"/>
              </a:xfrm>
              <a:prstGeom prst="rect">
                <a:avLst/>
              </a:prstGeom>
            </p:spPr>
          </p:pic>
        </mc:Fallback>
      </mc:AlternateContent>
      <p:sp>
        <p:nvSpPr>
          <p:cNvPr id="15" name="Plus Sign 14">
            <a:extLst>
              <a:ext uri="{FF2B5EF4-FFF2-40B4-BE49-F238E27FC236}">
                <a16:creationId xmlns:a16="http://schemas.microsoft.com/office/drawing/2014/main" id="{FEF72864-9F9D-4F16-93A9-8A7ADC6CCFC3}"/>
              </a:ext>
            </a:extLst>
          </p:cNvPr>
          <p:cNvSpPr/>
          <p:nvPr/>
        </p:nvSpPr>
        <p:spPr>
          <a:xfrm>
            <a:off x="8209157" y="1308538"/>
            <a:ext cx="802886" cy="705465"/>
          </a:xfrm>
          <a:prstGeom prst="mathPlus">
            <a:avLst/>
          </a:prstGeom>
          <a:solidFill>
            <a:srgbClr val="DB45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Brace 15">
            <a:extLst>
              <a:ext uri="{FF2B5EF4-FFF2-40B4-BE49-F238E27FC236}">
                <a16:creationId xmlns:a16="http://schemas.microsoft.com/office/drawing/2014/main" id="{936547E3-1FD7-46F0-B0D3-6C59F4F61512}"/>
              </a:ext>
            </a:extLst>
          </p:cNvPr>
          <p:cNvSpPr/>
          <p:nvPr/>
        </p:nvSpPr>
        <p:spPr>
          <a:xfrm rot="5400000">
            <a:off x="9256778" y="661658"/>
            <a:ext cx="354881" cy="5257800"/>
          </a:xfrm>
          <a:prstGeom prst="rightBrace">
            <a:avLst>
              <a:gd name="adj1" fmla="val 8333"/>
              <a:gd name="adj2" fmla="val 53983"/>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076E2F35-FD1F-4C9E-A0B9-4FE597ECEF1D}"/>
              </a:ext>
            </a:extLst>
          </p:cNvPr>
          <p:cNvPicPr>
            <a:picLocks noChangeAspect="1"/>
          </p:cNvPicPr>
          <p:nvPr/>
        </p:nvPicPr>
        <p:blipFill>
          <a:blip r:embed="rId5"/>
          <a:stretch>
            <a:fillRect/>
          </a:stretch>
        </p:blipFill>
        <p:spPr>
          <a:xfrm>
            <a:off x="7126636" y="3567442"/>
            <a:ext cx="4205795" cy="2630312"/>
          </a:xfrm>
          <a:prstGeom prst="rect">
            <a:avLst/>
          </a:prstGeom>
        </p:spPr>
      </p:pic>
      <mc:AlternateContent xmlns:mc="http://schemas.openxmlformats.org/markup-compatibility/2006">
        <mc:Choice xmlns:am3d="http://schemas.microsoft.com/office/drawing/2017/model3d" Requires="am3d">
          <p:graphicFrame>
            <p:nvGraphicFramePr>
              <p:cNvPr id="21" name="Content Placeholder 20">
                <a:extLst>
                  <a:ext uri="{FF2B5EF4-FFF2-40B4-BE49-F238E27FC236}">
                    <a16:creationId xmlns:a16="http://schemas.microsoft.com/office/drawing/2014/main" id="{9AE50894-8837-43E8-BCE6-A37AF586AF05}"/>
                  </a:ext>
                </a:extLst>
              </p:cNvPr>
              <p:cNvGraphicFramePr>
                <a:graphicFrameLocks noGrp="1" noChangeAspect="1"/>
              </p:cNvGraphicFramePr>
              <p:nvPr>
                <p:ph idx="1"/>
              </p:nvPr>
            </p:nvGraphicFramePr>
            <p:xfrm>
              <a:off x="8824685" y="-256773"/>
              <a:ext cx="3579234" cy="3445965"/>
            </p:xfrm>
            <a:graphic>
              <a:graphicData uri="http://schemas.microsoft.com/office/drawing/2017/model3d">
                <am3d:model3d r:embed="rId6">
                  <am3d:spPr>
                    <a:xfrm>
                      <a:off x="0" y="0"/>
                      <a:ext cx="3579234" cy="3445965"/>
                    </a:xfrm>
                    <a:prstGeom prst="rect">
                      <a:avLst/>
                    </a:prstGeom>
                  </am3d:spPr>
                  <am3d:camera>
                    <am3d:pos x="0" y="0" z="75363232"/>
                    <am3d:up dx="0" dy="36000000" dz="0"/>
                    <am3d:lookAt x="0" y="0" z="0"/>
                    <am3d:perspective fov="2700000"/>
                  </am3d:camera>
                  <am3d:trans>
                    <am3d:meterPerModelUnit n="5136109" d="1000000"/>
                    <am3d:preTrans dx="23896289" dy="-8883893" dz="14584517"/>
                    <am3d:scale>
                      <am3d:sx n="1000000" d="1000000"/>
                      <am3d:sy n="1000000" d="1000000"/>
                      <am3d:sz n="1000000" d="1000000"/>
                    </am3d:scale>
                    <am3d:rot ax="5625037" ay="-1222" az="18713"/>
                    <am3d:postTrans dx="0" dy="0" dz="0"/>
                  </am3d:trans>
                  <am3d:raster rName="Office3DRenderer" rVer="16.0.8326">
                    <am3d:blip r:embed="rId7"/>
                  </am3d:raster>
                  <am3d:objViewport viewportSz="52546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Content Placeholder 20">
                <a:extLst>
                  <a:ext uri="{FF2B5EF4-FFF2-40B4-BE49-F238E27FC236}">
                    <a16:creationId xmlns:a16="http://schemas.microsoft.com/office/drawing/2014/main" id="{9AE50894-8837-43E8-BCE6-A37AF586AF05}"/>
                  </a:ext>
                </a:extLst>
              </p:cNvPr>
              <p:cNvPicPr>
                <a:picLocks noGrp="1" noRot="1" noChangeAspect="1" noMove="1" noResize="1" noEditPoints="1" noAdjustHandles="1" noChangeArrowheads="1" noChangeShapeType="1" noCrop="1"/>
              </p:cNvPicPr>
              <p:nvPr/>
            </p:nvPicPr>
            <p:blipFill>
              <a:blip r:embed="rId7"/>
              <a:stretch>
                <a:fillRect/>
              </a:stretch>
            </p:blipFill>
            <p:spPr>
              <a:xfrm>
                <a:off x="8824685" y="-256773"/>
                <a:ext cx="3579234" cy="3445965"/>
              </a:xfrm>
              <a:prstGeom prst="rect">
                <a:avLst/>
              </a:prstGeom>
            </p:spPr>
          </p:pic>
        </mc:Fallback>
      </mc:AlternateContent>
      <p:sp>
        <p:nvSpPr>
          <p:cNvPr id="22" name="TextBox 21">
            <a:extLst>
              <a:ext uri="{FF2B5EF4-FFF2-40B4-BE49-F238E27FC236}">
                <a16:creationId xmlns:a16="http://schemas.microsoft.com/office/drawing/2014/main" id="{33B8C201-C8D1-440C-B45B-D1CC48C780F2}"/>
              </a:ext>
            </a:extLst>
          </p:cNvPr>
          <p:cNvSpPr txBox="1"/>
          <p:nvPr/>
        </p:nvSpPr>
        <p:spPr>
          <a:xfrm rot="2645742">
            <a:off x="5875188" y="2382701"/>
            <a:ext cx="1953087" cy="369332"/>
          </a:xfrm>
          <a:prstGeom prst="rect">
            <a:avLst/>
          </a:prstGeom>
          <a:noFill/>
        </p:spPr>
        <p:txBody>
          <a:bodyPr wrap="square" rtlCol="0">
            <a:spAutoFit/>
          </a:bodyPr>
          <a:lstStyle/>
          <a:p>
            <a:pPr algn="ctr"/>
            <a:r>
              <a:rPr lang="en-US" b="1" dirty="0"/>
              <a:t>TEMPLATE</a:t>
            </a:r>
            <a:r>
              <a:rPr lang="en-US" b="1" baseline="30000" dirty="0"/>
              <a:t>1</a:t>
            </a:r>
          </a:p>
        </p:txBody>
      </p:sp>
      <p:sp>
        <p:nvSpPr>
          <p:cNvPr id="23" name="TextBox 22">
            <a:extLst>
              <a:ext uri="{FF2B5EF4-FFF2-40B4-BE49-F238E27FC236}">
                <a16:creationId xmlns:a16="http://schemas.microsoft.com/office/drawing/2014/main" id="{D4AF2CB0-809A-41E4-A566-D73F3FC4C789}"/>
              </a:ext>
            </a:extLst>
          </p:cNvPr>
          <p:cNvSpPr txBox="1"/>
          <p:nvPr/>
        </p:nvSpPr>
        <p:spPr>
          <a:xfrm rot="3625202">
            <a:off x="10194840" y="1531152"/>
            <a:ext cx="1953087" cy="369332"/>
          </a:xfrm>
          <a:prstGeom prst="rect">
            <a:avLst/>
          </a:prstGeom>
          <a:noFill/>
        </p:spPr>
        <p:txBody>
          <a:bodyPr wrap="square" rtlCol="0">
            <a:spAutoFit/>
          </a:bodyPr>
          <a:lstStyle/>
          <a:p>
            <a:pPr algn="ctr"/>
            <a:r>
              <a:rPr lang="en-US" b="1" dirty="0"/>
              <a:t>SCAN</a:t>
            </a:r>
          </a:p>
        </p:txBody>
      </p:sp>
      <p:sp>
        <p:nvSpPr>
          <p:cNvPr id="24" name="TextBox 23">
            <a:extLst>
              <a:ext uri="{FF2B5EF4-FFF2-40B4-BE49-F238E27FC236}">
                <a16:creationId xmlns:a16="http://schemas.microsoft.com/office/drawing/2014/main" id="{D5BB6E7D-AA7B-4839-AA3E-C50FD92BBF0E}"/>
              </a:ext>
            </a:extLst>
          </p:cNvPr>
          <p:cNvSpPr txBox="1"/>
          <p:nvPr/>
        </p:nvSpPr>
        <p:spPr>
          <a:xfrm>
            <a:off x="7126635" y="5833594"/>
            <a:ext cx="4205796" cy="369332"/>
          </a:xfrm>
          <a:prstGeom prst="rect">
            <a:avLst/>
          </a:prstGeom>
          <a:solidFill>
            <a:schemeClr val="bg1"/>
          </a:solidFill>
        </p:spPr>
        <p:txBody>
          <a:bodyPr wrap="square" rtlCol="0">
            <a:spAutoFit/>
          </a:bodyPr>
          <a:lstStyle/>
          <a:p>
            <a:pPr algn="ctr"/>
            <a:r>
              <a:rPr lang="en-US" b="1" dirty="0"/>
              <a:t>REGISTERED FOOT MODEL</a:t>
            </a:r>
          </a:p>
        </p:txBody>
      </p:sp>
      <p:sp>
        <p:nvSpPr>
          <p:cNvPr id="25" name="Freeform: Shape 24">
            <a:extLst>
              <a:ext uri="{FF2B5EF4-FFF2-40B4-BE49-F238E27FC236}">
                <a16:creationId xmlns:a16="http://schemas.microsoft.com/office/drawing/2014/main" id="{251BBC26-99AE-4DD0-8A39-164F04859412}"/>
              </a:ext>
            </a:extLst>
          </p:cNvPr>
          <p:cNvSpPr/>
          <p:nvPr/>
        </p:nvSpPr>
        <p:spPr>
          <a:xfrm>
            <a:off x="9794575" y="591599"/>
            <a:ext cx="757902" cy="1432986"/>
          </a:xfrm>
          <a:custGeom>
            <a:avLst/>
            <a:gdLst>
              <a:gd name="connsiteX0" fmla="*/ 68516 w 757902"/>
              <a:gd name="connsiteY0" fmla="*/ 3205 h 1432986"/>
              <a:gd name="connsiteX1" fmla="*/ 24128 w 757902"/>
              <a:gd name="connsiteY1" fmla="*/ 287290 h 1432986"/>
              <a:gd name="connsiteX2" fmla="*/ 112905 w 757902"/>
              <a:gd name="connsiteY2" fmla="*/ 589131 h 1432986"/>
              <a:gd name="connsiteX3" fmla="*/ 77394 w 757902"/>
              <a:gd name="connsiteY3" fmla="*/ 864339 h 1432986"/>
              <a:gd name="connsiteX4" fmla="*/ 121782 w 757902"/>
              <a:gd name="connsiteY4" fmla="*/ 1068525 h 1432986"/>
              <a:gd name="connsiteX5" fmla="*/ 121782 w 757902"/>
              <a:gd name="connsiteY5" fmla="*/ 1370366 h 1432986"/>
              <a:gd name="connsiteX6" fmla="*/ 201681 w 757902"/>
              <a:gd name="connsiteY6" fmla="*/ 1432510 h 1432986"/>
              <a:gd name="connsiteX7" fmla="*/ 254947 w 757902"/>
              <a:gd name="connsiteY7" fmla="*/ 1388121 h 1432986"/>
              <a:gd name="connsiteX8" fmla="*/ 254947 w 757902"/>
              <a:gd name="connsiteY8" fmla="*/ 1210568 h 1432986"/>
              <a:gd name="connsiteX9" fmla="*/ 308213 w 757902"/>
              <a:gd name="connsiteY9" fmla="*/ 1015259 h 1432986"/>
              <a:gd name="connsiteX10" fmla="*/ 441378 w 757902"/>
              <a:gd name="connsiteY10" fmla="*/ 802195 h 1432986"/>
              <a:gd name="connsiteX11" fmla="*/ 530155 w 757902"/>
              <a:gd name="connsiteY11" fmla="*/ 633519 h 1432986"/>
              <a:gd name="connsiteX12" fmla="*/ 672198 w 757902"/>
              <a:gd name="connsiteY12" fmla="*/ 473721 h 1432986"/>
              <a:gd name="connsiteX13" fmla="*/ 716586 w 757902"/>
              <a:gd name="connsiteY13" fmla="*/ 154125 h 1432986"/>
              <a:gd name="connsiteX14" fmla="*/ 68516 w 757902"/>
              <a:gd name="connsiteY14" fmla="*/ 3205 h 14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7902" h="1432986">
                <a:moveTo>
                  <a:pt x="68516" y="3205"/>
                </a:moveTo>
                <a:cubicBezTo>
                  <a:pt x="-46894" y="25399"/>
                  <a:pt x="16730" y="189636"/>
                  <a:pt x="24128" y="287290"/>
                </a:cubicBezTo>
                <a:cubicBezTo>
                  <a:pt x="31526" y="384944"/>
                  <a:pt x="104027" y="492956"/>
                  <a:pt x="112905" y="589131"/>
                </a:cubicBezTo>
                <a:cubicBezTo>
                  <a:pt x="121783" y="685306"/>
                  <a:pt x="75915" y="784440"/>
                  <a:pt x="77394" y="864339"/>
                </a:cubicBezTo>
                <a:cubicBezTo>
                  <a:pt x="78874" y="944238"/>
                  <a:pt x="114384" y="984187"/>
                  <a:pt x="121782" y="1068525"/>
                </a:cubicBezTo>
                <a:cubicBezTo>
                  <a:pt x="129180" y="1152863"/>
                  <a:pt x="108466" y="1309702"/>
                  <a:pt x="121782" y="1370366"/>
                </a:cubicBezTo>
                <a:cubicBezTo>
                  <a:pt x="135098" y="1431030"/>
                  <a:pt x="179487" y="1429551"/>
                  <a:pt x="201681" y="1432510"/>
                </a:cubicBezTo>
                <a:cubicBezTo>
                  <a:pt x="223875" y="1435469"/>
                  <a:pt x="246069" y="1425111"/>
                  <a:pt x="254947" y="1388121"/>
                </a:cubicBezTo>
                <a:cubicBezTo>
                  <a:pt x="263825" y="1351131"/>
                  <a:pt x="246069" y="1272712"/>
                  <a:pt x="254947" y="1210568"/>
                </a:cubicBezTo>
                <a:cubicBezTo>
                  <a:pt x="263825" y="1148424"/>
                  <a:pt x="277141" y="1083321"/>
                  <a:pt x="308213" y="1015259"/>
                </a:cubicBezTo>
                <a:cubicBezTo>
                  <a:pt x="339285" y="947197"/>
                  <a:pt x="404388" y="865818"/>
                  <a:pt x="441378" y="802195"/>
                </a:cubicBezTo>
                <a:cubicBezTo>
                  <a:pt x="478368" y="738572"/>
                  <a:pt x="491685" y="688265"/>
                  <a:pt x="530155" y="633519"/>
                </a:cubicBezTo>
                <a:cubicBezTo>
                  <a:pt x="568625" y="578773"/>
                  <a:pt x="641126" y="553620"/>
                  <a:pt x="672198" y="473721"/>
                </a:cubicBezTo>
                <a:cubicBezTo>
                  <a:pt x="703270" y="393822"/>
                  <a:pt x="818679" y="229585"/>
                  <a:pt x="716586" y="154125"/>
                </a:cubicBezTo>
                <a:cubicBezTo>
                  <a:pt x="614493" y="78665"/>
                  <a:pt x="183926" y="-18989"/>
                  <a:pt x="68516" y="3205"/>
                </a:cubicBezTo>
                <a:close/>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oter Placeholder 25">
            <a:extLst>
              <a:ext uri="{FF2B5EF4-FFF2-40B4-BE49-F238E27FC236}">
                <a16:creationId xmlns:a16="http://schemas.microsoft.com/office/drawing/2014/main" id="{D9C7ADD6-5673-4D3E-BD7A-5AA9916CC1AD}"/>
              </a:ext>
            </a:extLst>
          </p:cNvPr>
          <p:cNvSpPr>
            <a:spLocks noGrp="1"/>
          </p:cNvSpPr>
          <p:nvPr>
            <p:ph type="ftr" sz="quarter" idx="11"/>
          </p:nvPr>
        </p:nvSpPr>
        <p:spPr>
          <a:xfrm>
            <a:off x="3426410" y="6356348"/>
            <a:ext cx="5339178" cy="365125"/>
          </a:xfrm>
        </p:spPr>
        <p:txBody>
          <a:bodyPr/>
          <a:lstStyle/>
          <a:p>
            <a:r>
              <a:rPr lang="en-US"/>
              <a:t>Motivation | Background | Overview | Aim 1 | Aim 2 | Aim 3 | Aim 4 | Summary</a:t>
            </a:r>
          </a:p>
        </p:txBody>
      </p:sp>
      <p:sp>
        <p:nvSpPr>
          <p:cNvPr id="27" name="Slide Number Placeholder 26">
            <a:extLst>
              <a:ext uri="{FF2B5EF4-FFF2-40B4-BE49-F238E27FC236}">
                <a16:creationId xmlns:a16="http://schemas.microsoft.com/office/drawing/2014/main" id="{C1A468C9-C754-4078-A3E3-EE6BB33C8B7B}"/>
              </a:ext>
            </a:extLst>
          </p:cNvPr>
          <p:cNvSpPr>
            <a:spLocks noGrp="1"/>
          </p:cNvSpPr>
          <p:nvPr>
            <p:ph type="sldNum" sz="quarter" idx="12"/>
          </p:nvPr>
        </p:nvSpPr>
        <p:spPr/>
        <p:txBody>
          <a:bodyPr/>
          <a:lstStyle/>
          <a:p>
            <a:fld id="{F1D427E6-CF4A-4ED8-8883-15249138CAC2}" type="slidenum">
              <a:rPr lang="en-US" smtClean="0"/>
              <a:t>109</a:t>
            </a:fld>
            <a:endParaRPr lang="en-US"/>
          </a:p>
        </p:txBody>
      </p:sp>
      <p:sp>
        <p:nvSpPr>
          <p:cNvPr id="17" name="Rectangle 16">
            <a:extLst>
              <a:ext uri="{FF2B5EF4-FFF2-40B4-BE49-F238E27FC236}">
                <a16:creationId xmlns:a16="http://schemas.microsoft.com/office/drawing/2014/main" id="{DCF723F4-790B-4803-B7DD-342FD96102DA}"/>
              </a:ext>
            </a:extLst>
          </p:cNvPr>
          <p:cNvSpPr/>
          <p:nvPr/>
        </p:nvSpPr>
        <p:spPr>
          <a:xfrm>
            <a:off x="838199" y="5707731"/>
            <a:ext cx="6245465" cy="461665"/>
          </a:xfrm>
          <a:prstGeom prst="rect">
            <a:avLst/>
          </a:prstGeom>
        </p:spPr>
        <p:txBody>
          <a:bodyPr wrap="square">
            <a:spAutoFit/>
          </a:bodyPr>
          <a:lstStyle/>
          <a:p>
            <a:r>
              <a:rPr lang="en-US" sz="1200" baseline="30000" dirty="0">
                <a:ea typeface="Roboto" panose="02000000000000000000" pitchFamily="2" charset="0"/>
                <a:cs typeface="Roboto" panose="02000000000000000000" pitchFamily="2" charset="0"/>
              </a:rPr>
              <a:t>1</a:t>
            </a:r>
            <a:r>
              <a:rPr lang="en-US" sz="1200" dirty="0">
                <a:solidFill>
                  <a:prstClr val="black"/>
                </a:solidFill>
              </a:rPr>
              <a:t>Reed MP, et al. </a:t>
            </a:r>
            <a:r>
              <a:rPr lang="en-US" sz="1200" i="1" dirty="0">
                <a:solidFill>
                  <a:prstClr val="black"/>
                </a:solidFill>
              </a:rPr>
              <a:t>Statistical Analysis to Develop a Three-Dimensional Surface Model of a Midsize-Male Foot </a:t>
            </a:r>
            <a:r>
              <a:rPr lang="en-US" sz="1200" dirty="0">
                <a:solidFill>
                  <a:prstClr val="black"/>
                </a:solidFill>
              </a:rPr>
              <a:t>(2013). UMTRI-­‐2013-­‐19 </a:t>
            </a:r>
            <a:endParaRPr lang="en-US" sz="1200" dirty="0"/>
          </a:p>
        </p:txBody>
      </p:sp>
    </p:spTree>
    <p:extLst>
      <p:ext uri="{BB962C8B-B14F-4D97-AF65-F5344CB8AC3E}">
        <p14:creationId xmlns:p14="http://schemas.microsoft.com/office/powerpoint/2010/main" val="241395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C5AA-12CD-4A44-BE07-34D087E2DF9C}"/>
              </a:ext>
            </a:extLst>
          </p:cNvPr>
          <p:cNvSpPr>
            <a:spLocks noGrp="1"/>
          </p:cNvSpPr>
          <p:nvPr>
            <p:ph type="title"/>
          </p:nvPr>
        </p:nvSpPr>
        <p:spPr/>
        <p:txBody>
          <a:bodyPr>
            <a:normAutofit fontScale="90000"/>
          </a:bodyPr>
          <a:lstStyle/>
          <a:p>
            <a:r>
              <a:rPr lang="en-US" dirty="0"/>
              <a:t>Suited Effects on Ambulation</a:t>
            </a:r>
          </a:p>
        </p:txBody>
      </p:sp>
      <p:sp>
        <p:nvSpPr>
          <p:cNvPr id="3" name="Content Placeholder 2">
            <a:extLst>
              <a:ext uri="{FF2B5EF4-FFF2-40B4-BE49-F238E27FC236}">
                <a16:creationId xmlns:a16="http://schemas.microsoft.com/office/drawing/2014/main" id="{7BF7B974-66B0-594A-BA68-821053901ADB}"/>
              </a:ext>
            </a:extLst>
          </p:cNvPr>
          <p:cNvSpPr>
            <a:spLocks noGrp="1"/>
          </p:cNvSpPr>
          <p:nvPr>
            <p:ph sz="half" idx="1"/>
          </p:nvPr>
        </p:nvSpPr>
        <p:spPr>
          <a:xfrm>
            <a:off x="838200" y="821939"/>
            <a:ext cx="5181600" cy="4326781"/>
          </a:xfrm>
        </p:spPr>
        <p:txBody>
          <a:bodyPr>
            <a:normAutofit fontScale="92500" lnSpcReduction="10000"/>
          </a:bodyPr>
          <a:lstStyle/>
          <a:p>
            <a:r>
              <a:rPr lang="en-US" dirty="0"/>
              <a:t>Suit increases metabolic cost during ambulation</a:t>
            </a:r>
            <a:r>
              <a:rPr lang="en-US" baseline="30000" dirty="0"/>
              <a:t>1</a:t>
            </a:r>
          </a:p>
          <a:p>
            <a:r>
              <a:rPr lang="en-US" dirty="0"/>
              <a:t>Suit pressure and suit weight do not fully explain the increased metabolic cost</a:t>
            </a:r>
            <a:r>
              <a:rPr lang="en-US" baseline="30000" dirty="0"/>
              <a:t>2</a:t>
            </a:r>
          </a:p>
          <a:p>
            <a:pPr lvl="1"/>
            <a:r>
              <a:rPr lang="en-US" dirty="0"/>
              <a:t>Potential factors: fit, biomechanics of suit, stability</a:t>
            </a:r>
          </a:p>
          <a:p>
            <a:r>
              <a:rPr lang="en-US" dirty="0"/>
              <a:t>Inhibited mobility while walking compared to unsuited</a:t>
            </a:r>
            <a:r>
              <a:rPr lang="en-US" baseline="30000" dirty="0"/>
              <a:t>3</a:t>
            </a:r>
          </a:p>
          <a:p>
            <a:pPr lvl="1"/>
            <a:r>
              <a:rPr lang="en-US" dirty="0"/>
              <a:t>Reduced toe and heel clearance</a:t>
            </a:r>
          </a:p>
          <a:p>
            <a:pPr lvl="1"/>
            <a:r>
              <a:rPr lang="en-US" dirty="0"/>
              <a:t>Decreased speed, stride length, step length</a:t>
            </a:r>
          </a:p>
          <a:p>
            <a:endParaRPr lang="en-US" dirty="0"/>
          </a:p>
          <a:p>
            <a:endParaRPr lang="en-US" dirty="0"/>
          </a:p>
        </p:txBody>
      </p:sp>
      <p:sp>
        <p:nvSpPr>
          <p:cNvPr id="5" name="Date Placeholder 4">
            <a:extLst>
              <a:ext uri="{FF2B5EF4-FFF2-40B4-BE49-F238E27FC236}">
                <a16:creationId xmlns:a16="http://schemas.microsoft.com/office/drawing/2014/main" id="{0BF6375F-DE8F-B043-A319-1F5D3393B82A}"/>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5AFC400B-AB8B-1D4C-A328-2AEFCA4C2EEC}"/>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11</a:t>
            </a:fld>
            <a:endParaRPr lang="en-US"/>
          </a:p>
        </p:txBody>
      </p:sp>
      <p:sp>
        <p:nvSpPr>
          <p:cNvPr id="8" name="TextBox 7">
            <a:extLst>
              <a:ext uri="{FF2B5EF4-FFF2-40B4-BE49-F238E27FC236}">
                <a16:creationId xmlns:a16="http://schemas.microsoft.com/office/drawing/2014/main" id="{B49A5AD8-A9DA-C441-8FD1-29F12F023DEA}"/>
              </a:ext>
            </a:extLst>
          </p:cNvPr>
          <p:cNvSpPr txBox="1"/>
          <p:nvPr/>
        </p:nvSpPr>
        <p:spPr>
          <a:xfrm>
            <a:off x="876299" y="5148720"/>
            <a:ext cx="10439400" cy="1061829"/>
          </a:xfrm>
          <a:prstGeom prst="rect">
            <a:avLst/>
          </a:prstGeom>
          <a:noFill/>
        </p:spPr>
        <p:txBody>
          <a:bodyPr wrap="square" rtlCol="0">
            <a:spAutoFit/>
          </a:bodyPr>
          <a:lstStyle/>
          <a:p>
            <a:r>
              <a:rPr lang="en-US" sz="1050" baseline="30000" dirty="0"/>
              <a:t>1</a:t>
            </a:r>
            <a:r>
              <a:rPr lang="en-US" sz="1050" dirty="0"/>
              <a:t>Norcross, J. R., Lee, L. R., </a:t>
            </a:r>
            <a:r>
              <a:rPr lang="en-US" sz="1050" dirty="0" err="1"/>
              <a:t>Clowers</a:t>
            </a:r>
            <a:r>
              <a:rPr lang="en-US" sz="1050" dirty="0"/>
              <a:t>, K. G., </a:t>
            </a:r>
            <a:r>
              <a:rPr lang="en-US" sz="1050" dirty="0" err="1"/>
              <a:t>Morency</a:t>
            </a:r>
            <a:r>
              <a:rPr lang="en-US" sz="1050" dirty="0"/>
              <a:t>, R. M., </a:t>
            </a:r>
            <a:r>
              <a:rPr lang="en-US" sz="1050" dirty="0" err="1"/>
              <a:t>Desantis</a:t>
            </a:r>
            <a:r>
              <a:rPr lang="en-US" sz="1050" dirty="0"/>
              <a:t>, L., DeWitt, J. K., Jones, J. A., Voss, J. R., and </a:t>
            </a:r>
            <a:r>
              <a:rPr lang="en-US" sz="1050" dirty="0" err="1"/>
              <a:t>Gernhardt</a:t>
            </a:r>
            <a:r>
              <a:rPr lang="en-US" sz="1050" dirty="0"/>
              <a:t>, M. L., “Feasibility of Performing a Suited 10-Km Ambulation on the Moon - Final Report of the EVA </a:t>
            </a:r>
            <a:r>
              <a:rPr lang="en-US" sz="1050" dirty="0" err="1"/>
              <a:t>Walkback</a:t>
            </a:r>
            <a:r>
              <a:rPr lang="en-US" sz="1050" dirty="0"/>
              <a:t> Test (EWT),” NASA/TP-2009-214796, NASA Johnson Space Center, Houston, TX, 2009.</a:t>
            </a:r>
          </a:p>
          <a:p>
            <a:r>
              <a:rPr lang="en-US" sz="1050" baseline="30000" dirty="0"/>
              <a:t>2</a:t>
            </a:r>
            <a:r>
              <a:rPr lang="en-US" sz="1050" dirty="0"/>
              <a:t>Norcross, J., </a:t>
            </a:r>
            <a:r>
              <a:rPr lang="en-US" sz="1050" dirty="0" err="1"/>
              <a:t>Clowers</a:t>
            </a:r>
            <a:r>
              <a:rPr lang="en-US" sz="1050" dirty="0"/>
              <a:t>, K., Clark, T., Harvill, L., </a:t>
            </a:r>
            <a:r>
              <a:rPr lang="en-US" sz="1050" dirty="0" err="1"/>
              <a:t>Morency</a:t>
            </a:r>
            <a:r>
              <a:rPr lang="en-US" sz="1050" dirty="0"/>
              <a:t>, R. M., Stroud, L. C., Vos, J. R., and </a:t>
            </a:r>
            <a:r>
              <a:rPr lang="en-US" sz="1050" dirty="0" err="1"/>
              <a:t>Gernhardt</a:t>
            </a:r>
            <a:r>
              <a:rPr lang="en-US" sz="1050" dirty="0"/>
              <a:t>, M. L., “Metabolic Costs and Biomechanics of Level Ambulation in a Planetary Suit,” NASA/TP-2010-216115, NASA Johnson Space Center, Houston, TX, 2010.</a:t>
            </a:r>
          </a:p>
          <a:p>
            <a:r>
              <a:rPr lang="en-US" sz="1050" baseline="30000" dirty="0"/>
              <a:t>3</a:t>
            </a:r>
            <a:r>
              <a:rPr lang="en-US" sz="1050" dirty="0"/>
              <a:t>Cullinane, C. R., Rhodes, R. A., and Stirling, L. A., “Mobility and Agility during Locomotion in the Mark III Space Suit,” </a:t>
            </a:r>
            <a:r>
              <a:rPr lang="en-US" sz="1050" i="1" dirty="0"/>
              <a:t>Aerospace Medicine and Human Performance</a:t>
            </a:r>
            <a:r>
              <a:rPr lang="en-US" sz="1050" dirty="0"/>
              <a:t>, Vol. 88, No. 6, 2017, pp. 589–596</a:t>
            </a:r>
            <a:endParaRPr lang="en-US" sz="1050" baseline="30000" dirty="0"/>
          </a:p>
        </p:txBody>
      </p:sp>
      <p:pic>
        <p:nvPicPr>
          <p:cNvPr id="10" name="Picture 9">
            <a:extLst>
              <a:ext uri="{FF2B5EF4-FFF2-40B4-BE49-F238E27FC236}">
                <a16:creationId xmlns:a16="http://schemas.microsoft.com/office/drawing/2014/main" id="{236466A3-726D-4896-ABC3-5AC93FC35F1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0127"/>
          <a:stretch/>
        </p:blipFill>
        <p:spPr>
          <a:xfrm>
            <a:off x="7482154" y="821939"/>
            <a:ext cx="3204690" cy="3832570"/>
          </a:xfrm>
          <a:prstGeom prst="rect">
            <a:avLst/>
          </a:prstGeom>
        </p:spPr>
      </p:pic>
      <p:sp>
        <p:nvSpPr>
          <p:cNvPr id="12" name="TextBox 11">
            <a:extLst>
              <a:ext uri="{FF2B5EF4-FFF2-40B4-BE49-F238E27FC236}">
                <a16:creationId xmlns:a16="http://schemas.microsoft.com/office/drawing/2014/main" id="{4AD20277-A7E6-4044-A4BD-DB07DCC1A803}"/>
              </a:ext>
            </a:extLst>
          </p:cNvPr>
          <p:cNvSpPr txBox="1"/>
          <p:nvPr/>
        </p:nvSpPr>
        <p:spPr>
          <a:xfrm>
            <a:off x="6356538" y="4625500"/>
            <a:ext cx="5455921" cy="307777"/>
          </a:xfrm>
          <a:prstGeom prst="rect">
            <a:avLst/>
          </a:prstGeom>
          <a:noFill/>
        </p:spPr>
        <p:txBody>
          <a:bodyPr wrap="square" rtlCol="0">
            <a:spAutoFit/>
          </a:bodyPr>
          <a:lstStyle/>
          <a:p>
            <a:pPr algn="ctr"/>
            <a:r>
              <a:rPr lang="en-US" sz="1400" i="1" dirty="0"/>
              <a:t>Suited ambulation test in the MK III spacesuit</a:t>
            </a:r>
            <a:r>
              <a:rPr lang="en-US" sz="1400" i="1" baseline="30000" dirty="0"/>
              <a:t>2</a:t>
            </a:r>
          </a:p>
        </p:txBody>
      </p:sp>
      <p:sp>
        <p:nvSpPr>
          <p:cNvPr id="11" name="Footer Placeholder 10">
            <a:extLst>
              <a:ext uri="{FF2B5EF4-FFF2-40B4-BE49-F238E27FC236}">
                <a16:creationId xmlns:a16="http://schemas.microsoft.com/office/drawing/2014/main" id="{87F1861D-3763-4ABB-AB58-216FE34E54E1}"/>
              </a:ext>
            </a:extLst>
          </p:cNvPr>
          <p:cNvSpPr>
            <a:spLocks noGrp="1"/>
          </p:cNvSpPr>
          <p:nvPr>
            <p:ph type="ftr" sz="quarter" idx="11"/>
          </p:nvPr>
        </p:nvSpPr>
        <p:spPr/>
        <p:txBody>
          <a:bodyPr/>
          <a:lstStyle/>
          <a:p>
            <a:r>
              <a:rPr lang="en-US" dirty="0"/>
              <a:t>Motivation | </a:t>
            </a:r>
            <a:r>
              <a:rPr lang="en-US" dirty="0">
                <a:solidFill>
                  <a:schemeClr val="bg1"/>
                </a:solidFill>
              </a:rPr>
              <a:t>Background</a:t>
            </a:r>
            <a:r>
              <a:rPr lang="en-US" dirty="0"/>
              <a:t> | Overview | Aim 1 | Aim 2 | Aim 3 | Aim 4 | Summary</a:t>
            </a:r>
          </a:p>
        </p:txBody>
      </p:sp>
    </p:spTree>
    <p:extLst>
      <p:ext uri="{BB962C8B-B14F-4D97-AF65-F5344CB8AC3E}">
        <p14:creationId xmlns:p14="http://schemas.microsoft.com/office/powerpoint/2010/main" val="1538313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6C2D-D123-4C46-90B9-823CFF7D7F04}"/>
              </a:ext>
            </a:extLst>
          </p:cNvPr>
          <p:cNvSpPr>
            <a:spLocks noGrp="1"/>
          </p:cNvSpPr>
          <p:nvPr>
            <p:ph type="title"/>
          </p:nvPr>
        </p:nvSpPr>
        <p:spPr/>
        <p:txBody>
          <a:bodyPr>
            <a:normAutofit fontScale="90000"/>
          </a:bodyPr>
          <a:lstStyle/>
          <a:p>
            <a:r>
              <a:rPr lang="en-US" dirty="0"/>
              <a:t>Foot Template Registration</a:t>
            </a:r>
          </a:p>
        </p:txBody>
      </p:sp>
      <p:sp>
        <p:nvSpPr>
          <p:cNvPr id="4" name="Date Placeholder 3">
            <a:extLst>
              <a:ext uri="{FF2B5EF4-FFF2-40B4-BE49-F238E27FC236}">
                <a16:creationId xmlns:a16="http://schemas.microsoft.com/office/drawing/2014/main" id="{0D6E0B97-B3F1-4B6F-A9E4-45B2A75AF97C}"/>
              </a:ext>
            </a:extLst>
          </p:cNvPr>
          <p:cNvSpPr>
            <a:spLocks noGrp="1"/>
          </p:cNvSpPr>
          <p:nvPr>
            <p:ph type="dt" sz="half" idx="10"/>
          </p:nvPr>
        </p:nvSpPr>
        <p:spPr>
          <a:xfrm>
            <a:off x="838200" y="6356349"/>
            <a:ext cx="1532138" cy="365125"/>
          </a:xfrm>
        </p:spPr>
        <p:txBody>
          <a:bodyPr/>
          <a:lstStyle/>
          <a:p>
            <a:r>
              <a:rPr lang="en-US"/>
              <a:t>Mar 30 2022</a:t>
            </a:r>
          </a:p>
        </p:txBody>
      </p:sp>
      <p:sp>
        <p:nvSpPr>
          <p:cNvPr id="5" name="Footer Placeholder 4">
            <a:extLst>
              <a:ext uri="{FF2B5EF4-FFF2-40B4-BE49-F238E27FC236}">
                <a16:creationId xmlns:a16="http://schemas.microsoft.com/office/drawing/2014/main" id="{0879EB02-AB69-459B-B25E-49D128034BD1}"/>
              </a:ext>
            </a:extLst>
          </p:cNvPr>
          <p:cNvSpPr>
            <a:spLocks noGrp="1"/>
          </p:cNvSpPr>
          <p:nvPr>
            <p:ph type="ftr" sz="quarter" idx="11"/>
          </p:nvPr>
        </p:nvSpPr>
        <p:spPr>
          <a:xfrm>
            <a:off x="3426410" y="6356348"/>
            <a:ext cx="5339178" cy="365125"/>
          </a:xfr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38936487-0C07-47B3-BBAC-DB40AE81C9C0}"/>
              </a:ext>
            </a:extLst>
          </p:cNvPr>
          <p:cNvSpPr>
            <a:spLocks noGrp="1"/>
          </p:cNvSpPr>
          <p:nvPr>
            <p:ph type="sldNum" sz="quarter" idx="12"/>
          </p:nvPr>
        </p:nvSpPr>
        <p:spPr/>
        <p:txBody>
          <a:bodyPr/>
          <a:lstStyle/>
          <a:p>
            <a:fld id="{F1D427E6-CF4A-4ED8-8883-15249138CAC2}" type="slidenum">
              <a:rPr lang="en-US" smtClean="0"/>
              <a:t>110</a:t>
            </a:fld>
            <a:endParaRPr lang="en-US"/>
          </a:p>
        </p:txBody>
      </p:sp>
      <p:sp>
        <p:nvSpPr>
          <p:cNvPr id="8" name="Content Placeholder 7">
            <a:extLst>
              <a:ext uri="{FF2B5EF4-FFF2-40B4-BE49-F238E27FC236}">
                <a16:creationId xmlns:a16="http://schemas.microsoft.com/office/drawing/2014/main" id="{8E79C02F-6003-4622-A425-49C463ED542E}"/>
              </a:ext>
            </a:extLst>
          </p:cNvPr>
          <p:cNvSpPr>
            <a:spLocks noGrp="1"/>
          </p:cNvSpPr>
          <p:nvPr>
            <p:ph idx="1"/>
          </p:nvPr>
        </p:nvSpPr>
        <p:spPr>
          <a:xfrm>
            <a:off x="838200" y="922638"/>
            <a:ext cx="3458592" cy="5254325"/>
          </a:xfrm>
        </p:spPr>
        <p:txBody>
          <a:bodyPr/>
          <a:lstStyle/>
          <a:p>
            <a:r>
              <a:rPr lang="en-US" dirty="0"/>
              <a:t>Iterative Closest Point Alignment</a:t>
            </a:r>
          </a:p>
          <a:p>
            <a:pPr lvl="1"/>
            <a:r>
              <a:rPr lang="en-US" dirty="0"/>
              <a:t>Roughly aligns template to same coordinate frame as scan, with initial guess (based on initial camera calibration)</a:t>
            </a:r>
          </a:p>
          <a:p>
            <a:pPr lvl="1"/>
            <a:r>
              <a:rPr lang="en-US" dirty="0"/>
              <a:t>Template is only rigidly transformed (rotated, translated)</a:t>
            </a:r>
          </a:p>
        </p:txBody>
      </p:sp>
      <p:pic>
        <p:nvPicPr>
          <p:cNvPr id="9" name="Picture 8">
            <a:extLst>
              <a:ext uri="{FF2B5EF4-FFF2-40B4-BE49-F238E27FC236}">
                <a16:creationId xmlns:a16="http://schemas.microsoft.com/office/drawing/2014/main" id="{F20197E5-31C2-4430-84FF-596EE14683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62254" y="2978749"/>
            <a:ext cx="4288806" cy="2788865"/>
          </a:xfrm>
          <a:prstGeom prst="rect">
            <a:avLst/>
          </a:prstGeom>
        </p:spPr>
      </p:pic>
      <p:pic>
        <p:nvPicPr>
          <p:cNvPr id="10" name="Content Placeholder 6">
            <a:extLst>
              <a:ext uri="{FF2B5EF4-FFF2-40B4-BE49-F238E27FC236}">
                <a16:creationId xmlns:a16="http://schemas.microsoft.com/office/drawing/2014/main" id="{72036EC3-E432-4C87-BD77-D40AEF3DCE11}"/>
              </a:ext>
            </a:extLst>
          </p:cNvPr>
          <p:cNvPicPr>
            <a:picLocks noChangeAspect="1"/>
          </p:cNvPicPr>
          <p:nvPr/>
        </p:nvPicPr>
        <p:blipFill>
          <a:blip r:embed="rId4"/>
          <a:stretch>
            <a:fillRect/>
          </a:stretch>
        </p:blipFill>
        <p:spPr>
          <a:xfrm>
            <a:off x="4296792" y="973338"/>
            <a:ext cx="4604348" cy="3046813"/>
          </a:xfrm>
          <a:prstGeom prst="rect">
            <a:avLst/>
          </a:prstGeom>
        </p:spPr>
      </p:pic>
      <p:sp>
        <p:nvSpPr>
          <p:cNvPr id="3" name="TextBox 2">
            <a:extLst>
              <a:ext uri="{FF2B5EF4-FFF2-40B4-BE49-F238E27FC236}">
                <a16:creationId xmlns:a16="http://schemas.microsoft.com/office/drawing/2014/main" id="{0D511684-1594-4F0F-9E67-AA650E6E11B6}"/>
              </a:ext>
            </a:extLst>
          </p:cNvPr>
          <p:cNvSpPr txBox="1"/>
          <p:nvPr/>
        </p:nvSpPr>
        <p:spPr>
          <a:xfrm>
            <a:off x="9170126" y="973338"/>
            <a:ext cx="2281646" cy="1200329"/>
          </a:xfrm>
          <a:prstGeom prst="rect">
            <a:avLst/>
          </a:prstGeom>
          <a:noFill/>
        </p:spPr>
        <p:txBody>
          <a:bodyPr wrap="square" rtlCol="0">
            <a:spAutoFit/>
          </a:bodyPr>
          <a:lstStyle/>
          <a:p>
            <a:r>
              <a:rPr lang="en-US" b="1" dirty="0"/>
              <a:t>KEY</a:t>
            </a:r>
          </a:p>
          <a:p>
            <a:r>
              <a:rPr lang="en-US" dirty="0"/>
              <a:t>Scan </a:t>
            </a:r>
          </a:p>
          <a:p>
            <a:r>
              <a:rPr lang="en-US" dirty="0"/>
              <a:t>Template</a:t>
            </a:r>
          </a:p>
          <a:p>
            <a:endParaRPr lang="en-US" dirty="0"/>
          </a:p>
        </p:txBody>
      </p:sp>
      <p:sp>
        <p:nvSpPr>
          <p:cNvPr id="7" name="Rectangle 6">
            <a:extLst>
              <a:ext uri="{FF2B5EF4-FFF2-40B4-BE49-F238E27FC236}">
                <a16:creationId xmlns:a16="http://schemas.microsoft.com/office/drawing/2014/main" id="{6A99C581-2FAA-4C1E-BD84-C680E91D7910}"/>
              </a:ext>
            </a:extLst>
          </p:cNvPr>
          <p:cNvSpPr/>
          <p:nvPr/>
        </p:nvSpPr>
        <p:spPr>
          <a:xfrm>
            <a:off x="9982200" y="1343131"/>
            <a:ext cx="877389" cy="1828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1C94C4-3377-45DD-900F-F3BDF1DE0448}"/>
              </a:ext>
            </a:extLst>
          </p:cNvPr>
          <p:cNvSpPr/>
          <p:nvPr/>
        </p:nvSpPr>
        <p:spPr>
          <a:xfrm>
            <a:off x="10249989" y="1613244"/>
            <a:ext cx="609600" cy="18288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3085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6C2D-D123-4C46-90B9-823CFF7D7F04}"/>
              </a:ext>
            </a:extLst>
          </p:cNvPr>
          <p:cNvSpPr>
            <a:spLocks noGrp="1"/>
          </p:cNvSpPr>
          <p:nvPr>
            <p:ph type="title"/>
          </p:nvPr>
        </p:nvSpPr>
        <p:spPr/>
        <p:txBody>
          <a:bodyPr>
            <a:normAutofit fontScale="90000"/>
          </a:bodyPr>
          <a:lstStyle/>
          <a:p>
            <a:r>
              <a:rPr lang="en-US" dirty="0"/>
              <a:t>Foot Template Registration</a:t>
            </a:r>
          </a:p>
        </p:txBody>
      </p:sp>
      <p:sp>
        <p:nvSpPr>
          <p:cNvPr id="4" name="Date Placeholder 3">
            <a:extLst>
              <a:ext uri="{FF2B5EF4-FFF2-40B4-BE49-F238E27FC236}">
                <a16:creationId xmlns:a16="http://schemas.microsoft.com/office/drawing/2014/main" id="{0D6E0B97-B3F1-4B6F-A9E4-45B2A75AF97C}"/>
              </a:ext>
            </a:extLst>
          </p:cNvPr>
          <p:cNvSpPr>
            <a:spLocks noGrp="1"/>
          </p:cNvSpPr>
          <p:nvPr>
            <p:ph type="dt" sz="half" idx="10"/>
          </p:nvPr>
        </p:nvSpPr>
        <p:spPr>
          <a:xfrm>
            <a:off x="838200" y="6356349"/>
            <a:ext cx="1532138" cy="365125"/>
          </a:xfrm>
        </p:spPr>
        <p:txBody>
          <a:bodyPr/>
          <a:lstStyle/>
          <a:p>
            <a:r>
              <a:rPr lang="en-US"/>
              <a:t>Mar 30 2022</a:t>
            </a:r>
          </a:p>
        </p:txBody>
      </p:sp>
      <p:sp>
        <p:nvSpPr>
          <p:cNvPr id="5" name="Footer Placeholder 4">
            <a:extLst>
              <a:ext uri="{FF2B5EF4-FFF2-40B4-BE49-F238E27FC236}">
                <a16:creationId xmlns:a16="http://schemas.microsoft.com/office/drawing/2014/main" id="{0879EB02-AB69-459B-B25E-49D128034BD1}"/>
              </a:ext>
            </a:extLst>
          </p:cNvPr>
          <p:cNvSpPr>
            <a:spLocks noGrp="1"/>
          </p:cNvSpPr>
          <p:nvPr>
            <p:ph type="ftr" sz="quarter" idx="11"/>
          </p:nvPr>
        </p:nvSpPr>
        <p:spPr>
          <a:xfrm>
            <a:off x="3426410" y="6356348"/>
            <a:ext cx="5339178" cy="365125"/>
          </a:xfr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38936487-0C07-47B3-BBAC-DB40AE81C9C0}"/>
              </a:ext>
            </a:extLst>
          </p:cNvPr>
          <p:cNvSpPr>
            <a:spLocks noGrp="1"/>
          </p:cNvSpPr>
          <p:nvPr>
            <p:ph type="sldNum" sz="quarter" idx="12"/>
          </p:nvPr>
        </p:nvSpPr>
        <p:spPr/>
        <p:txBody>
          <a:bodyPr/>
          <a:lstStyle/>
          <a:p>
            <a:fld id="{F1D427E6-CF4A-4ED8-8883-15249138CAC2}" type="slidenum">
              <a:rPr lang="en-US" smtClean="0"/>
              <a:t>111</a:t>
            </a:fld>
            <a:endParaRPr lang="en-US"/>
          </a:p>
        </p:txBody>
      </p:sp>
      <p:pic>
        <p:nvPicPr>
          <p:cNvPr id="3" name="Picture 2">
            <a:extLst>
              <a:ext uri="{FF2B5EF4-FFF2-40B4-BE49-F238E27FC236}">
                <a16:creationId xmlns:a16="http://schemas.microsoft.com/office/drawing/2014/main" id="{376C8B08-0C6F-409E-8E35-80BAAB0A2496}"/>
              </a:ext>
            </a:extLst>
          </p:cNvPr>
          <p:cNvPicPr>
            <a:picLocks noChangeAspect="1"/>
          </p:cNvPicPr>
          <p:nvPr/>
        </p:nvPicPr>
        <p:blipFill>
          <a:blip r:embed="rId2"/>
          <a:stretch>
            <a:fillRect/>
          </a:stretch>
        </p:blipFill>
        <p:spPr>
          <a:xfrm>
            <a:off x="7260711" y="2676551"/>
            <a:ext cx="4931289" cy="3446518"/>
          </a:xfrm>
          <a:prstGeom prst="rect">
            <a:avLst/>
          </a:prstGeom>
        </p:spPr>
      </p:pic>
      <p:sp>
        <p:nvSpPr>
          <p:cNvPr id="10" name="Content Placeholder 7">
            <a:extLst>
              <a:ext uri="{FF2B5EF4-FFF2-40B4-BE49-F238E27FC236}">
                <a16:creationId xmlns:a16="http://schemas.microsoft.com/office/drawing/2014/main" id="{117837B2-66A0-4AB1-9D84-639211D409E8}"/>
              </a:ext>
            </a:extLst>
          </p:cNvPr>
          <p:cNvSpPr>
            <a:spLocks noGrp="1"/>
          </p:cNvSpPr>
          <p:nvPr>
            <p:ph idx="1"/>
          </p:nvPr>
        </p:nvSpPr>
        <p:spPr>
          <a:xfrm>
            <a:off x="838200" y="922638"/>
            <a:ext cx="3458592" cy="5254325"/>
          </a:xfrm>
        </p:spPr>
        <p:txBody>
          <a:bodyPr>
            <a:normAutofit/>
          </a:bodyPr>
          <a:lstStyle/>
          <a:p>
            <a:r>
              <a:rPr lang="en-US" dirty="0"/>
              <a:t>Scan cropping</a:t>
            </a:r>
          </a:p>
          <a:p>
            <a:pPr lvl="1"/>
            <a:r>
              <a:rPr lang="en-US" dirty="0"/>
              <a:t>Generate KD-tree of template for fast closest point searching</a:t>
            </a:r>
          </a:p>
          <a:p>
            <a:pPr lvl="1"/>
            <a:r>
              <a:rPr lang="en-US" dirty="0"/>
              <a:t>For every point in the scan, find corresponding closest point in template</a:t>
            </a:r>
          </a:p>
          <a:p>
            <a:pPr lvl="2"/>
            <a:r>
              <a:rPr lang="en-US" dirty="0"/>
              <a:t>If point is not within 5mm, point removed</a:t>
            </a:r>
          </a:p>
          <a:p>
            <a:pPr lvl="1"/>
            <a:r>
              <a:rPr lang="en-US" dirty="0"/>
              <a:t>Removes shank</a:t>
            </a:r>
          </a:p>
        </p:txBody>
      </p:sp>
      <p:pic>
        <p:nvPicPr>
          <p:cNvPr id="8" name="Picture 7">
            <a:extLst>
              <a:ext uri="{FF2B5EF4-FFF2-40B4-BE49-F238E27FC236}">
                <a16:creationId xmlns:a16="http://schemas.microsoft.com/office/drawing/2014/main" id="{B17B66D1-D436-4F42-B714-72D9A66D7B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1794" y="1282119"/>
            <a:ext cx="4288806" cy="2788865"/>
          </a:xfrm>
          <a:prstGeom prst="rect">
            <a:avLst/>
          </a:prstGeom>
        </p:spPr>
      </p:pic>
      <p:sp>
        <p:nvSpPr>
          <p:cNvPr id="12" name="TextBox 11">
            <a:extLst>
              <a:ext uri="{FF2B5EF4-FFF2-40B4-BE49-F238E27FC236}">
                <a16:creationId xmlns:a16="http://schemas.microsoft.com/office/drawing/2014/main" id="{3BB63EA2-7B3E-4767-8740-1212C0780205}"/>
              </a:ext>
            </a:extLst>
          </p:cNvPr>
          <p:cNvSpPr txBox="1"/>
          <p:nvPr/>
        </p:nvSpPr>
        <p:spPr>
          <a:xfrm>
            <a:off x="9170126" y="973338"/>
            <a:ext cx="2281646" cy="1200329"/>
          </a:xfrm>
          <a:prstGeom prst="rect">
            <a:avLst/>
          </a:prstGeom>
          <a:noFill/>
        </p:spPr>
        <p:txBody>
          <a:bodyPr wrap="square" rtlCol="0">
            <a:spAutoFit/>
          </a:bodyPr>
          <a:lstStyle/>
          <a:p>
            <a:r>
              <a:rPr lang="en-US" b="1" dirty="0"/>
              <a:t>KEY</a:t>
            </a:r>
          </a:p>
          <a:p>
            <a:r>
              <a:rPr lang="en-US" dirty="0"/>
              <a:t>Scan </a:t>
            </a:r>
          </a:p>
          <a:p>
            <a:r>
              <a:rPr lang="en-US" dirty="0"/>
              <a:t>Template</a:t>
            </a:r>
          </a:p>
          <a:p>
            <a:endParaRPr lang="en-US" dirty="0"/>
          </a:p>
        </p:txBody>
      </p:sp>
      <p:sp>
        <p:nvSpPr>
          <p:cNvPr id="13" name="Rectangle 12">
            <a:extLst>
              <a:ext uri="{FF2B5EF4-FFF2-40B4-BE49-F238E27FC236}">
                <a16:creationId xmlns:a16="http://schemas.microsoft.com/office/drawing/2014/main" id="{3748DA15-E4BE-4E86-983B-ED8516DD0C20}"/>
              </a:ext>
            </a:extLst>
          </p:cNvPr>
          <p:cNvSpPr/>
          <p:nvPr/>
        </p:nvSpPr>
        <p:spPr>
          <a:xfrm>
            <a:off x="9982200" y="1343131"/>
            <a:ext cx="877389" cy="1828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8DCBE9-3739-465C-923D-A786336A029D}"/>
              </a:ext>
            </a:extLst>
          </p:cNvPr>
          <p:cNvSpPr/>
          <p:nvPr/>
        </p:nvSpPr>
        <p:spPr>
          <a:xfrm>
            <a:off x="10249989" y="1613244"/>
            <a:ext cx="609600" cy="18288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6910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6C2D-D123-4C46-90B9-823CFF7D7F04}"/>
              </a:ext>
            </a:extLst>
          </p:cNvPr>
          <p:cNvSpPr>
            <a:spLocks noGrp="1"/>
          </p:cNvSpPr>
          <p:nvPr>
            <p:ph type="title"/>
          </p:nvPr>
        </p:nvSpPr>
        <p:spPr/>
        <p:txBody>
          <a:bodyPr>
            <a:normAutofit fontScale="90000"/>
          </a:bodyPr>
          <a:lstStyle/>
          <a:p>
            <a:r>
              <a:rPr lang="en-US" dirty="0"/>
              <a:t>Foot Template Registration</a:t>
            </a:r>
          </a:p>
        </p:txBody>
      </p:sp>
      <p:sp>
        <p:nvSpPr>
          <p:cNvPr id="4" name="Date Placeholder 3">
            <a:extLst>
              <a:ext uri="{FF2B5EF4-FFF2-40B4-BE49-F238E27FC236}">
                <a16:creationId xmlns:a16="http://schemas.microsoft.com/office/drawing/2014/main" id="{0D6E0B97-B3F1-4B6F-A9E4-45B2A75AF97C}"/>
              </a:ext>
            </a:extLst>
          </p:cNvPr>
          <p:cNvSpPr>
            <a:spLocks noGrp="1"/>
          </p:cNvSpPr>
          <p:nvPr>
            <p:ph type="dt" sz="half" idx="10"/>
          </p:nvPr>
        </p:nvSpPr>
        <p:spPr>
          <a:xfrm>
            <a:off x="838200" y="6356349"/>
            <a:ext cx="1532138" cy="365125"/>
          </a:xfrm>
        </p:spPr>
        <p:txBody>
          <a:bodyPr/>
          <a:lstStyle/>
          <a:p>
            <a:r>
              <a:rPr lang="en-US"/>
              <a:t>Mar 30 2022</a:t>
            </a:r>
          </a:p>
        </p:txBody>
      </p:sp>
      <p:sp>
        <p:nvSpPr>
          <p:cNvPr id="5" name="Footer Placeholder 4">
            <a:extLst>
              <a:ext uri="{FF2B5EF4-FFF2-40B4-BE49-F238E27FC236}">
                <a16:creationId xmlns:a16="http://schemas.microsoft.com/office/drawing/2014/main" id="{0879EB02-AB69-459B-B25E-49D128034BD1}"/>
              </a:ext>
            </a:extLst>
          </p:cNvPr>
          <p:cNvSpPr>
            <a:spLocks noGrp="1"/>
          </p:cNvSpPr>
          <p:nvPr>
            <p:ph type="ftr" sz="quarter" idx="11"/>
          </p:nvPr>
        </p:nvSpPr>
        <p:spPr>
          <a:xfrm>
            <a:off x="3426410" y="6356348"/>
            <a:ext cx="5339178" cy="365125"/>
          </a:xfr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38936487-0C07-47B3-BBAC-DB40AE81C9C0}"/>
              </a:ext>
            </a:extLst>
          </p:cNvPr>
          <p:cNvSpPr>
            <a:spLocks noGrp="1"/>
          </p:cNvSpPr>
          <p:nvPr>
            <p:ph type="sldNum" sz="quarter" idx="12"/>
          </p:nvPr>
        </p:nvSpPr>
        <p:spPr/>
        <p:txBody>
          <a:bodyPr/>
          <a:lstStyle/>
          <a:p>
            <a:fld id="{F1D427E6-CF4A-4ED8-8883-15249138CAC2}" type="slidenum">
              <a:rPr lang="en-US" smtClean="0"/>
              <a:t>112</a:t>
            </a:fld>
            <a:endParaRPr lang="en-US"/>
          </a:p>
        </p:txBody>
      </p:sp>
      <p:pic>
        <p:nvPicPr>
          <p:cNvPr id="7" name="Picture 6">
            <a:extLst>
              <a:ext uri="{FF2B5EF4-FFF2-40B4-BE49-F238E27FC236}">
                <a16:creationId xmlns:a16="http://schemas.microsoft.com/office/drawing/2014/main" id="{5250D7A3-FC8E-4E2A-AF35-BC49DA1AABC2}"/>
              </a:ext>
            </a:extLst>
          </p:cNvPr>
          <p:cNvPicPr>
            <a:picLocks noChangeAspect="1"/>
          </p:cNvPicPr>
          <p:nvPr/>
        </p:nvPicPr>
        <p:blipFill>
          <a:blip r:embed="rId2"/>
          <a:stretch>
            <a:fillRect/>
          </a:stretch>
        </p:blipFill>
        <p:spPr>
          <a:xfrm>
            <a:off x="5147264" y="1222657"/>
            <a:ext cx="6354062" cy="4553585"/>
          </a:xfrm>
          <a:prstGeom prst="rect">
            <a:avLst/>
          </a:prstGeom>
        </p:spPr>
      </p:pic>
      <p:sp>
        <p:nvSpPr>
          <p:cNvPr id="8" name="Content Placeholder 7">
            <a:extLst>
              <a:ext uri="{FF2B5EF4-FFF2-40B4-BE49-F238E27FC236}">
                <a16:creationId xmlns:a16="http://schemas.microsoft.com/office/drawing/2014/main" id="{0556B72C-2E73-4C91-939C-8A65D02CC5A6}"/>
              </a:ext>
            </a:extLst>
          </p:cNvPr>
          <p:cNvSpPr>
            <a:spLocks noGrp="1"/>
          </p:cNvSpPr>
          <p:nvPr>
            <p:ph idx="1"/>
          </p:nvPr>
        </p:nvSpPr>
        <p:spPr>
          <a:xfrm>
            <a:off x="838200" y="922638"/>
            <a:ext cx="3458592" cy="5254325"/>
          </a:xfrm>
        </p:spPr>
        <p:txBody>
          <a:bodyPr>
            <a:normAutofit/>
          </a:bodyPr>
          <a:lstStyle/>
          <a:p>
            <a:r>
              <a:rPr lang="en-US" dirty="0"/>
              <a:t>Radial basis function fitting</a:t>
            </a:r>
          </a:p>
          <a:p>
            <a:pPr lvl="1"/>
            <a:r>
              <a:rPr lang="en-US" dirty="0"/>
              <a:t>GIAS2</a:t>
            </a:r>
            <a:r>
              <a:rPr lang="en-US" baseline="30000" dirty="0"/>
              <a:t>1</a:t>
            </a:r>
            <a:r>
              <a:rPr lang="en-US" dirty="0"/>
              <a:t> package fits knots (adaptively selected points) on template to scan</a:t>
            </a:r>
          </a:p>
          <a:p>
            <a:pPr lvl="1"/>
            <a:r>
              <a:rPr lang="en-US" dirty="0"/>
              <a:t>Thin-plate spline RBF function</a:t>
            </a:r>
          </a:p>
          <a:p>
            <a:pPr lvl="1"/>
            <a:endParaRPr lang="en-US" dirty="0"/>
          </a:p>
          <a:p>
            <a:pPr lvl="1"/>
            <a:endParaRPr lang="en-US" dirty="0"/>
          </a:p>
          <a:p>
            <a:pPr marL="457200" lvl="1" indent="0">
              <a:buNone/>
            </a:pPr>
            <a:r>
              <a:rPr lang="en-US" sz="1200" baseline="30000" dirty="0">
                <a:cs typeface="Roboto" panose="02000000000000000000" pitchFamily="2" charset="0"/>
              </a:rPr>
              <a:t>1</a:t>
            </a:r>
            <a:r>
              <a:rPr lang="en-US" sz="1200" dirty="0">
                <a:solidFill>
                  <a:prstClr val="black"/>
                </a:solidFill>
              </a:rPr>
              <a:t>Zhang J, et al. </a:t>
            </a:r>
            <a:r>
              <a:rPr lang="en-US" sz="1200" i="1" dirty="0">
                <a:solidFill>
                  <a:prstClr val="black"/>
                </a:solidFill>
              </a:rPr>
              <a:t>Point-cloud registration using adaptive radial basis functions </a:t>
            </a:r>
            <a:r>
              <a:rPr lang="en-US" sz="1200" dirty="0">
                <a:solidFill>
                  <a:prstClr val="black"/>
                </a:solidFill>
              </a:rPr>
              <a:t>(2018).</a:t>
            </a:r>
            <a:r>
              <a:rPr lang="en-US" sz="1200" i="1" dirty="0">
                <a:solidFill>
                  <a:prstClr val="black"/>
                </a:solidFill>
              </a:rPr>
              <a:t> </a:t>
            </a:r>
            <a:r>
              <a:rPr lang="en-US" sz="1200" dirty="0">
                <a:solidFill>
                  <a:prstClr val="black"/>
                </a:solidFill>
              </a:rPr>
              <a:t>Comp. Methods in </a:t>
            </a:r>
            <a:r>
              <a:rPr lang="en-US" sz="1200" dirty="0" err="1">
                <a:solidFill>
                  <a:prstClr val="black"/>
                </a:solidFill>
              </a:rPr>
              <a:t>Biomech</a:t>
            </a:r>
            <a:r>
              <a:rPr lang="en-US" sz="1200" dirty="0">
                <a:solidFill>
                  <a:prstClr val="black"/>
                </a:solidFill>
              </a:rPr>
              <a:t>. and Biomed. Eng. </a:t>
            </a:r>
            <a:endParaRPr lang="en-US" sz="1200" dirty="0"/>
          </a:p>
          <a:p>
            <a:pPr marL="457200" lvl="1" indent="0">
              <a:buNone/>
            </a:pPr>
            <a:endParaRPr lang="en-US" dirty="0"/>
          </a:p>
        </p:txBody>
      </p:sp>
      <p:sp>
        <p:nvSpPr>
          <p:cNvPr id="11" name="TextBox 10">
            <a:extLst>
              <a:ext uri="{FF2B5EF4-FFF2-40B4-BE49-F238E27FC236}">
                <a16:creationId xmlns:a16="http://schemas.microsoft.com/office/drawing/2014/main" id="{DFDD5A5C-2A62-4A40-BB01-DFEB1002B020}"/>
              </a:ext>
            </a:extLst>
          </p:cNvPr>
          <p:cNvSpPr txBox="1"/>
          <p:nvPr/>
        </p:nvSpPr>
        <p:spPr>
          <a:xfrm>
            <a:off x="9072154" y="297134"/>
            <a:ext cx="2281646" cy="1200329"/>
          </a:xfrm>
          <a:prstGeom prst="rect">
            <a:avLst/>
          </a:prstGeom>
          <a:noFill/>
        </p:spPr>
        <p:txBody>
          <a:bodyPr wrap="square" rtlCol="0">
            <a:spAutoFit/>
          </a:bodyPr>
          <a:lstStyle/>
          <a:p>
            <a:r>
              <a:rPr lang="en-US" b="1" dirty="0"/>
              <a:t>KEY</a:t>
            </a:r>
          </a:p>
          <a:p>
            <a:r>
              <a:rPr lang="en-US" dirty="0"/>
              <a:t>Scan </a:t>
            </a:r>
          </a:p>
          <a:p>
            <a:r>
              <a:rPr lang="en-US" dirty="0"/>
              <a:t>Template</a:t>
            </a:r>
          </a:p>
          <a:p>
            <a:endParaRPr lang="en-US" dirty="0"/>
          </a:p>
        </p:txBody>
      </p:sp>
      <p:sp>
        <p:nvSpPr>
          <p:cNvPr id="12" name="Rectangle 11">
            <a:extLst>
              <a:ext uri="{FF2B5EF4-FFF2-40B4-BE49-F238E27FC236}">
                <a16:creationId xmlns:a16="http://schemas.microsoft.com/office/drawing/2014/main" id="{A701D4F1-FE5A-4971-91CA-0F3445C3E9E6}"/>
              </a:ext>
            </a:extLst>
          </p:cNvPr>
          <p:cNvSpPr/>
          <p:nvPr/>
        </p:nvSpPr>
        <p:spPr>
          <a:xfrm>
            <a:off x="9884228" y="666927"/>
            <a:ext cx="877389" cy="1828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64AA74-B4D3-428C-9A0B-3324727A928B}"/>
              </a:ext>
            </a:extLst>
          </p:cNvPr>
          <p:cNvSpPr/>
          <p:nvPr/>
        </p:nvSpPr>
        <p:spPr>
          <a:xfrm>
            <a:off x="10152017" y="937040"/>
            <a:ext cx="609600" cy="18288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0049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6F34B269-5227-4EED-8F8B-5441ADFA34F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18908" y="1143000"/>
            <a:ext cx="8077200" cy="4572000"/>
          </a:xfrm>
          <a:prstGeom prst="rect">
            <a:avLst/>
          </a:prstGeom>
        </p:spPr>
      </p:pic>
      <p:sp>
        <p:nvSpPr>
          <p:cNvPr id="2" name="Title 1">
            <a:extLst>
              <a:ext uri="{FF2B5EF4-FFF2-40B4-BE49-F238E27FC236}">
                <a16:creationId xmlns:a16="http://schemas.microsoft.com/office/drawing/2014/main" id="{2C440422-CB13-411E-AFFA-50A3FDA1868A}"/>
              </a:ext>
            </a:extLst>
          </p:cNvPr>
          <p:cNvSpPr>
            <a:spLocks noGrp="1"/>
          </p:cNvSpPr>
          <p:nvPr>
            <p:ph type="title"/>
          </p:nvPr>
        </p:nvSpPr>
        <p:spPr/>
        <p:txBody>
          <a:bodyPr>
            <a:normAutofit fontScale="90000"/>
          </a:bodyPr>
          <a:lstStyle/>
          <a:p>
            <a:r>
              <a:rPr lang="en-US" dirty="0"/>
              <a:t>Iterative Registration</a:t>
            </a:r>
          </a:p>
        </p:txBody>
      </p:sp>
      <p:sp>
        <p:nvSpPr>
          <p:cNvPr id="3" name="Content Placeholder 2">
            <a:extLst>
              <a:ext uri="{FF2B5EF4-FFF2-40B4-BE49-F238E27FC236}">
                <a16:creationId xmlns:a16="http://schemas.microsoft.com/office/drawing/2014/main" id="{A2300D56-82C2-4828-BE60-27CA79AAC002}"/>
              </a:ext>
            </a:extLst>
          </p:cNvPr>
          <p:cNvSpPr>
            <a:spLocks noGrp="1"/>
          </p:cNvSpPr>
          <p:nvPr>
            <p:ph idx="1"/>
          </p:nvPr>
        </p:nvSpPr>
        <p:spPr>
          <a:xfrm>
            <a:off x="838200" y="922638"/>
            <a:ext cx="5257800" cy="5254325"/>
          </a:xfrm>
        </p:spPr>
        <p:txBody>
          <a:bodyPr/>
          <a:lstStyle/>
          <a:p>
            <a:r>
              <a:rPr lang="en-US" dirty="0"/>
              <a:t>Registered scan from previous frame serves as template for next frame</a:t>
            </a:r>
          </a:p>
          <a:p>
            <a:pPr lvl="1"/>
            <a:r>
              <a:rPr lang="en-US" dirty="0"/>
              <a:t>Seed point between toe strike and heel-off</a:t>
            </a:r>
          </a:p>
          <a:p>
            <a:r>
              <a:rPr lang="en-US" dirty="0"/>
              <a:t>Modified cropping and registration:</a:t>
            </a:r>
          </a:p>
          <a:p>
            <a:pPr lvl="1"/>
            <a:r>
              <a:rPr lang="en-US" dirty="0"/>
              <a:t>Template cropped as well to prevent holes from being registered on template</a:t>
            </a:r>
          </a:p>
          <a:p>
            <a:pPr lvl="1"/>
            <a:r>
              <a:rPr lang="en-US" dirty="0"/>
              <a:t>Two-step registration</a:t>
            </a:r>
          </a:p>
          <a:p>
            <a:pPr lvl="2"/>
            <a:r>
              <a:rPr lang="en-US" dirty="0"/>
              <a:t>Cropped template to scan</a:t>
            </a:r>
          </a:p>
          <a:p>
            <a:pPr lvl="2"/>
            <a:r>
              <a:rPr lang="en-US" dirty="0"/>
              <a:t>Original template to </a:t>
            </a:r>
          </a:p>
        </p:txBody>
      </p:sp>
      <p:sp>
        <p:nvSpPr>
          <p:cNvPr id="4" name="Date Placeholder 3">
            <a:extLst>
              <a:ext uri="{FF2B5EF4-FFF2-40B4-BE49-F238E27FC236}">
                <a16:creationId xmlns:a16="http://schemas.microsoft.com/office/drawing/2014/main" id="{F79FC76E-BADB-4632-A11E-DCABCE819CD4}"/>
              </a:ext>
            </a:extLst>
          </p:cNvPr>
          <p:cNvSpPr>
            <a:spLocks noGrp="1"/>
          </p:cNvSpPr>
          <p:nvPr>
            <p:ph type="dt" sz="half" idx="10"/>
          </p:nvPr>
        </p:nvSpPr>
        <p:spPr>
          <a:xfrm>
            <a:off x="838200" y="6356349"/>
            <a:ext cx="1532138" cy="365125"/>
          </a:xfrm>
        </p:spPr>
        <p:txBody>
          <a:bodyPr/>
          <a:lstStyle/>
          <a:p>
            <a:r>
              <a:rPr lang="en-US"/>
              <a:t>Mar 30 2022</a:t>
            </a:r>
          </a:p>
        </p:txBody>
      </p:sp>
      <p:sp>
        <p:nvSpPr>
          <p:cNvPr id="5" name="Footer Placeholder 4">
            <a:extLst>
              <a:ext uri="{FF2B5EF4-FFF2-40B4-BE49-F238E27FC236}">
                <a16:creationId xmlns:a16="http://schemas.microsoft.com/office/drawing/2014/main" id="{18032BB9-07ED-4DCC-B11D-34D53847350A}"/>
              </a:ext>
            </a:extLst>
          </p:cNvPr>
          <p:cNvSpPr>
            <a:spLocks noGrp="1"/>
          </p:cNvSpPr>
          <p:nvPr>
            <p:ph type="ftr" sz="quarter" idx="11"/>
          </p:nvPr>
        </p:nvSpPr>
        <p:spPr>
          <a:xfrm>
            <a:off x="3426410" y="6356348"/>
            <a:ext cx="5339178" cy="365125"/>
          </a:xfr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46A8DDAB-9F5F-4D31-95AF-E4B3F3C51BFC}"/>
              </a:ext>
            </a:extLst>
          </p:cNvPr>
          <p:cNvSpPr>
            <a:spLocks noGrp="1"/>
          </p:cNvSpPr>
          <p:nvPr>
            <p:ph type="sldNum" sz="quarter" idx="12"/>
          </p:nvPr>
        </p:nvSpPr>
        <p:spPr/>
        <p:txBody>
          <a:bodyPr/>
          <a:lstStyle/>
          <a:p>
            <a:fld id="{F1D427E6-CF4A-4ED8-8883-15249138CAC2}" type="slidenum">
              <a:rPr lang="en-US" smtClean="0"/>
              <a:t>113</a:t>
            </a:fld>
            <a:endParaRPr lang="en-US"/>
          </a:p>
        </p:txBody>
      </p:sp>
    </p:spTree>
    <p:extLst>
      <p:ext uri="{BB962C8B-B14F-4D97-AF65-F5344CB8AC3E}">
        <p14:creationId xmlns:p14="http://schemas.microsoft.com/office/powerpoint/2010/main" val="17991694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fruit&#10;&#10;Description automatically generated">
            <a:extLst>
              <a:ext uri="{FF2B5EF4-FFF2-40B4-BE49-F238E27FC236}">
                <a16:creationId xmlns:a16="http://schemas.microsoft.com/office/drawing/2014/main" id="{3DD3A040-D1F8-4B4B-B815-5AB072980F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0370843">
            <a:off x="2360999" y="1589665"/>
            <a:ext cx="5339178" cy="3718560"/>
          </a:xfrm>
          <a:prstGeom prst="rect">
            <a:avLst/>
          </a:prstGeom>
        </p:spPr>
      </p:pic>
      <p:pic>
        <p:nvPicPr>
          <p:cNvPr id="8" name="Content Placeholder 7" descr="A picture containing knife, light&#10;&#10;Description automatically generated">
            <a:extLst>
              <a:ext uri="{FF2B5EF4-FFF2-40B4-BE49-F238E27FC236}">
                <a16:creationId xmlns:a16="http://schemas.microsoft.com/office/drawing/2014/main" id="{C05C5B4E-CB50-4879-A2CB-951AE7F61F4C}"/>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1155990" y="642552"/>
            <a:ext cx="6008830" cy="2155074"/>
          </a:xfrm>
        </p:spPr>
      </p:pic>
      <p:sp>
        <p:nvSpPr>
          <p:cNvPr id="2" name="Title 1">
            <a:extLst>
              <a:ext uri="{FF2B5EF4-FFF2-40B4-BE49-F238E27FC236}">
                <a16:creationId xmlns:a16="http://schemas.microsoft.com/office/drawing/2014/main" id="{5E083A81-68F4-4364-BB38-9C225964074C}"/>
              </a:ext>
            </a:extLst>
          </p:cNvPr>
          <p:cNvSpPr>
            <a:spLocks noGrp="1"/>
          </p:cNvSpPr>
          <p:nvPr>
            <p:ph type="title"/>
          </p:nvPr>
        </p:nvSpPr>
        <p:spPr/>
        <p:txBody>
          <a:bodyPr>
            <a:normAutofit fontScale="90000"/>
          </a:bodyPr>
          <a:lstStyle/>
          <a:p>
            <a:r>
              <a:rPr lang="en-US" dirty="0"/>
              <a:t>Iterative Registration</a:t>
            </a:r>
          </a:p>
        </p:txBody>
      </p:sp>
      <p:sp>
        <p:nvSpPr>
          <p:cNvPr id="4" name="Date Placeholder 3">
            <a:extLst>
              <a:ext uri="{FF2B5EF4-FFF2-40B4-BE49-F238E27FC236}">
                <a16:creationId xmlns:a16="http://schemas.microsoft.com/office/drawing/2014/main" id="{AD0DE3B6-48DF-4DE9-BD11-FAD1E5B960B8}"/>
              </a:ext>
            </a:extLst>
          </p:cNvPr>
          <p:cNvSpPr>
            <a:spLocks noGrp="1"/>
          </p:cNvSpPr>
          <p:nvPr>
            <p:ph type="dt" sz="half" idx="10"/>
          </p:nvPr>
        </p:nvSpPr>
        <p:spPr/>
        <p:txBody>
          <a:bodyPr/>
          <a:lstStyle/>
          <a:p>
            <a:r>
              <a:rPr lang="en-US"/>
              <a:t>Mar 30 2022</a:t>
            </a:r>
            <a:endParaRPr lang="en-US" dirty="0"/>
          </a:p>
        </p:txBody>
      </p:sp>
      <p:sp>
        <p:nvSpPr>
          <p:cNvPr id="5" name="Footer Placeholder 4">
            <a:extLst>
              <a:ext uri="{FF2B5EF4-FFF2-40B4-BE49-F238E27FC236}">
                <a16:creationId xmlns:a16="http://schemas.microsoft.com/office/drawing/2014/main" id="{8D67049C-1865-47B7-BF26-6A75B7C91BE9}"/>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A2662640-1581-4F2B-9E15-CF42F6AF6B40}"/>
              </a:ext>
            </a:extLst>
          </p:cNvPr>
          <p:cNvSpPr>
            <a:spLocks noGrp="1"/>
          </p:cNvSpPr>
          <p:nvPr>
            <p:ph type="sldNum" sz="quarter" idx="12"/>
          </p:nvPr>
        </p:nvSpPr>
        <p:spPr/>
        <p:txBody>
          <a:bodyPr/>
          <a:lstStyle/>
          <a:p>
            <a:fld id="{F1D427E6-CF4A-4ED8-8883-15249138CAC2}" type="slidenum">
              <a:rPr lang="en-US" smtClean="0"/>
              <a:t>114</a:t>
            </a:fld>
            <a:endParaRPr lang="en-US"/>
          </a:p>
        </p:txBody>
      </p:sp>
      <p:pic>
        <p:nvPicPr>
          <p:cNvPr id="14" name="Picture 13" descr="A close up of a persons face&#10;&#10;Description automatically generated">
            <a:extLst>
              <a:ext uri="{FF2B5EF4-FFF2-40B4-BE49-F238E27FC236}">
                <a16:creationId xmlns:a16="http://schemas.microsoft.com/office/drawing/2014/main" id="{27515E1A-58E9-4853-ACF8-0AA3F8788E0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77052" y="964474"/>
            <a:ext cx="5155767" cy="4929052"/>
          </a:xfrm>
          <a:prstGeom prst="rect">
            <a:avLst/>
          </a:prstGeom>
        </p:spPr>
      </p:pic>
    </p:spTree>
    <p:extLst>
      <p:ext uri="{BB962C8B-B14F-4D97-AF65-F5344CB8AC3E}">
        <p14:creationId xmlns:p14="http://schemas.microsoft.com/office/powerpoint/2010/main" val="38480726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1E2BB47-4540-40E6-9575-A0051F1681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66703" y="106679"/>
            <a:ext cx="6858000" cy="6858000"/>
          </a:xfrm>
          <a:prstGeom prst="rect">
            <a:avLst/>
          </a:prstGeom>
        </p:spPr>
      </p:pic>
      <p:sp>
        <p:nvSpPr>
          <p:cNvPr id="2" name="Title 1">
            <a:extLst>
              <a:ext uri="{FF2B5EF4-FFF2-40B4-BE49-F238E27FC236}">
                <a16:creationId xmlns:a16="http://schemas.microsoft.com/office/drawing/2014/main" id="{FE3D56D3-1311-4F59-ABAE-56621617CAFE}"/>
              </a:ext>
            </a:extLst>
          </p:cNvPr>
          <p:cNvSpPr>
            <a:spLocks noGrp="1"/>
          </p:cNvSpPr>
          <p:nvPr>
            <p:ph type="title"/>
          </p:nvPr>
        </p:nvSpPr>
        <p:spPr/>
        <p:txBody>
          <a:bodyPr>
            <a:normAutofit fontScale="90000"/>
          </a:bodyPr>
          <a:lstStyle/>
          <a:p>
            <a:r>
              <a:rPr lang="en-US" dirty="0"/>
              <a:t>Foot Template Evaluation</a:t>
            </a:r>
          </a:p>
        </p:txBody>
      </p:sp>
      <p:sp>
        <p:nvSpPr>
          <p:cNvPr id="4" name="Date Placeholder 3">
            <a:extLst>
              <a:ext uri="{FF2B5EF4-FFF2-40B4-BE49-F238E27FC236}">
                <a16:creationId xmlns:a16="http://schemas.microsoft.com/office/drawing/2014/main" id="{18F93E00-B5BC-4213-B1A2-BAE7DF5D6425}"/>
              </a:ext>
            </a:extLst>
          </p:cNvPr>
          <p:cNvSpPr>
            <a:spLocks noGrp="1"/>
          </p:cNvSpPr>
          <p:nvPr>
            <p:ph type="dt" sz="half" idx="10"/>
          </p:nvPr>
        </p:nvSpPr>
        <p:spPr>
          <a:xfrm>
            <a:off x="838200" y="6356349"/>
            <a:ext cx="1532138" cy="365125"/>
          </a:xfrm>
        </p:spPr>
        <p:txBody>
          <a:bodyPr/>
          <a:lstStyle/>
          <a:p>
            <a:r>
              <a:rPr lang="en-US"/>
              <a:t>Mar 30 2022</a:t>
            </a:r>
          </a:p>
        </p:txBody>
      </p:sp>
      <p:sp>
        <p:nvSpPr>
          <p:cNvPr id="5" name="Footer Placeholder 4">
            <a:extLst>
              <a:ext uri="{FF2B5EF4-FFF2-40B4-BE49-F238E27FC236}">
                <a16:creationId xmlns:a16="http://schemas.microsoft.com/office/drawing/2014/main" id="{58CDC327-2D74-49DE-9674-4B7291459C3E}"/>
              </a:ext>
            </a:extLst>
          </p:cNvPr>
          <p:cNvSpPr>
            <a:spLocks noGrp="1"/>
          </p:cNvSpPr>
          <p:nvPr>
            <p:ph type="ftr" sz="quarter" idx="11"/>
          </p:nvPr>
        </p:nvSpPr>
        <p:spPr>
          <a:xfrm>
            <a:off x="3426410" y="6356348"/>
            <a:ext cx="5339178" cy="365125"/>
          </a:xfrm>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941DC0C1-52F8-427D-8CD7-C76E2A4CC3AF}"/>
              </a:ext>
            </a:extLst>
          </p:cNvPr>
          <p:cNvSpPr>
            <a:spLocks noGrp="1"/>
          </p:cNvSpPr>
          <p:nvPr>
            <p:ph type="sldNum" sz="quarter" idx="12"/>
          </p:nvPr>
        </p:nvSpPr>
        <p:spPr/>
        <p:txBody>
          <a:bodyPr/>
          <a:lstStyle/>
          <a:p>
            <a:fld id="{F1D427E6-CF4A-4ED8-8883-15249138CAC2}" type="slidenum">
              <a:rPr lang="en-US" smtClean="0"/>
              <a:t>115</a:t>
            </a:fld>
            <a:endParaRPr lang="en-US"/>
          </a:p>
        </p:txBody>
      </p:sp>
      <p:sp>
        <p:nvSpPr>
          <p:cNvPr id="15" name="TextBox 14">
            <a:extLst>
              <a:ext uri="{FF2B5EF4-FFF2-40B4-BE49-F238E27FC236}">
                <a16:creationId xmlns:a16="http://schemas.microsoft.com/office/drawing/2014/main" id="{940E7F61-7F7A-442D-965C-35F8659FF2BC}"/>
              </a:ext>
            </a:extLst>
          </p:cNvPr>
          <p:cNvSpPr txBox="1"/>
          <p:nvPr/>
        </p:nvSpPr>
        <p:spPr>
          <a:xfrm>
            <a:off x="7759337" y="3314783"/>
            <a:ext cx="1365640" cy="369332"/>
          </a:xfrm>
          <a:prstGeom prst="rect">
            <a:avLst/>
          </a:prstGeom>
          <a:noFill/>
        </p:spPr>
        <p:txBody>
          <a:bodyPr wrap="square" rtlCol="0">
            <a:spAutoFit/>
          </a:bodyPr>
          <a:lstStyle/>
          <a:p>
            <a:r>
              <a:rPr lang="en-US" dirty="0"/>
              <a:t>mm error</a:t>
            </a:r>
          </a:p>
        </p:txBody>
      </p:sp>
    </p:spTree>
    <p:extLst>
      <p:ext uri="{BB962C8B-B14F-4D97-AF65-F5344CB8AC3E}">
        <p14:creationId xmlns:p14="http://schemas.microsoft.com/office/powerpoint/2010/main" val="37609934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BC6C3D5-7B8A-4859-8ABA-F1279C3C1C5E}"/>
              </a:ext>
            </a:extLst>
          </p:cNvPr>
          <p:cNvSpPr>
            <a:spLocks noGrp="1"/>
          </p:cNvSpPr>
          <p:nvPr>
            <p:ph type="title"/>
          </p:nvPr>
        </p:nvSpPr>
        <p:spPr/>
        <p:txBody>
          <a:bodyPr>
            <a:normAutofit fontScale="90000"/>
          </a:bodyPr>
          <a:lstStyle/>
          <a:p>
            <a:endParaRPr lang="en-US"/>
          </a:p>
        </p:txBody>
      </p:sp>
      <p:sp>
        <p:nvSpPr>
          <p:cNvPr id="5" name="Date Placeholder 4">
            <a:extLst>
              <a:ext uri="{FF2B5EF4-FFF2-40B4-BE49-F238E27FC236}">
                <a16:creationId xmlns:a16="http://schemas.microsoft.com/office/drawing/2014/main" id="{9099F26E-976F-407A-B4D7-5BABCF04EDFF}"/>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F5F2D75C-F48A-41B5-B57C-A419285DAD56}"/>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7" name="Slide Number Placeholder 6">
            <a:extLst>
              <a:ext uri="{FF2B5EF4-FFF2-40B4-BE49-F238E27FC236}">
                <a16:creationId xmlns:a16="http://schemas.microsoft.com/office/drawing/2014/main" id="{886F5DAA-770F-49F2-A1F8-68FF31635A27}"/>
              </a:ext>
            </a:extLst>
          </p:cNvPr>
          <p:cNvSpPr>
            <a:spLocks noGrp="1"/>
          </p:cNvSpPr>
          <p:nvPr>
            <p:ph type="sldNum" sz="quarter" idx="12"/>
          </p:nvPr>
        </p:nvSpPr>
        <p:spPr/>
        <p:txBody>
          <a:bodyPr/>
          <a:lstStyle/>
          <a:p>
            <a:fld id="{852B83BF-056A-4342-AAF0-9FABA5DBF156}" type="slidenum">
              <a:rPr lang="en-US" smtClean="0"/>
              <a:t>116</a:t>
            </a:fld>
            <a:endParaRPr lang="en-US"/>
          </a:p>
        </p:txBody>
      </p:sp>
      <p:pic>
        <p:nvPicPr>
          <p:cNvPr id="9" name="Content Placeholder 8" descr="A picture containing chart&#10;&#10;Description automatically generated">
            <a:extLst>
              <a:ext uri="{FF2B5EF4-FFF2-40B4-BE49-F238E27FC236}">
                <a16:creationId xmlns:a16="http://schemas.microsoft.com/office/drawing/2014/main" id="{77A34FAE-6B24-4D3D-A7B4-1871768341D5}"/>
              </a:ext>
            </a:extLst>
          </p:cNvPr>
          <p:cNvPicPr>
            <a:picLocks noGrp="1" noChangeAspect="1"/>
          </p:cNvPicPr>
          <p:nvPr>
            <p:ph sz="half" idx="4294967295"/>
          </p:nvPr>
        </p:nvPicPr>
        <p:blipFill>
          <a:blip r:embed="rId2" cstate="screen">
            <a:extLst>
              <a:ext uri="{28A0092B-C50C-407E-A947-70E740481C1C}">
                <a14:useLocalDpi xmlns:a14="http://schemas.microsoft.com/office/drawing/2010/main"/>
              </a:ext>
            </a:extLst>
          </a:blip>
          <a:stretch>
            <a:fillRect/>
          </a:stretch>
        </p:blipFill>
        <p:spPr>
          <a:xfrm>
            <a:off x="2397124" y="1014137"/>
            <a:ext cx="7391400" cy="4970625"/>
          </a:xfrm>
        </p:spPr>
      </p:pic>
    </p:spTree>
    <p:extLst>
      <p:ext uri="{BB962C8B-B14F-4D97-AF65-F5344CB8AC3E}">
        <p14:creationId xmlns:p14="http://schemas.microsoft.com/office/powerpoint/2010/main" val="18522313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33EB-35BF-45E6-8F30-8725D8C004D5}"/>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5C50CE7-BA9E-42B4-84A5-58864B672C53}"/>
              </a:ext>
            </a:extLst>
          </p:cNvPr>
          <p:cNvSpPr>
            <a:spLocks noGrp="1"/>
          </p:cNvSpPr>
          <p:nvPr>
            <p:ph type="dt" sz="half" idx="10"/>
          </p:nvPr>
        </p:nvSpPr>
        <p:spPr/>
        <p:txBody>
          <a:bodyPr/>
          <a:lstStyle/>
          <a:p>
            <a:r>
              <a:rPr lang="en-US"/>
              <a:t>Mar 30 2022</a:t>
            </a:r>
          </a:p>
        </p:txBody>
      </p:sp>
      <p:sp>
        <p:nvSpPr>
          <p:cNvPr id="4" name="Footer Placeholder 3">
            <a:extLst>
              <a:ext uri="{FF2B5EF4-FFF2-40B4-BE49-F238E27FC236}">
                <a16:creationId xmlns:a16="http://schemas.microsoft.com/office/drawing/2014/main" id="{5C8DE20A-689B-496D-BE3D-4B1870A5975C}"/>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5" name="Slide Number Placeholder 4">
            <a:extLst>
              <a:ext uri="{FF2B5EF4-FFF2-40B4-BE49-F238E27FC236}">
                <a16:creationId xmlns:a16="http://schemas.microsoft.com/office/drawing/2014/main" id="{30ED6FB6-3A36-4C69-90FF-BDDFDC50B95C}"/>
              </a:ext>
            </a:extLst>
          </p:cNvPr>
          <p:cNvSpPr>
            <a:spLocks noGrp="1"/>
          </p:cNvSpPr>
          <p:nvPr>
            <p:ph type="sldNum" sz="quarter" idx="12"/>
          </p:nvPr>
        </p:nvSpPr>
        <p:spPr/>
        <p:txBody>
          <a:bodyPr/>
          <a:lstStyle/>
          <a:p>
            <a:fld id="{852B83BF-056A-4342-AAF0-9FABA5DBF156}" type="slidenum">
              <a:rPr lang="en-US" smtClean="0"/>
              <a:t>117</a:t>
            </a:fld>
            <a:endParaRPr lang="en-US"/>
          </a:p>
        </p:txBody>
      </p:sp>
      <p:pic>
        <p:nvPicPr>
          <p:cNvPr id="7" name="Picture 6" descr="A picture containing diagram&#10;&#10;Description automatically generated">
            <a:extLst>
              <a:ext uri="{FF2B5EF4-FFF2-40B4-BE49-F238E27FC236}">
                <a16:creationId xmlns:a16="http://schemas.microsoft.com/office/drawing/2014/main" id="{90B10201-6505-4DCD-B79C-C5054499F1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4293" y="136525"/>
            <a:ext cx="7217062" cy="6018442"/>
          </a:xfrm>
          <a:prstGeom prst="rect">
            <a:avLst/>
          </a:prstGeom>
        </p:spPr>
      </p:pic>
    </p:spTree>
    <p:extLst>
      <p:ext uri="{BB962C8B-B14F-4D97-AF65-F5344CB8AC3E}">
        <p14:creationId xmlns:p14="http://schemas.microsoft.com/office/powerpoint/2010/main" val="40099501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8BE0-198F-492F-AFE2-654450B840F2}"/>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98C69CE3-6153-47D0-93D9-A415D4117035}"/>
              </a:ext>
            </a:extLst>
          </p:cNvPr>
          <p:cNvSpPr>
            <a:spLocks noGrp="1"/>
          </p:cNvSpPr>
          <p:nvPr>
            <p:ph type="dt" sz="half" idx="10"/>
          </p:nvPr>
        </p:nvSpPr>
        <p:spPr/>
        <p:txBody>
          <a:bodyPr/>
          <a:lstStyle/>
          <a:p>
            <a:r>
              <a:rPr lang="en-US"/>
              <a:t>Mar 30 2022</a:t>
            </a:r>
          </a:p>
        </p:txBody>
      </p:sp>
      <p:sp>
        <p:nvSpPr>
          <p:cNvPr id="4" name="Footer Placeholder 3">
            <a:extLst>
              <a:ext uri="{FF2B5EF4-FFF2-40B4-BE49-F238E27FC236}">
                <a16:creationId xmlns:a16="http://schemas.microsoft.com/office/drawing/2014/main" id="{8EAFE2E9-56FD-4EB0-9424-0AD05D7710A6}"/>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5" name="Slide Number Placeholder 4">
            <a:extLst>
              <a:ext uri="{FF2B5EF4-FFF2-40B4-BE49-F238E27FC236}">
                <a16:creationId xmlns:a16="http://schemas.microsoft.com/office/drawing/2014/main" id="{3262985F-BEF0-4D98-94A3-ADDD697BAB33}"/>
              </a:ext>
            </a:extLst>
          </p:cNvPr>
          <p:cNvSpPr>
            <a:spLocks noGrp="1"/>
          </p:cNvSpPr>
          <p:nvPr>
            <p:ph type="sldNum" sz="quarter" idx="12"/>
          </p:nvPr>
        </p:nvSpPr>
        <p:spPr/>
        <p:txBody>
          <a:bodyPr/>
          <a:lstStyle/>
          <a:p>
            <a:fld id="{852B83BF-056A-4342-AAF0-9FABA5DBF156}" type="slidenum">
              <a:rPr lang="en-US" smtClean="0"/>
              <a:t>118</a:t>
            </a:fld>
            <a:endParaRPr lang="en-US"/>
          </a:p>
        </p:txBody>
      </p:sp>
      <p:pic>
        <p:nvPicPr>
          <p:cNvPr id="7" name="Picture 6" descr="Chart&#10;&#10;Description automatically generated">
            <a:extLst>
              <a:ext uri="{FF2B5EF4-FFF2-40B4-BE49-F238E27FC236}">
                <a16:creationId xmlns:a16="http://schemas.microsoft.com/office/drawing/2014/main" id="{691CFB41-014E-4D78-B459-A7153BEA8B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04966" y="891535"/>
            <a:ext cx="5782068" cy="5074930"/>
          </a:xfrm>
          <a:prstGeom prst="rect">
            <a:avLst/>
          </a:prstGeom>
        </p:spPr>
      </p:pic>
    </p:spTree>
    <p:extLst>
      <p:ext uri="{BB962C8B-B14F-4D97-AF65-F5344CB8AC3E}">
        <p14:creationId xmlns:p14="http://schemas.microsoft.com/office/powerpoint/2010/main" val="172101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A569-99C2-404B-802E-AA056CD1EBD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40371EB5-77F0-4C6C-9CC5-1791055B7D67}"/>
              </a:ext>
            </a:extLst>
          </p:cNvPr>
          <p:cNvSpPr>
            <a:spLocks noGrp="1"/>
          </p:cNvSpPr>
          <p:nvPr>
            <p:ph type="dt" sz="half" idx="10"/>
          </p:nvPr>
        </p:nvSpPr>
        <p:spPr/>
        <p:txBody>
          <a:bodyPr/>
          <a:lstStyle/>
          <a:p>
            <a:r>
              <a:rPr lang="en-US"/>
              <a:t>Mar 30 2022</a:t>
            </a:r>
          </a:p>
        </p:txBody>
      </p:sp>
      <p:sp>
        <p:nvSpPr>
          <p:cNvPr id="4" name="Footer Placeholder 3">
            <a:extLst>
              <a:ext uri="{FF2B5EF4-FFF2-40B4-BE49-F238E27FC236}">
                <a16:creationId xmlns:a16="http://schemas.microsoft.com/office/drawing/2014/main" id="{BFBFA441-8607-496C-8AC5-6A0F38E9719F}"/>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5" name="Slide Number Placeholder 4">
            <a:extLst>
              <a:ext uri="{FF2B5EF4-FFF2-40B4-BE49-F238E27FC236}">
                <a16:creationId xmlns:a16="http://schemas.microsoft.com/office/drawing/2014/main" id="{47BF98B2-AEB7-4943-985B-15C9A0DD4537}"/>
              </a:ext>
            </a:extLst>
          </p:cNvPr>
          <p:cNvSpPr>
            <a:spLocks noGrp="1"/>
          </p:cNvSpPr>
          <p:nvPr>
            <p:ph type="sldNum" sz="quarter" idx="12"/>
          </p:nvPr>
        </p:nvSpPr>
        <p:spPr/>
        <p:txBody>
          <a:bodyPr/>
          <a:lstStyle/>
          <a:p>
            <a:fld id="{852B83BF-056A-4342-AAF0-9FABA5DBF156}" type="slidenum">
              <a:rPr lang="en-US" smtClean="0"/>
              <a:t>119</a:t>
            </a:fld>
            <a:endParaRPr lang="en-US"/>
          </a:p>
        </p:txBody>
      </p:sp>
      <p:pic>
        <p:nvPicPr>
          <p:cNvPr id="7" name="Picture 6" descr="Shape, arrow&#10;&#10;Description automatically generated">
            <a:extLst>
              <a:ext uri="{FF2B5EF4-FFF2-40B4-BE49-F238E27FC236}">
                <a16:creationId xmlns:a16="http://schemas.microsoft.com/office/drawing/2014/main" id="{28F05BF1-9E5B-4DF4-86C8-FD6A66A048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61252" y="755898"/>
            <a:ext cx="7269495" cy="5346203"/>
          </a:xfrm>
          <a:prstGeom prst="rect">
            <a:avLst/>
          </a:prstGeom>
        </p:spPr>
      </p:pic>
    </p:spTree>
    <p:extLst>
      <p:ext uri="{BB962C8B-B14F-4D97-AF65-F5344CB8AC3E}">
        <p14:creationId xmlns:p14="http://schemas.microsoft.com/office/powerpoint/2010/main" val="3507309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28281-AECA-FD42-A453-3646043B767F}"/>
              </a:ext>
            </a:extLst>
          </p:cNvPr>
          <p:cNvSpPr>
            <a:spLocks noGrp="1"/>
          </p:cNvSpPr>
          <p:nvPr>
            <p:ph type="title"/>
          </p:nvPr>
        </p:nvSpPr>
        <p:spPr/>
        <p:txBody>
          <a:bodyPr>
            <a:normAutofit fontScale="90000"/>
          </a:bodyPr>
          <a:lstStyle/>
          <a:p>
            <a:r>
              <a:rPr lang="en-US" dirty="0"/>
              <a:t>Spacesuit Fit Limitations</a:t>
            </a:r>
          </a:p>
        </p:txBody>
      </p:sp>
      <p:sp>
        <p:nvSpPr>
          <p:cNvPr id="3" name="Content Placeholder 2">
            <a:extLst>
              <a:ext uri="{FF2B5EF4-FFF2-40B4-BE49-F238E27FC236}">
                <a16:creationId xmlns:a16="http://schemas.microsoft.com/office/drawing/2014/main" id="{611AF6D7-339F-8046-809D-F6E9B646FFA7}"/>
              </a:ext>
            </a:extLst>
          </p:cNvPr>
          <p:cNvSpPr>
            <a:spLocks noGrp="1"/>
          </p:cNvSpPr>
          <p:nvPr>
            <p:ph idx="1"/>
          </p:nvPr>
        </p:nvSpPr>
        <p:spPr/>
        <p:txBody>
          <a:bodyPr/>
          <a:lstStyle/>
          <a:p>
            <a:r>
              <a:rPr lang="en-US" dirty="0"/>
              <a:t>Apollo EVA suits custom tailored</a:t>
            </a:r>
            <a:r>
              <a:rPr lang="en-US" baseline="30000" dirty="0"/>
              <a:t>1</a:t>
            </a:r>
          </a:p>
          <a:p>
            <a:r>
              <a:rPr lang="en-US" dirty="0"/>
              <a:t>Current suits must be fit with variously sized components</a:t>
            </a:r>
            <a:r>
              <a:rPr lang="en-US" baseline="30000" dirty="0"/>
              <a:t>1</a:t>
            </a:r>
          </a:p>
          <a:p>
            <a:pPr lvl="1"/>
            <a:r>
              <a:rPr lang="en-US" dirty="0"/>
              <a:t>Sizing rings and tension straps to adjust length</a:t>
            </a:r>
          </a:p>
          <a:p>
            <a:pPr lvl="1"/>
            <a:r>
              <a:rPr lang="en-US" dirty="0"/>
              <a:t>Pads for additional comfort and indexing</a:t>
            </a:r>
          </a:p>
          <a:p>
            <a:r>
              <a:rPr lang="en-US" dirty="0"/>
              <a:t>Goal: design for 5</a:t>
            </a:r>
            <a:r>
              <a:rPr lang="en-US" baseline="30000" dirty="0"/>
              <a:t>th</a:t>
            </a:r>
            <a:r>
              <a:rPr lang="en-US" dirty="0"/>
              <a:t> percentile female-95</a:t>
            </a:r>
            <a:r>
              <a:rPr lang="en-US" baseline="30000" dirty="0"/>
              <a:t>th</a:t>
            </a:r>
            <a:r>
              <a:rPr lang="en-US" dirty="0"/>
              <a:t> percentile male</a:t>
            </a:r>
            <a:r>
              <a:rPr lang="en-US" baseline="30000" dirty="0"/>
              <a:t>2</a:t>
            </a:r>
            <a:r>
              <a:rPr lang="en-US" dirty="0"/>
              <a:t> </a:t>
            </a:r>
          </a:p>
          <a:p>
            <a:pPr lvl="1"/>
            <a:r>
              <a:rPr lang="en-US" dirty="0"/>
              <a:t>What measurement to use for percentiles?</a:t>
            </a:r>
          </a:p>
          <a:p>
            <a:pPr lvl="1"/>
            <a:r>
              <a:rPr lang="en-US" dirty="0"/>
              <a:t>EMU actual accommodation: 40</a:t>
            </a:r>
            <a:r>
              <a:rPr lang="en-US" baseline="30000" dirty="0"/>
              <a:t>th </a:t>
            </a:r>
            <a:r>
              <a:rPr lang="en-US" dirty="0"/>
              <a:t>female-95</a:t>
            </a:r>
            <a:r>
              <a:rPr lang="en-US" baseline="30000" dirty="0"/>
              <a:t>th</a:t>
            </a:r>
            <a:r>
              <a:rPr lang="en-US" dirty="0"/>
              <a:t> percentile male</a:t>
            </a:r>
            <a:r>
              <a:rPr lang="en-US" baseline="30000" dirty="0"/>
              <a:t>2</a:t>
            </a:r>
          </a:p>
          <a:p>
            <a:r>
              <a:rPr lang="en-US" dirty="0"/>
              <a:t>Baseline suit fit derived from operator’s linear anthropometry using proprietary suiting algorithms, then operator feedback used to optimize suit fit</a:t>
            </a:r>
            <a:r>
              <a:rPr lang="en-US" baseline="30000" dirty="0"/>
              <a:t>2</a:t>
            </a:r>
          </a:p>
          <a:p>
            <a:endParaRPr lang="en-US" dirty="0"/>
          </a:p>
          <a:p>
            <a:pPr lvl="1"/>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A573CCD6-8EF3-104D-8D35-40DA2C45C1C0}"/>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296FFD66-7C5E-F145-9CE0-42701BF7FB27}"/>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12</a:t>
            </a:fld>
            <a:endParaRPr lang="en-US"/>
          </a:p>
        </p:txBody>
      </p:sp>
      <p:sp>
        <p:nvSpPr>
          <p:cNvPr id="7" name="TextBox 6">
            <a:extLst>
              <a:ext uri="{FF2B5EF4-FFF2-40B4-BE49-F238E27FC236}">
                <a16:creationId xmlns:a16="http://schemas.microsoft.com/office/drawing/2014/main" id="{7B4AE61E-A03F-6749-AAE0-94473D11C76C}"/>
              </a:ext>
            </a:extLst>
          </p:cNvPr>
          <p:cNvSpPr txBox="1"/>
          <p:nvPr/>
        </p:nvSpPr>
        <p:spPr>
          <a:xfrm>
            <a:off x="873124" y="5646821"/>
            <a:ext cx="10439400" cy="577081"/>
          </a:xfrm>
          <a:prstGeom prst="rect">
            <a:avLst/>
          </a:prstGeom>
          <a:noFill/>
        </p:spPr>
        <p:txBody>
          <a:bodyPr wrap="square" rtlCol="0">
            <a:spAutoFit/>
          </a:bodyPr>
          <a:lstStyle/>
          <a:p>
            <a:r>
              <a:rPr lang="en-US" sz="1050" baseline="30000" dirty="0"/>
              <a:t>1</a:t>
            </a:r>
            <a:r>
              <a:rPr lang="en-US" sz="1050" dirty="0"/>
              <a:t>Harris, G. L., </a:t>
            </a:r>
            <a:r>
              <a:rPr lang="en-US" sz="1050" i="1" dirty="0"/>
              <a:t>The Origins and Technology of the Advanced Extravehicular Space Suit</a:t>
            </a:r>
            <a:r>
              <a:rPr lang="en-US" sz="1050" dirty="0"/>
              <a:t>, American Astronautical Society, San Diego, CA, 2001.</a:t>
            </a:r>
          </a:p>
          <a:p>
            <a:r>
              <a:rPr lang="en-US" sz="1050" baseline="30000" dirty="0"/>
              <a:t>2</a:t>
            </a:r>
            <a:r>
              <a:rPr lang="en-US" sz="1050" dirty="0"/>
              <a:t>Kim, K. H., Young, K., Benson, E., Jarvis, S., Vu, L., Hernandez, Y., and </a:t>
            </a:r>
            <a:r>
              <a:rPr lang="en-US" sz="1050" dirty="0" err="1"/>
              <a:t>Rajulu</a:t>
            </a:r>
            <a:r>
              <a:rPr lang="en-US" sz="1050" dirty="0"/>
              <a:t>, S., “Human Modeling Tools for Spacesuit and Hardware Design and Assessment,” </a:t>
            </a:r>
            <a:r>
              <a:rPr lang="en-US" sz="1050" i="1" dirty="0"/>
              <a:t>DHM and </a:t>
            </a:r>
            <a:r>
              <a:rPr lang="en-US" sz="1050" i="1" dirty="0" err="1"/>
              <a:t>Posturography</a:t>
            </a:r>
            <a:r>
              <a:rPr lang="en-US" sz="1050" dirty="0"/>
              <a:t>, edited by S. </a:t>
            </a:r>
            <a:r>
              <a:rPr lang="en-US" sz="1050" dirty="0" err="1"/>
              <a:t>Scataglini</a:t>
            </a:r>
            <a:r>
              <a:rPr lang="en-US" sz="1050" dirty="0"/>
              <a:t> and P. Gunther, Academic Press, 2019, pp. 613–625.</a:t>
            </a:r>
          </a:p>
        </p:txBody>
      </p:sp>
      <p:sp>
        <p:nvSpPr>
          <p:cNvPr id="10" name="Footer Placeholder 9">
            <a:extLst>
              <a:ext uri="{FF2B5EF4-FFF2-40B4-BE49-F238E27FC236}">
                <a16:creationId xmlns:a16="http://schemas.microsoft.com/office/drawing/2014/main" id="{908BBC0A-8D55-4178-B0F2-167148082530}"/>
              </a:ext>
            </a:extLst>
          </p:cNvPr>
          <p:cNvSpPr>
            <a:spLocks noGrp="1"/>
          </p:cNvSpPr>
          <p:nvPr>
            <p:ph type="ftr" sz="quarter" idx="11"/>
          </p:nvPr>
        </p:nvSpPr>
        <p:spPr/>
        <p:txBody>
          <a:bodyPr/>
          <a:lstStyle/>
          <a:p>
            <a:r>
              <a:rPr lang="en-US" dirty="0"/>
              <a:t>Motivation | </a:t>
            </a:r>
            <a:r>
              <a:rPr lang="en-US" dirty="0">
                <a:solidFill>
                  <a:schemeClr val="bg1"/>
                </a:solidFill>
              </a:rPr>
              <a:t>Background</a:t>
            </a:r>
            <a:r>
              <a:rPr lang="en-US" dirty="0"/>
              <a:t> | Overview | Aim 1 | Aim 2 | Aim 3 | Aim 4 | Summary</a:t>
            </a:r>
          </a:p>
        </p:txBody>
      </p:sp>
    </p:spTree>
    <p:extLst>
      <p:ext uri="{BB962C8B-B14F-4D97-AF65-F5344CB8AC3E}">
        <p14:creationId xmlns:p14="http://schemas.microsoft.com/office/powerpoint/2010/main" val="38580367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0476-E0C0-4E61-84A6-DC5057F64D7B}"/>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853C3CD3-4644-4CB8-B9C4-74BDB3DB358A}"/>
              </a:ext>
            </a:extLst>
          </p:cNvPr>
          <p:cNvSpPr>
            <a:spLocks noGrp="1"/>
          </p:cNvSpPr>
          <p:nvPr>
            <p:ph type="dt" sz="half" idx="10"/>
          </p:nvPr>
        </p:nvSpPr>
        <p:spPr/>
        <p:txBody>
          <a:bodyPr/>
          <a:lstStyle/>
          <a:p>
            <a:r>
              <a:rPr lang="en-US"/>
              <a:t>Mar 30 2022</a:t>
            </a:r>
          </a:p>
        </p:txBody>
      </p:sp>
      <p:sp>
        <p:nvSpPr>
          <p:cNvPr id="4" name="Footer Placeholder 3">
            <a:extLst>
              <a:ext uri="{FF2B5EF4-FFF2-40B4-BE49-F238E27FC236}">
                <a16:creationId xmlns:a16="http://schemas.microsoft.com/office/drawing/2014/main" id="{E11AB335-A39D-47F9-ADA1-F7D137CA7423}"/>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5" name="Slide Number Placeholder 4">
            <a:extLst>
              <a:ext uri="{FF2B5EF4-FFF2-40B4-BE49-F238E27FC236}">
                <a16:creationId xmlns:a16="http://schemas.microsoft.com/office/drawing/2014/main" id="{80B03BE1-20EF-43F5-B384-A98CFD89CA06}"/>
              </a:ext>
            </a:extLst>
          </p:cNvPr>
          <p:cNvSpPr>
            <a:spLocks noGrp="1"/>
          </p:cNvSpPr>
          <p:nvPr>
            <p:ph type="sldNum" sz="quarter" idx="12"/>
          </p:nvPr>
        </p:nvSpPr>
        <p:spPr/>
        <p:txBody>
          <a:bodyPr/>
          <a:lstStyle/>
          <a:p>
            <a:fld id="{852B83BF-056A-4342-AAF0-9FABA5DBF156}" type="slidenum">
              <a:rPr lang="en-US" smtClean="0"/>
              <a:t>120</a:t>
            </a:fld>
            <a:endParaRPr lang="en-US"/>
          </a:p>
        </p:txBody>
      </p:sp>
      <p:pic>
        <p:nvPicPr>
          <p:cNvPr id="7" name="Picture 6" descr="Shape&#10;&#10;Description automatically generated">
            <a:extLst>
              <a:ext uri="{FF2B5EF4-FFF2-40B4-BE49-F238E27FC236}">
                <a16:creationId xmlns:a16="http://schemas.microsoft.com/office/drawing/2014/main" id="{36C0AE16-15A8-40F7-B4A5-D89309F737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61252" y="1223767"/>
            <a:ext cx="7269495" cy="4410465"/>
          </a:xfrm>
          <a:prstGeom prst="rect">
            <a:avLst/>
          </a:prstGeom>
        </p:spPr>
      </p:pic>
    </p:spTree>
    <p:extLst>
      <p:ext uri="{BB962C8B-B14F-4D97-AF65-F5344CB8AC3E}">
        <p14:creationId xmlns:p14="http://schemas.microsoft.com/office/powerpoint/2010/main" val="4288322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0EC7-3556-44F1-B70A-444B4CDFC6DE}"/>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576F7371-9864-4A17-8283-057DCA07E98F}"/>
              </a:ext>
            </a:extLst>
          </p:cNvPr>
          <p:cNvSpPr>
            <a:spLocks noGrp="1"/>
          </p:cNvSpPr>
          <p:nvPr>
            <p:ph type="dt" sz="half" idx="10"/>
          </p:nvPr>
        </p:nvSpPr>
        <p:spPr/>
        <p:txBody>
          <a:bodyPr/>
          <a:lstStyle/>
          <a:p>
            <a:r>
              <a:rPr lang="en-US"/>
              <a:t>Mar 30 2022</a:t>
            </a:r>
          </a:p>
        </p:txBody>
      </p:sp>
      <p:sp>
        <p:nvSpPr>
          <p:cNvPr id="4" name="Footer Placeholder 3">
            <a:extLst>
              <a:ext uri="{FF2B5EF4-FFF2-40B4-BE49-F238E27FC236}">
                <a16:creationId xmlns:a16="http://schemas.microsoft.com/office/drawing/2014/main" id="{A0FCFA3D-37D4-4921-B059-887ACE09FE18}"/>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5" name="Slide Number Placeholder 4">
            <a:extLst>
              <a:ext uri="{FF2B5EF4-FFF2-40B4-BE49-F238E27FC236}">
                <a16:creationId xmlns:a16="http://schemas.microsoft.com/office/drawing/2014/main" id="{98819D86-6A64-4857-84BC-71E323A92289}"/>
              </a:ext>
            </a:extLst>
          </p:cNvPr>
          <p:cNvSpPr>
            <a:spLocks noGrp="1"/>
          </p:cNvSpPr>
          <p:nvPr>
            <p:ph type="sldNum" sz="quarter" idx="12"/>
          </p:nvPr>
        </p:nvSpPr>
        <p:spPr/>
        <p:txBody>
          <a:bodyPr/>
          <a:lstStyle/>
          <a:p>
            <a:fld id="{852B83BF-056A-4342-AAF0-9FABA5DBF156}" type="slidenum">
              <a:rPr lang="en-US" smtClean="0"/>
              <a:t>121</a:t>
            </a:fld>
            <a:endParaRPr lang="en-US"/>
          </a:p>
        </p:txBody>
      </p:sp>
      <p:pic>
        <p:nvPicPr>
          <p:cNvPr id="7" name="Picture 6" descr="Chart, waterfall chart&#10;&#10;Description automatically generated">
            <a:extLst>
              <a:ext uri="{FF2B5EF4-FFF2-40B4-BE49-F238E27FC236}">
                <a16:creationId xmlns:a16="http://schemas.microsoft.com/office/drawing/2014/main" id="{F9ABF7D5-529A-42EB-A6A0-8F770945E5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61071" y="136525"/>
            <a:ext cx="7663506" cy="5927927"/>
          </a:xfrm>
          <a:prstGeom prst="rect">
            <a:avLst/>
          </a:prstGeom>
        </p:spPr>
      </p:pic>
    </p:spTree>
    <p:extLst>
      <p:ext uri="{BB962C8B-B14F-4D97-AF65-F5344CB8AC3E}">
        <p14:creationId xmlns:p14="http://schemas.microsoft.com/office/powerpoint/2010/main" val="39925174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4F15-08E0-43B2-8AA9-9F081868B113}"/>
              </a:ext>
            </a:extLst>
          </p:cNvPr>
          <p:cNvSpPr>
            <a:spLocks noGrp="1"/>
          </p:cNvSpPr>
          <p:nvPr>
            <p:ph type="title"/>
          </p:nvPr>
        </p:nvSpPr>
        <p:spPr/>
        <p:txBody>
          <a:bodyPr>
            <a:normAutofit fontScale="90000"/>
          </a:bodyPr>
          <a:lstStyle/>
          <a:p>
            <a:r>
              <a:rPr lang="en-US" dirty="0"/>
              <a:t>Boot Shaft Stiffness (Bohm and </a:t>
            </a:r>
            <a:r>
              <a:rPr lang="en-US" dirty="0" err="1"/>
              <a:t>Hosl</a:t>
            </a:r>
            <a:r>
              <a:rPr lang="en-US" dirty="0"/>
              <a:t> 2010)</a:t>
            </a:r>
          </a:p>
        </p:txBody>
      </p:sp>
      <p:sp>
        <p:nvSpPr>
          <p:cNvPr id="3" name="Content Placeholder 2">
            <a:extLst>
              <a:ext uri="{FF2B5EF4-FFF2-40B4-BE49-F238E27FC236}">
                <a16:creationId xmlns:a16="http://schemas.microsoft.com/office/drawing/2014/main" id="{574D6906-496C-423F-A7CA-C1A59B471D52}"/>
              </a:ext>
            </a:extLst>
          </p:cNvPr>
          <p:cNvSpPr>
            <a:spLocks noGrp="1"/>
          </p:cNvSpPr>
          <p:nvPr>
            <p:ph sz="half" idx="1"/>
          </p:nvPr>
        </p:nvSpPr>
        <p:spPr/>
        <p:txBody>
          <a:bodyPr>
            <a:normAutofit fontScale="85000" lnSpcReduction="20000"/>
          </a:bodyPr>
          <a:lstStyle/>
          <a:p>
            <a:r>
              <a:rPr lang="en-US" dirty="0"/>
              <a:t>Hard vs Soft boot shaft stiffness</a:t>
            </a:r>
          </a:p>
          <a:p>
            <a:pPr lvl="1"/>
            <a:r>
              <a:rPr lang="en-US" dirty="0"/>
              <a:t>15 M subjects walked on </a:t>
            </a:r>
            <a:r>
              <a:rPr lang="en-US"/>
              <a:t>coarse gravel</a:t>
            </a:r>
            <a:endParaRPr lang="en-US" dirty="0"/>
          </a:p>
          <a:p>
            <a:r>
              <a:rPr lang="en-US" dirty="0"/>
              <a:t>Significant Differences (soft vs hard):</a:t>
            </a:r>
          </a:p>
          <a:p>
            <a:pPr lvl="1"/>
            <a:r>
              <a:rPr lang="en-US" dirty="0"/>
              <a:t>Ankle ROM: 18.1 deg vs 16.7 deg</a:t>
            </a:r>
          </a:p>
          <a:p>
            <a:pPr lvl="1"/>
            <a:r>
              <a:rPr lang="en-US" dirty="0"/>
              <a:t>Weight acceptance phase (160ms vs 150ms)</a:t>
            </a:r>
          </a:p>
          <a:p>
            <a:pPr lvl="1"/>
            <a:r>
              <a:rPr lang="en-US" dirty="0"/>
              <a:t>Eccentric energy of knee increased with hard shaft</a:t>
            </a:r>
          </a:p>
          <a:p>
            <a:pPr lvl="1"/>
            <a:r>
              <a:rPr lang="en-US" dirty="0"/>
              <a:t>Eccentric energy of ankle decreased with hard shaft </a:t>
            </a:r>
          </a:p>
          <a:p>
            <a:r>
              <a:rPr lang="en-US" dirty="0"/>
              <a:t>Increased energy absorption at knee joint may lead to early fatigue of knee muscles, as knee muscles are typically used for stabilization</a:t>
            </a:r>
          </a:p>
          <a:p>
            <a:r>
              <a:rPr lang="en-US" dirty="0"/>
              <a:t>Tradeoff between lateral stiffness and free natural motion of ankle joint preferable</a:t>
            </a:r>
          </a:p>
        </p:txBody>
      </p:sp>
      <p:sp>
        <p:nvSpPr>
          <p:cNvPr id="5" name="Date Placeholder 4">
            <a:extLst>
              <a:ext uri="{FF2B5EF4-FFF2-40B4-BE49-F238E27FC236}">
                <a16:creationId xmlns:a16="http://schemas.microsoft.com/office/drawing/2014/main" id="{6AA37179-7B95-451E-9402-3305C57C8AFA}"/>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950E8A87-A680-45CD-BDD5-5B04EA096002}"/>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7" name="Slide Number Placeholder 6">
            <a:extLst>
              <a:ext uri="{FF2B5EF4-FFF2-40B4-BE49-F238E27FC236}">
                <a16:creationId xmlns:a16="http://schemas.microsoft.com/office/drawing/2014/main" id="{5F735130-04F7-4D6C-AAC6-47FBAAEFFFF0}"/>
              </a:ext>
            </a:extLst>
          </p:cNvPr>
          <p:cNvSpPr>
            <a:spLocks noGrp="1"/>
          </p:cNvSpPr>
          <p:nvPr>
            <p:ph type="sldNum" sz="quarter" idx="12"/>
          </p:nvPr>
        </p:nvSpPr>
        <p:spPr/>
        <p:txBody>
          <a:bodyPr/>
          <a:lstStyle/>
          <a:p>
            <a:fld id="{852B83BF-056A-4342-AAF0-9FABA5DBF156}" type="slidenum">
              <a:rPr lang="en-US" smtClean="0"/>
              <a:t>122</a:t>
            </a:fld>
            <a:endParaRPr lang="en-US"/>
          </a:p>
        </p:txBody>
      </p:sp>
      <p:pic>
        <p:nvPicPr>
          <p:cNvPr id="9" name="Picture 8">
            <a:extLst>
              <a:ext uri="{FF2B5EF4-FFF2-40B4-BE49-F238E27FC236}">
                <a16:creationId xmlns:a16="http://schemas.microsoft.com/office/drawing/2014/main" id="{82F8A92C-A9D1-40F4-B0B2-B780FB5167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79042" y="1075187"/>
            <a:ext cx="6241312" cy="3338623"/>
          </a:xfrm>
          <a:prstGeom prst="rect">
            <a:avLst/>
          </a:prstGeom>
        </p:spPr>
      </p:pic>
      <p:sp>
        <p:nvSpPr>
          <p:cNvPr id="11" name="TextBox 10">
            <a:extLst>
              <a:ext uri="{FF2B5EF4-FFF2-40B4-BE49-F238E27FC236}">
                <a16:creationId xmlns:a16="http://schemas.microsoft.com/office/drawing/2014/main" id="{402220E6-322F-41A9-B5DF-4FD4A9519F1B}"/>
              </a:ext>
            </a:extLst>
          </p:cNvPr>
          <p:cNvSpPr txBox="1"/>
          <p:nvPr/>
        </p:nvSpPr>
        <p:spPr>
          <a:xfrm>
            <a:off x="6518738" y="4503504"/>
            <a:ext cx="4488524" cy="646331"/>
          </a:xfrm>
          <a:prstGeom prst="rect">
            <a:avLst/>
          </a:prstGeom>
          <a:noFill/>
        </p:spPr>
        <p:txBody>
          <a:bodyPr wrap="square" rtlCol="0">
            <a:spAutoFit/>
          </a:bodyPr>
          <a:lstStyle/>
          <a:p>
            <a:pPr algn="ctr"/>
            <a:r>
              <a:rPr lang="en-US" i="1" dirty="0"/>
              <a:t>Boot shaft stiffness of hard vs soft boot shafts, applied with a prosthetic tester</a:t>
            </a:r>
            <a:r>
              <a:rPr lang="en-US" i="1" baseline="30000" dirty="0"/>
              <a:t>1</a:t>
            </a:r>
            <a:r>
              <a:rPr lang="en-US" i="1" dirty="0"/>
              <a:t> </a:t>
            </a:r>
          </a:p>
        </p:txBody>
      </p:sp>
      <p:sp>
        <p:nvSpPr>
          <p:cNvPr id="13" name="Rectangle 12">
            <a:extLst>
              <a:ext uri="{FF2B5EF4-FFF2-40B4-BE49-F238E27FC236}">
                <a16:creationId xmlns:a16="http://schemas.microsoft.com/office/drawing/2014/main" id="{570AF3A8-43D5-4A0C-9826-33AA5F532DAE}"/>
              </a:ext>
            </a:extLst>
          </p:cNvPr>
          <p:cNvSpPr/>
          <p:nvPr/>
        </p:nvSpPr>
        <p:spPr>
          <a:xfrm>
            <a:off x="602070" y="5851157"/>
            <a:ext cx="10981508" cy="415498"/>
          </a:xfrm>
          <a:prstGeom prst="rect">
            <a:avLst/>
          </a:prstGeom>
        </p:spPr>
        <p:txBody>
          <a:bodyPr wrap="square">
            <a:spAutoFit/>
          </a:bodyPr>
          <a:lstStyle/>
          <a:p>
            <a:r>
              <a:rPr lang="en-US" sz="1050" baseline="30000" dirty="0"/>
              <a:t>1</a:t>
            </a:r>
            <a:r>
              <a:rPr lang="en-US" sz="1050" dirty="0">
                <a:effectLst/>
              </a:rPr>
              <a:t>Böhm, H., &amp; </a:t>
            </a:r>
            <a:r>
              <a:rPr lang="en-US" sz="1050" dirty="0" err="1">
                <a:effectLst/>
              </a:rPr>
              <a:t>Hösl</a:t>
            </a:r>
            <a:r>
              <a:rPr lang="en-US" sz="1050" dirty="0">
                <a:effectLst/>
              </a:rPr>
              <a:t>, M. (2010). Effect of boot shaft stiffness on stability joint energy and muscular co-contraction during walking on uneven surface. </a:t>
            </a:r>
            <a:r>
              <a:rPr lang="en-US" sz="1050" i="1" dirty="0">
                <a:effectLst/>
              </a:rPr>
              <a:t>Journal of Biomechanics</a:t>
            </a:r>
            <a:r>
              <a:rPr lang="en-US" sz="1050" dirty="0">
                <a:effectLst/>
              </a:rPr>
              <a:t>, </a:t>
            </a:r>
            <a:r>
              <a:rPr lang="en-US" sz="1050" i="1" dirty="0">
                <a:effectLst/>
              </a:rPr>
              <a:t>43</a:t>
            </a:r>
            <a:r>
              <a:rPr lang="en-US" sz="1050" dirty="0">
                <a:effectLst/>
              </a:rPr>
              <a:t>(13), 2467–2472. </a:t>
            </a:r>
          </a:p>
        </p:txBody>
      </p:sp>
    </p:spTree>
    <p:extLst>
      <p:ext uri="{BB962C8B-B14F-4D97-AF65-F5344CB8AC3E}">
        <p14:creationId xmlns:p14="http://schemas.microsoft.com/office/powerpoint/2010/main" val="440933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6105-D5FE-4325-BAA1-61C806CF2FF4}"/>
              </a:ext>
            </a:extLst>
          </p:cNvPr>
          <p:cNvSpPr>
            <a:spLocks noGrp="1"/>
          </p:cNvSpPr>
          <p:nvPr>
            <p:ph type="title"/>
          </p:nvPr>
        </p:nvSpPr>
        <p:spPr/>
        <p:txBody>
          <a:bodyPr>
            <a:normAutofit fontScale="90000"/>
          </a:bodyPr>
          <a:lstStyle/>
          <a:p>
            <a:r>
              <a:rPr lang="en-US" dirty="0"/>
              <a:t>Instron Testing</a:t>
            </a:r>
          </a:p>
        </p:txBody>
      </p:sp>
      <p:sp>
        <p:nvSpPr>
          <p:cNvPr id="3" name="Content Placeholder 2">
            <a:extLst>
              <a:ext uri="{FF2B5EF4-FFF2-40B4-BE49-F238E27FC236}">
                <a16:creationId xmlns:a16="http://schemas.microsoft.com/office/drawing/2014/main" id="{E8AF3E94-BD48-473F-8F3C-7E30CECAB0AC}"/>
              </a:ext>
            </a:extLst>
          </p:cNvPr>
          <p:cNvSpPr>
            <a:spLocks noGrp="1"/>
          </p:cNvSpPr>
          <p:nvPr>
            <p:ph sz="half" idx="1"/>
          </p:nvPr>
        </p:nvSpPr>
        <p:spPr/>
        <p:txBody>
          <a:bodyPr/>
          <a:lstStyle/>
          <a:p>
            <a:r>
              <a:rPr lang="en-US" dirty="0"/>
              <a:t>Test heat-sealable seam in accordance with ASTM D5035</a:t>
            </a:r>
          </a:p>
          <a:p>
            <a:r>
              <a:rPr lang="en-US" dirty="0"/>
              <a:t>Independent Variables:</a:t>
            </a:r>
          </a:p>
          <a:p>
            <a:pPr lvl="1"/>
            <a:r>
              <a:rPr lang="en-US" dirty="0"/>
              <a:t>Seam width (0.5in, 1in)</a:t>
            </a:r>
          </a:p>
          <a:p>
            <a:pPr lvl="1"/>
            <a:r>
              <a:rPr lang="en-US" dirty="0"/>
              <a:t>Heated time: (5s-30s, 5s intervals)</a:t>
            </a:r>
          </a:p>
          <a:p>
            <a:r>
              <a:rPr lang="en-US" dirty="0"/>
              <a:t>Dependent Variables:</a:t>
            </a:r>
          </a:p>
          <a:p>
            <a:pPr lvl="1"/>
            <a:r>
              <a:rPr lang="en-US" dirty="0"/>
              <a:t>Force at first breakage</a:t>
            </a:r>
          </a:p>
          <a:p>
            <a:r>
              <a:rPr lang="en-US" dirty="0"/>
              <a:t>Pull at 300 mm/min until 90% force drop off</a:t>
            </a:r>
          </a:p>
          <a:p>
            <a:endParaRPr lang="en-US" dirty="0"/>
          </a:p>
        </p:txBody>
      </p:sp>
      <p:pic>
        <p:nvPicPr>
          <p:cNvPr id="9" name="Content Placeholder 8">
            <a:extLst>
              <a:ext uri="{FF2B5EF4-FFF2-40B4-BE49-F238E27FC236}">
                <a16:creationId xmlns:a16="http://schemas.microsoft.com/office/drawing/2014/main" id="{5CC9BCCF-6693-4598-AAB5-13D85AE1409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891798" y="822325"/>
            <a:ext cx="3742403" cy="5354638"/>
          </a:xfrm>
        </p:spPr>
      </p:pic>
      <p:sp>
        <p:nvSpPr>
          <p:cNvPr id="5" name="Date Placeholder 4">
            <a:extLst>
              <a:ext uri="{FF2B5EF4-FFF2-40B4-BE49-F238E27FC236}">
                <a16:creationId xmlns:a16="http://schemas.microsoft.com/office/drawing/2014/main" id="{B481EAE1-9782-4BC6-B5B6-71174036C6BC}"/>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23B651BA-0381-46E8-B975-AC8574C4B1BD}"/>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7" name="Slide Number Placeholder 6">
            <a:extLst>
              <a:ext uri="{FF2B5EF4-FFF2-40B4-BE49-F238E27FC236}">
                <a16:creationId xmlns:a16="http://schemas.microsoft.com/office/drawing/2014/main" id="{9A6BD38D-5008-4364-B412-968F3A8681DE}"/>
              </a:ext>
            </a:extLst>
          </p:cNvPr>
          <p:cNvSpPr>
            <a:spLocks noGrp="1"/>
          </p:cNvSpPr>
          <p:nvPr>
            <p:ph type="sldNum" sz="quarter" idx="12"/>
          </p:nvPr>
        </p:nvSpPr>
        <p:spPr/>
        <p:txBody>
          <a:bodyPr/>
          <a:lstStyle/>
          <a:p>
            <a:fld id="{852B83BF-056A-4342-AAF0-9FABA5DBF156}" type="slidenum">
              <a:rPr lang="en-US" smtClean="0"/>
              <a:t>123</a:t>
            </a:fld>
            <a:endParaRPr lang="en-US"/>
          </a:p>
        </p:txBody>
      </p:sp>
    </p:spTree>
    <p:extLst>
      <p:ext uri="{BB962C8B-B14F-4D97-AF65-F5344CB8AC3E}">
        <p14:creationId xmlns:p14="http://schemas.microsoft.com/office/powerpoint/2010/main" val="39799603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E60B-6A57-480D-8AEE-0CBECEB0427F}"/>
              </a:ext>
            </a:extLst>
          </p:cNvPr>
          <p:cNvSpPr>
            <a:spLocks noGrp="1"/>
          </p:cNvSpPr>
          <p:nvPr>
            <p:ph type="title"/>
          </p:nvPr>
        </p:nvSpPr>
        <p:spPr/>
        <p:txBody>
          <a:bodyPr>
            <a:normAutofit fontScale="90000"/>
          </a:bodyPr>
          <a:lstStyle/>
          <a:p>
            <a:r>
              <a:rPr lang="en-US" dirty="0"/>
              <a:t>Subject Size Spacesuit Studies</a:t>
            </a:r>
          </a:p>
        </p:txBody>
      </p:sp>
      <p:sp>
        <p:nvSpPr>
          <p:cNvPr id="3" name="Content Placeholder 2">
            <a:extLst>
              <a:ext uri="{FF2B5EF4-FFF2-40B4-BE49-F238E27FC236}">
                <a16:creationId xmlns:a16="http://schemas.microsoft.com/office/drawing/2014/main" id="{59959959-46CD-4022-B143-ACBA3BE14509}"/>
              </a:ext>
            </a:extLst>
          </p:cNvPr>
          <p:cNvSpPr>
            <a:spLocks noGrp="1"/>
          </p:cNvSpPr>
          <p:nvPr>
            <p:ph sz="half" idx="1"/>
          </p:nvPr>
        </p:nvSpPr>
        <p:spPr/>
        <p:txBody>
          <a:bodyPr/>
          <a:lstStyle/>
          <a:p>
            <a:r>
              <a:rPr lang="en-US" dirty="0"/>
              <a:t>Fineman et al 2018: 3 subjects, 4 conditions, knee ROM</a:t>
            </a:r>
          </a:p>
          <a:p>
            <a:pPr lvl="1"/>
            <a:r>
              <a:rPr lang="en-US" dirty="0"/>
              <a:t>Power = 0.68</a:t>
            </a:r>
          </a:p>
          <a:p>
            <a:pPr lvl="1"/>
            <a:r>
              <a:rPr lang="en-US" dirty="0"/>
              <a:t>Effect size = 0.76</a:t>
            </a:r>
          </a:p>
          <a:p>
            <a:pPr lvl="1"/>
            <a:r>
              <a:rPr lang="en-US" dirty="0"/>
              <a:t>Showed significant differences between suited conditions for 2/3  subjects</a:t>
            </a:r>
          </a:p>
        </p:txBody>
      </p:sp>
      <p:sp>
        <p:nvSpPr>
          <p:cNvPr id="4" name="Content Placeholder 3">
            <a:extLst>
              <a:ext uri="{FF2B5EF4-FFF2-40B4-BE49-F238E27FC236}">
                <a16:creationId xmlns:a16="http://schemas.microsoft.com/office/drawing/2014/main" id="{C36BF4DE-5283-40C5-8F7C-1CA679184759}"/>
              </a:ext>
            </a:extLst>
          </p:cNvPr>
          <p:cNvSpPr>
            <a:spLocks noGrp="1"/>
          </p:cNvSpPr>
          <p:nvPr>
            <p:ph sz="half" idx="2"/>
          </p:nvPr>
        </p:nvSpPr>
        <p:spPr/>
        <p:txBody>
          <a:bodyPr/>
          <a:lstStyle/>
          <a:p>
            <a:r>
              <a:rPr lang="en-US" dirty="0"/>
              <a:t>Ross et al 2002: 7 total subjects</a:t>
            </a:r>
          </a:p>
          <a:p>
            <a:pPr lvl="1"/>
            <a:r>
              <a:rPr lang="en-US" dirty="0"/>
              <a:t>Only 2 did all conditions</a:t>
            </a:r>
          </a:p>
          <a:p>
            <a:pPr lvl="1"/>
            <a:endParaRPr lang="en-US" dirty="0"/>
          </a:p>
        </p:txBody>
      </p:sp>
      <p:sp>
        <p:nvSpPr>
          <p:cNvPr id="5" name="Date Placeholder 4">
            <a:extLst>
              <a:ext uri="{FF2B5EF4-FFF2-40B4-BE49-F238E27FC236}">
                <a16:creationId xmlns:a16="http://schemas.microsoft.com/office/drawing/2014/main" id="{E0F857C8-5249-4298-A9CD-A68BCEB466BA}"/>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D423A5E7-86A7-40CD-A115-610D075C98FD}"/>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7" name="Slide Number Placeholder 6">
            <a:extLst>
              <a:ext uri="{FF2B5EF4-FFF2-40B4-BE49-F238E27FC236}">
                <a16:creationId xmlns:a16="http://schemas.microsoft.com/office/drawing/2014/main" id="{3AFC70FF-B50E-46E2-B001-DC53812B7A18}"/>
              </a:ext>
            </a:extLst>
          </p:cNvPr>
          <p:cNvSpPr>
            <a:spLocks noGrp="1"/>
          </p:cNvSpPr>
          <p:nvPr>
            <p:ph type="sldNum" sz="quarter" idx="12"/>
          </p:nvPr>
        </p:nvSpPr>
        <p:spPr/>
        <p:txBody>
          <a:bodyPr/>
          <a:lstStyle/>
          <a:p>
            <a:fld id="{852B83BF-056A-4342-AAF0-9FABA5DBF156}" type="slidenum">
              <a:rPr lang="en-US" smtClean="0"/>
              <a:t>124</a:t>
            </a:fld>
            <a:endParaRPr lang="en-US"/>
          </a:p>
        </p:txBody>
      </p:sp>
    </p:spTree>
    <p:extLst>
      <p:ext uri="{BB962C8B-B14F-4D97-AF65-F5344CB8AC3E}">
        <p14:creationId xmlns:p14="http://schemas.microsoft.com/office/powerpoint/2010/main" val="32131500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9DFDC1-DF5A-4F53-AAC9-F0C99727CAC3}"/>
              </a:ext>
            </a:extLst>
          </p:cNvPr>
          <p:cNvSpPr>
            <a:spLocks noGrp="1"/>
          </p:cNvSpPr>
          <p:nvPr>
            <p:ph type="title"/>
          </p:nvPr>
        </p:nvSpPr>
        <p:spPr/>
        <p:txBody>
          <a:bodyPr>
            <a:normAutofit fontScale="90000"/>
          </a:bodyPr>
          <a:lstStyle/>
          <a:p>
            <a:r>
              <a:rPr lang="en-US" dirty="0"/>
              <a:t>Ross et al 2002: EMU Boot</a:t>
            </a:r>
          </a:p>
        </p:txBody>
      </p:sp>
      <p:sp>
        <p:nvSpPr>
          <p:cNvPr id="5" name="Date Placeholder 4">
            <a:extLst>
              <a:ext uri="{FF2B5EF4-FFF2-40B4-BE49-F238E27FC236}">
                <a16:creationId xmlns:a16="http://schemas.microsoft.com/office/drawing/2014/main" id="{478B895B-D613-43B1-B4C5-D152AB14D2F3}"/>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7569BEC4-A67D-4394-B450-5DC2CE68ED83}"/>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7" name="Slide Number Placeholder 6">
            <a:extLst>
              <a:ext uri="{FF2B5EF4-FFF2-40B4-BE49-F238E27FC236}">
                <a16:creationId xmlns:a16="http://schemas.microsoft.com/office/drawing/2014/main" id="{9710187C-8DB1-4E30-AE90-BA92745A9FDA}"/>
              </a:ext>
            </a:extLst>
          </p:cNvPr>
          <p:cNvSpPr>
            <a:spLocks noGrp="1"/>
          </p:cNvSpPr>
          <p:nvPr>
            <p:ph type="sldNum" sz="quarter" idx="12"/>
          </p:nvPr>
        </p:nvSpPr>
        <p:spPr/>
        <p:txBody>
          <a:bodyPr/>
          <a:lstStyle/>
          <a:p>
            <a:fld id="{852B83BF-056A-4342-AAF0-9FABA5DBF156}" type="slidenum">
              <a:rPr lang="en-US" smtClean="0"/>
              <a:t>125</a:t>
            </a:fld>
            <a:endParaRPr lang="en-US"/>
          </a:p>
        </p:txBody>
      </p:sp>
      <p:pic>
        <p:nvPicPr>
          <p:cNvPr id="10" name="Picture 9">
            <a:extLst>
              <a:ext uri="{FF2B5EF4-FFF2-40B4-BE49-F238E27FC236}">
                <a16:creationId xmlns:a16="http://schemas.microsoft.com/office/drawing/2014/main" id="{118D0B4B-65BE-4988-9FA9-9CFF291E4850}"/>
              </a:ext>
            </a:extLst>
          </p:cNvPr>
          <p:cNvPicPr>
            <a:picLocks noChangeAspect="1"/>
          </p:cNvPicPr>
          <p:nvPr/>
        </p:nvPicPr>
        <p:blipFill>
          <a:blip r:embed="rId2"/>
          <a:stretch>
            <a:fillRect/>
          </a:stretch>
        </p:blipFill>
        <p:spPr>
          <a:xfrm>
            <a:off x="2642018" y="1141300"/>
            <a:ext cx="6901612" cy="4575399"/>
          </a:xfrm>
          <a:prstGeom prst="rect">
            <a:avLst/>
          </a:prstGeom>
        </p:spPr>
      </p:pic>
    </p:spTree>
    <p:extLst>
      <p:ext uri="{BB962C8B-B14F-4D97-AF65-F5344CB8AC3E}">
        <p14:creationId xmlns:p14="http://schemas.microsoft.com/office/powerpoint/2010/main" val="32381504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73B7-D207-4DB1-96B6-1320AE224E54}"/>
              </a:ext>
            </a:extLst>
          </p:cNvPr>
          <p:cNvSpPr>
            <a:spLocks noGrp="1"/>
          </p:cNvSpPr>
          <p:nvPr>
            <p:ph type="title"/>
          </p:nvPr>
        </p:nvSpPr>
        <p:spPr/>
        <p:txBody>
          <a:bodyPr>
            <a:normAutofit fontScale="90000"/>
          </a:bodyPr>
          <a:lstStyle/>
          <a:p>
            <a:r>
              <a:rPr lang="en-US" dirty="0"/>
              <a:t>Ross et al 2002: Russian Boot</a:t>
            </a:r>
          </a:p>
        </p:txBody>
      </p:sp>
      <p:sp>
        <p:nvSpPr>
          <p:cNvPr id="3" name="Date Placeholder 2">
            <a:extLst>
              <a:ext uri="{FF2B5EF4-FFF2-40B4-BE49-F238E27FC236}">
                <a16:creationId xmlns:a16="http://schemas.microsoft.com/office/drawing/2014/main" id="{40FA34A2-A6D5-46C4-BAA9-E5C6BBD6D9DB}"/>
              </a:ext>
            </a:extLst>
          </p:cNvPr>
          <p:cNvSpPr>
            <a:spLocks noGrp="1"/>
          </p:cNvSpPr>
          <p:nvPr>
            <p:ph type="dt" sz="half" idx="10"/>
          </p:nvPr>
        </p:nvSpPr>
        <p:spPr/>
        <p:txBody>
          <a:bodyPr/>
          <a:lstStyle/>
          <a:p>
            <a:r>
              <a:rPr lang="en-US"/>
              <a:t>Mar 30 2022</a:t>
            </a:r>
          </a:p>
        </p:txBody>
      </p:sp>
      <p:sp>
        <p:nvSpPr>
          <p:cNvPr id="4" name="Footer Placeholder 3">
            <a:extLst>
              <a:ext uri="{FF2B5EF4-FFF2-40B4-BE49-F238E27FC236}">
                <a16:creationId xmlns:a16="http://schemas.microsoft.com/office/drawing/2014/main" id="{14D58F86-EE7C-4B82-BCB5-85403E337BF2}"/>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5" name="Slide Number Placeholder 4">
            <a:extLst>
              <a:ext uri="{FF2B5EF4-FFF2-40B4-BE49-F238E27FC236}">
                <a16:creationId xmlns:a16="http://schemas.microsoft.com/office/drawing/2014/main" id="{FD3220F9-EEEA-4A16-AE46-5906FA53AF1B}"/>
              </a:ext>
            </a:extLst>
          </p:cNvPr>
          <p:cNvSpPr>
            <a:spLocks noGrp="1"/>
          </p:cNvSpPr>
          <p:nvPr>
            <p:ph type="sldNum" sz="quarter" idx="12"/>
          </p:nvPr>
        </p:nvSpPr>
        <p:spPr/>
        <p:txBody>
          <a:bodyPr/>
          <a:lstStyle/>
          <a:p>
            <a:fld id="{852B83BF-056A-4342-AAF0-9FABA5DBF156}" type="slidenum">
              <a:rPr lang="en-US" smtClean="0"/>
              <a:t>126</a:t>
            </a:fld>
            <a:endParaRPr lang="en-US"/>
          </a:p>
        </p:txBody>
      </p:sp>
      <p:pic>
        <p:nvPicPr>
          <p:cNvPr id="7" name="Picture 6">
            <a:extLst>
              <a:ext uri="{FF2B5EF4-FFF2-40B4-BE49-F238E27FC236}">
                <a16:creationId xmlns:a16="http://schemas.microsoft.com/office/drawing/2014/main" id="{25BFB93F-C503-4FFF-B1FD-5074286B627D}"/>
              </a:ext>
            </a:extLst>
          </p:cNvPr>
          <p:cNvPicPr>
            <a:picLocks noChangeAspect="1"/>
          </p:cNvPicPr>
          <p:nvPr/>
        </p:nvPicPr>
        <p:blipFill>
          <a:blip r:embed="rId2"/>
          <a:stretch>
            <a:fillRect/>
          </a:stretch>
        </p:blipFill>
        <p:spPr>
          <a:xfrm>
            <a:off x="2115833" y="868652"/>
            <a:ext cx="7953982" cy="5261595"/>
          </a:xfrm>
          <a:prstGeom prst="rect">
            <a:avLst/>
          </a:prstGeom>
        </p:spPr>
      </p:pic>
    </p:spTree>
    <p:extLst>
      <p:ext uri="{BB962C8B-B14F-4D97-AF65-F5344CB8AC3E}">
        <p14:creationId xmlns:p14="http://schemas.microsoft.com/office/powerpoint/2010/main" val="5832079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115F-7E36-49ED-8581-77A4A40A5FDA}"/>
              </a:ext>
            </a:extLst>
          </p:cNvPr>
          <p:cNvSpPr>
            <a:spLocks noGrp="1"/>
          </p:cNvSpPr>
          <p:nvPr>
            <p:ph type="title"/>
          </p:nvPr>
        </p:nvSpPr>
        <p:spPr/>
        <p:txBody>
          <a:bodyPr>
            <a:normAutofit fontScale="90000"/>
          </a:bodyPr>
          <a:lstStyle/>
          <a:p>
            <a:r>
              <a:rPr lang="en-US" dirty="0"/>
              <a:t>Ross et al 2002: DCC Boot</a:t>
            </a:r>
          </a:p>
        </p:txBody>
      </p:sp>
      <p:sp>
        <p:nvSpPr>
          <p:cNvPr id="3" name="Date Placeholder 2">
            <a:extLst>
              <a:ext uri="{FF2B5EF4-FFF2-40B4-BE49-F238E27FC236}">
                <a16:creationId xmlns:a16="http://schemas.microsoft.com/office/drawing/2014/main" id="{8D9CDFE1-E407-461D-A47A-64506FA2B3BB}"/>
              </a:ext>
            </a:extLst>
          </p:cNvPr>
          <p:cNvSpPr>
            <a:spLocks noGrp="1"/>
          </p:cNvSpPr>
          <p:nvPr>
            <p:ph type="dt" sz="half" idx="10"/>
          </p:nvPr>
        </p:nvSpPr>
        <p:spPr/>
        <p:txBody>
          <a:bodyPr/>
          <a:lstStyle/>
          <a:p>
            <a:r>
              <a:rPr lang="en-US"/>
              <a:t>Mar 30 2022</a:t>
            </a:r>
          </a:p>
        </p:txBody>
      </p:sp>
      <p:sp>
        <p:nvSpPr>
          <p:cNvPr id="4" name="Footer Placeholder 3">
            <a:extLst>
              <a:ext uri="{FF2B5EF4-FFF2-40B4-BE49-F238E27FC236}">
                <a16:creationId xmlns:a16="http://schemas.microsoft.com/office/drawing/2014/main" id="{53056A7A-A9CB-4213-B00A-A82E5A9EE177}"/>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5" name="Slide Number Placeholder 4">
            <a:extLst>
              <a:ext uri="{FF2B5EF4-FFF2-40B4-BE49-F238E27FC236}">
                <a16:creationId xmlns:a16="http://schemas.microsoft.com/office/drawing/2014/main" id="{007B4164-F61E-462B-8103-5533F9B61CDB}"/>
              </a:ext>
            </a:extLst>
          </p:cNvPr>
          <p:cNvSpPr>
            <a:spLocks noGrp="1"/>
          </p:cNvSpPr>
          <p:nvPr>
            <p:ph type="sldNum" sz="quarter" idx="12"/>
          </p:nvPr>
        </p:nvSpPr>
        <p:spPr/>
        <p:txBody>
          <a:bodyPr/>
          <a:lstStyle/>
          <a:p>
            <a:fld id="{852B83BF-056A-4342-AAF0-9FABA5DBF156}" type="slidenum">
              <a:rPr lang="en-US" smtClean="0"/>
              <a:t>127</a:t>
            </a:fld>
            <a:endParaRPr lang="en-US"/>
          </a:p>
        </p:txBody>
      </p:sp>
      <p:pic>
        <p:nvPicPr>
          <p:cNvPr id="7" name="Picture 6">
            <a:extLst>
              <a:ext uri="{FF2B5EF4-FFF2-40B4-BE49-F238E27FC236}">
                <a16:creationId xmlns:a16="http://schemas.microsoft.com/office/drawing/2014/main" id="{C1F4BB02-604B-4149-B449-8D9EBDD52393}"/>
              </a:ext>
            </a:extLst>
          </p:cNvPr>
          <p:cNvPicPr>
            <a:picLocks noChangeAspect="1"/>
          </p:cNvPicPr>
          <p:nvPr/>
        </p:nvPicPr>
        <p:blipFill>
          <a:blip r:embed="rId2"/>
          <a:stretch>
            <a:fillRect/>
          </a:stretch>
        </p:blipFill>
        <p:spPr>
          <a:xfrm>
            <a:off x="2683344" y="719479"/>
            <a:ext cx="6818960" cy="5419042"/>
          </a:xfrm>
          <a:prstGeom prst="rect">
            <a:avLst/>
          </a:prstGeom>
        </p:spPr>
      </p:pic>
    </p:spTree>
    <p:extLst>
      <p:ext uri="{BB962C8B-B14F-4D97-AF65-F5344CB8AC3E}">
        <p14:creationId xmlns:p14="http://schemas.microsoft.com/office/powerpoint/2010/main" val="25767917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A74F-23D8-4AA1-A45B-049896ED36E0}"/>
              </a:ext>
            </a:extLst>
          </p:cNvPr>
          <p:cNvSpPr>
            <a:spLocks noGrp="1"/>
          </p:cNvSpPr>
          <p:nvPr>
            <p:ph type="title"/>
          </p:nvPr>
        </p:nvSpPr>
        <p:spPr/>
        <p:txBody>
          <a:bodyPr>
            <a:normAutofit fontScale="90000"/>
          </a:bodyPr>
          <a:lstStyle/>
          <a:p>
            <a:r>
              <a:rPr lang="en-US" dirty="0"/>
              <a:t>Corlett Bishop Scale</a:t>
            </a:r>
          </a:p>
        </p:txBody>
      </p:sp>
      <p:sp>
        <p:nvSpPr>
          <p:cNvPr id="3" name="Date Placeholder 2">
            <a:extLst>
              <a:ext uri="{FF2B5EF4-FFF2-40B4-BE49-F238E27FC236}">
                <a16:creationId xmlns:a16="http://schemas.microsoft.com/office/drawing/2014/main" id="{D595128D-8145-44CC-99BA-498A78FCC6AA}"/>
              </a:ext>
            </a:extLst>
          </p:cNvPr>
          <p:cNvSpPr>
            <a:spLocks noGrp="1"/>
          </p:cNvSpPr>
          <p:nvPr>
            <p:ph type="dt" sz="half" idx="10"/>
          </p:nvPr>
        </p:nvSpPr>
        <p:spPr/>
        <p:txBody>
          <a:bodyPr/>
          <a:lstStyle/>
          <a:p>
            <a:r>
              <a:rPr lang="en-US"/>
              <a:t>Mar 30 2022</a:t>
            </a:r>
          </a:p>
        </p:txBody>
      </p:sp>
      <p:sp>
        <p:nvSpPr>
          <p:cNvPr id="4" name="Footer Placeholder 3">
            <a:extLst>
              <a:ext uri="{FF2B5EF4-FFF2-40B4-BE49-F238E27FC236}">
                <a16:creationId xmlns:a16="http://schemas.microsoft.com/office/drawing/2014/main" id="{F7A5B649-8390-4C27-BA1A-DD9A4C9F3BF5}"/>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5" name="Slide Number Placeholder 4">
            <a:extLst>
              <a:ext uri="{FF2B5EF4-FFF2-40B4-BE49-F238E27FC236}">
                <a16:creationId xmlns:a16="http://schemas.microsoft.com/office/drawing/2014/main" id="{AF09BFB8-9F49-43A3-8D49-86F03B74F6BD}"/>
              </a:ext>
            </a:extLst>
          </p:cNvPr>
          <p:cNvSpPr>
            <a:spLocks noGrp="1"/>
          </p:cNvSpPr>
          <p:nvPr>
            <p:ph type="sldNum" sz="quarter" idx="12"/>
          </p:nvPr>
        </p:nvSpPr>
        <p:spPr/>
        <p:txBody>
          <a:bodyPr/>
          <a:lstStyle/>
          <a:p>
            <a:fld id="{852B83BF-056A-4342-AAF0-9FABA5DBF156}" type="slidenum">
              <a:rPr lang="en-US" smtClean="0"/>
              <a:t>128</a:t>
            </a:fld>
            <a:endParaRPr lang="en-US"/>
          </a:p>
        </p:txBody>
      </p:sp>
      <p:pic>
        <p:nvPicPr>
          <p:cNvPr id="7" name="Picture 6" descr="Diagram, schematic&#10;&#10;Description automatically generated">
            <a:extLst>
              <a:ext uri="{FF2B5EF4-FFF2-40B4-BE49-F238E27FC236}">
                <a16:creationId xmlns:a16="http://schemas.microsoft.com/office/drawing/2014/main" id="{CD4A0B69-A88F-4C3F-8014-895F388513E5}"/>
              </a:ext>
            </a:extLst>
          </p:cNvPr>
          <p:cNvPicPr>
            <a:picLocks noChangeAspect="1"/>
          </p:cNvPicPr>
          <p:nvPr/>
        </p:nvPicPr>
        <p:blipFill>
          <a:blip r:embed="rId2"/>
          <a:stretch>
            <a:fillRect/>
          </a:stretch>
        </p:blipFill>
        <p:spPr>
          <a:xfrm>
            <a:off x="2047875" y="862012"/>
            <a:ext cx="8096250" cy="5133975"/>
          </a:xfrm>
          <a:prstGeom prst="rect">
            <a:avLst/>
          </a:prstGeom>
        </p:spPr>
      </p:pic>
    </p:spTree>
    <p:extLst>
      <p:ext uri="{BB962C8B-B14F-4D97-AF65-F5344CB8AC3E}">
        <p14:creationId xmlns:p14="http://schemas.microsoft.com/office/powerpoint/2010/main" val="24523789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F629-CEE1-4958-B01F-D061B8C1FC33}"/>
              </a:ext>
            </a:extLst>
          </p:cNvPr>
          <p:cNvSpPr>
            <a:spLocks noGrp="1"/>
          </p:cNvSpPr>
          <p:nvPr>
            <p:ph type="title"/>
          </p:nvPr>
        </p:nvSpPr>
        <p:spPr/>
        <p:txBody>
          <a:bodyPr>
            <a:normAutofit fontScale="90000"/>
          </a:bodyPr>
          <a:lstStyle/>
          <a:p>
            <a:r>
              <a:rPr lang="en-US" dirty="0"/>
              <a:t>Rating of Perceived Exertion</a:t>
            </a:r>
          </a:p>
        </p:txBody>
      </p:sp>
      <p:sp>
        <p:nvSpPr>
          <p:cNvPr id="3" name="Date Placeholder 2">
            <a:extLst>
              <a:ext uri="{FF2B5EF4-FFF2-40B4-BE49-F238E27FC236}">
                <a16:creationId xmlns:a16="http://schemas.microsoft.com/office/drawing/2014/main" id="{37B2AE48-0B5E-491D-A96F-16B089AB2F4E}"/>
              </a:ext>
            </a:extLst>
          </p:cNvPr>
          <p:cNvSpPr>
            <a:spLocks noGrp="1"/>
          </p:cNvSpPr>
          <p:nvPr>
            <p:ph type="dt" sz="half" idx="10"/>
          </p:nvPr>
        </p:nvSpPr>
        <p:spPr/>
        <p:txBody>
          <a:bodyPr/>
          <a:lstStyle/>
          <a:p>
            <a:r>
              <a:rPr lang="en-US"/>
              <a:t>Mar 30 2022</a:t>
            </a:r>
          </a:p>
        </p:txBody>
      </p:sp>
      <p:sp>
        <p:nvSpPr>
          <p:cNvPr id="4" name="Footer Placeholder 3">
            <a:extLst>
              <a:ext uri="{FF2B5EF4-FFF2-40B4-BE49-F238E27FC236}">
                <a16:creationId xmlns:a16="http://schemas.microsoft.com/office/drawing/2014/main" id="{04526D04-641A-4CCE-AE92-D1649677C728}"/>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5" name="Slide Number Placeholder 4">
            <a:extLst>
              <a:ext uri="{FF2B5EF4-FFF2-40B4-BE49-F238E27FC236}">
                <a16:creationId xmlns:a16="http://schemas.microsoft.com/office/drawing/2014/main" id="{BA391CBD-58C5-4012-82D1-1E16DF51C993}"/>
              </a:ext>
            </a:extLst>
          </p:cNvPr>
          <p:cNvSpPr>
            <a:spLocks noGrp="1"/>
          </p:cNvSpPr>
          <p:nvPr>
            <p:ph type="sldNum" sz="quarter" idx="12"/>
          </p:nvPr>
        </p:nvSpPr>
        <p:spPr/>
        <p:txBody>
          <a:bodyPr/>
          <a:lstStyle/>
          <a:p>
            <a:fld id="{852B83BF-056A-4342-AAF0-9FABA5DBF156}" type="slidenum">
              <a:rPr lang="en-US" smtClean="0"/>
              <a:t>129</a:t>
            </a:fld>
            <a:endParaRPr lang="en-US"/>
          </a:p>
        </p:txBody>
      </p:sp>
      <p:pic>
        <p:nvPicPr>
          <p:cNvPr id="7" name="Picture 6" descr="Table&#10;&#10;Description automatically generated">
            <a:extLst>
              <a:ext uri="{FF2B5EF4-FFF2-40B4-BE49-F238E27FC236}">
                <a16:creationId xmlns:a16="http://schemas.microsoft.com/office/drawing/2014/main" id="{1A3761BF-0E72-467C-A0E1-76B0DB31C6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19652" y="1018952"/>
            <a:ext cx="4346344" cy="4820095"/>
          </a:xfrm>
          <a:prstGeom prst="rect">
            <a:avLst/>
          </a:prstGeom>
        </p:spPr>
      </p:pic>
    </p:spTree>
    <p:extLst>
      <p:ext uri="{BB962C8B-B14F-4D97-AF65-F5344CB8AC3E}">
        <p14:creationId xmlns:p14="http://schemas.microsoft.com/office/powerpoint/2010/main" val="361558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0A9A-4B1A-3C45-A0B2-02544E6405E5}"/>
              </a:ext>
            </a:extLst>
          </p:cNvPr>
          <p:cNvSpPr>
            <a:spLocks noGrp="1"/>
          </p:cNvSpPr>
          <p:nvPr>
            <p:ph type="title"/>
          </p:nvPr>
        </p:nvSpPr>
        <p:spPr/>
        <p:txBody>
          <a:bodyPr>
            <a:normAutofit fontScale="90000"/>
          </a:bodyPr>
          <a:lstStyle/>
          <a:p>
            <a:r>
              <a:rPr lang="en-US" dirty="0"/>
              <a:t>Body-Shape Models for Spacesuits</a:t>
            </a:r>
          </a:p>
        </p:txBody>
      </p:sp>
      <p:sp>
        <p:nvSpPr>
          <p:cNvPr id="7" name="Content Placeholder 6">
            <a:extLst>
              <a:ext uri="{FF2B5EF4-FFF2-40B4-BE49-F238E27FC236}">
                <a16:creationId xmlns:a16="http://schemas.microsoft.com/office/drawing/2014/main" id="{C252A264-413C-B648-9295-428535B43FE5}"/>
              </a:ext>
            </a:extLst>
          </p:cNvPr>
          <p:cNvSpPr>
            <a:spLocks noGrp="1"/>
          </p:cNvSpPr>
          <p:nvPr>
            <p:ph sz="half" idx="1"/>
          </p:nvPr>
        </p:nvSpPr>
        <p:spPr>
          <a:xfrm>
            <a:off x="838200" y="821939"/>
            <a:ext cx="5181600" cy="4360368"/>
          </a:xfrm>
        </p:spPr>
        <p:txBody>
          <a:bodyPr>
            <a:normAutofit lnSpcReduction="10000"/>
          </a:bodyPr>
          <a:lstStyle/>
          <a:p>
            <a:r>
              <a:rPr lang="en-US" dirty="0"/>
              <a:t>Linear measurements don’t always represent body shape</a:t>
            </a:r>
          </a:p>
          <a:p>
            <a:r>
              <a:rPr lang="en-US" dirty="0"/>
              <a:t>Manikins overlaid on 3D suit models to check interference</a:t>
            </a:r>
            <a:r>
              <a:rPr lang="en-US" baseline="30000" dirty="0"/>
              <a:t>1</a:t>
            </a:r>
          </a:p>
          <a:p>
            <a:r>
              <a:rPr lang="en-US" dirty="0"/>
              <a:t>Dynamic models to capture shape changes through motion</a:t>
            </a:r>
            <a:r>
              <a:rPr lang="en-US" baseline="30000" dirty="0"/>
              <a:t>1,2</a:t>
            </a:r>
          </a:p>
          <a:p>
            <a:pPr lvl="1"/>
            <a:r>
              <a:rPr lang="en-US" dirty="0"/>
              <a:t>Current efforts only capture low-frequency motions</a:t>
            </a:r>
          </a:p>
          <a:p>
            <a:pPr lvl="1"/>
            <a:r>
              <a:rPr lang="en-US" dirty="0"/>
              <a:t>Limited integration into suit design and fit</a:t>
            </a:r>
          </a:p>
          <a:p>
            <a:pPr lvl="1"/>
            <a:endParaRPr lang="en-US" dirty="0"/>
          </a:p>
          <a:p>
            <a:pPr lvl="1"/>
            <a:endParaRPr lang="en-US" dirty="0"/>
          </a:p>
        </p:txBody>
      </p:sp>
      <p:sp>
        <p:nvSpPr>
          <p:cNvPr id="4" name="Date Placeholder 3">
            <a:extLst>
              <a:ext uri="{FF2B5EF4-FFF2-40B4-BE49-F238E27FC236}">
                <a16:creationId xmlns:a16="http://schemas.microsoft.com/office/drawing/2014/main" id="{DB49C266-179B-E44E-A0CC-6A18A6955F68}"/>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6EB4B554-C87B-6C43-9D90-3287A82A6C99}"/>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13</a:t>
            </a:fld>
            <a:endParaRPr lang="en-US"/>
          </a:p>
        </p:txBody>
      </p:sp>
      <p:sp>
        <p:nvSpPr>
          <p:cNvPr id="9" name="TextBox 8">
            <a:extLst>
              <a:ext uri="{FF2B5EF4-FFF2-40B4-BE49-F238E27FC236}">
                <a16:creationId xmlns:a16="http://schemas.microsoft.com/office/drawing/2014/main" id="{696870CE-B72C-1642-93E2-5ABDF8CBBDDD}"/>
              </a:ext>
            </a:extLst>
          </p:cNvPr>
          <p:cNvSpPr txBox="1"/>
          <p:nvPr/>
        </p:nvSpPr>
        <p:spPr>
          <a:xfrm>
            <a:off x="873124" y="5477594"/>
            <a:ext cx="10439400" cy="738664"/>
          </a:xfrm>
          <a:prstGeom prst="rect">
            <a:avLst/>
          </a:prstGeom>
          <a:noFill/>
        </p:spPr>
        <p:txBody>
          <a:bodyPr wrap="square" rtlCol="0">
            <a:spAutoFit/>
          </a:bodyPr>
          <a:lstStyle/>
          <a:p>
            <a:r>
              <a:rPr lang="en-US" sz="1050" baseline="30000" dirty="0">
                <a:effectLst/>
              </a:rPr>
              <a:t>1</a:t>
            </a:r>
            <a:r>
              <a:rPr lang="en-US" sz="1050" dirty="0">
                <a:effectLst/>
              </a:rPr>
              <a:t>Kim, K. H., Young, K., Benson, E., Jarvis, S., Vu, L., Hernandez, Y., &amp; Rajulu, S. (2019). Human modeling tools for spacesuit and hardware design and assessment. In S. </a:t>
            </a:r>
            <a:r>
              <a:rPr lang="en-US" sz="1050" dirty="0" err="1">
                <a:effectLst/>
              </a:rPr>
              <a:t>Scataglini</a:t>
            </a:r>
            <a:r>
              <a:rPr lang="en-US" sz="1050" dirty="0">
                <a:effectLst/>
              </a:rPr>
              <a:t> &amp; P. Gunther (Eds.), </a:t>
            </a:r>
            <a:r>
              <a:rPr lang="en-US" sz="1050" i="1" dirty="0">
                <a:effectLst/>
              </a:rPr>
              <a:t>DHM and </a:t>
            </a:r>
            <a:r>
              <a:rPr lang="en-US" sz="1050" i="1" dirty="0" err="1">
                <a:effectLst/>
              </a:rPr>
              <a:t>Posturography</a:t>
            </a:r>
            <a:r>
              <a:rPr lang="en-US" sz="1050" dirty="0">
                <a:effectLst/>
              </a:rPr>
              <a:t> (pp. 613–625). Academic Press. </a:t>
            </a:r>
          </a:p>
          <a:p>
            <a:r>
              <a:rPr lang="en-US" sz="1050" baseline="30000" dirty="0"/>
              <a:t>2</a:t>
            </a:r>
            <a:r>
              <a:rPr lang="en-US" sz="1050" dirty="0">
                <a:effectLst/>
              </a:rPr>
              <a:t>Kim, K. H., Young, K. S., Bernal, Y., Boppana, A., Vu, L. Q., Benson, E. A., Jarvis, S., &amp; Rajulu, S. L. (2016). A Parametric Model of Shoulder Articulation for Virtual Assessment of Space Suit Fit. </a:t>
            </a:r>
            <a:r>
              <a:rPr lang="en-US" sz="1050" i="1" dirty="0">
                <a:effectLst/>
              </a:rPr>
              <a:t>Proceedings of the 7th International Conference on 3D Body Scanning Technologies</a:t>
            </a:r>
            <a:r>
              <a:rPr lang="en-US" sz="1050" dirty="0">
                <a:effectLst/>
              </a:rPr>
              <a:t>, 201–207. </a:t>
            </a:r>
          </a:p>
        </p:txBody>
      </p:sp>
      <p:pic>
        <p:nvPicPr>
          <p:cNvPr id="3" name="Picture 2">
            <a:extLst>
              <a:ext uri="{FF2B5EF4-FFF2-40B4-BE49-F238E27FC236}">
                <a16:creationId xmlns:a16="http://schemas.microsoft.com/office/drawing/2014/main" id="{52506198-48EA-4E3C-AF07-C0EDAB9EDFE8}"/>
              </a:ext>
            </a:extLst>
          </p:cNvPr>
          <p:cNvPicPr>
            <a:picLocks noChangeAspect="1"/>
          </p:cNvPicPr>
          <p:nvPr/>
        </p:nvPicPr>
        <p:blipFill>
          <a:blip r:embed="rId2"/>
          <a:stretch>
            <a:fillRect/>
          </a:stretch>
        </p:blipFill>
        <p:spPr>
          <a:xfrm>
            <a:off x="6589515" y="642552"/>
            <a:ext cx="4606212" cy="1955710"/>
          </a:xfrm>
          <a:prstGeom prst="rect">
            <a:avLst/>
          </a:prstGeom>
        </p:spPr>
      </p:pic>
      <p:pic>
        <p:nvPicPr>
          <p:cNvPr id="12" name="Picture 11">
            <a:extLst>
              <a:ext uri="{FF2B5EF4-FFF2-40B4-BE49-F238E27FC236}">
                <a16:creationId xmlns:a16="http://schemas.microsoft.com/office/drawing/2014/main" id="{D631E2D9-4DF3-4767-B02A-985315894E5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
          <a:stretch/>
        </p:blipFill>
        <p:spPr>
          <a:xfrm>
            <a:off x="9284610" y="2598262"/>
            <a:ext cx="1673915" cy="2003975"/>
          </a:xfrm>
          <a:prstGeom prst="rect">
            <a:avLst/>
          </a:prstGeom>
        </p:spPr>
      </p:pic>
      <p:pic>
        <p:nvPicPr>
          <p:cNvPr id="14" name="Picture 13">
            <a:extLst>
              <a:ext uri="{FF2B5EF4-FFF2-40B4-BE49-F238E27FC236}">
                <a16:creationId xmlns:a16="http://schemas.microsoft.com/office/drawing/2014/main" id="{2C45C53B-8914-4C26-B8C8-5E065824E75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404484" y="2598262"/>
            <a:ext cx="1478444" cy="1969508"/>
          </a:xfrm>
          <a:prstGeom prst="rect">
            <a:avLst/>
          </a:prstGeom>
        </p:spPr>
      </p:pic>
      <p:sp>
        <p:nvSpPr>
          <p:cNvPr id="16" name="TextBox 15">
            <a:extLst>
              <a:ext uri="{FF2B5EF4-FFF2-40B4-BE49-F238E27FC236}">
                <a16:creationId xmlns:a16="http://schemas.microsoft.com/office/drawing/2014/main" id="{B6094AE8-5970-4AA6-82AC-0A701434BF5A}"/>
              </a:ext>
            </a:extLst>
          </p:cNvPr>
          <p:cNvSpPr txBox="1"/>
          <p:nvPr/>
        </p:nvSpPr>
        <p:spPr>
          <a:xfrm>
            <a:off x="5897879" y="4553972"/>
            <a:ext cx="5455921" cy="523220"/>
          </a:xfrm>
          <a:prstGeom prst="rect">
            <a:avLst/>
          </a:prstGeom>
          <a:noFill/>
        </p:spPr>
        <p:txBody>
          <a:bodyPr wrap="square" rtlCol="0">
            <a:spAutoFit/>
          </a:bodyPr>
          <a:lstStyle/>
          <a:p>
            <a:pPr algn="ctr"/>
            <a:r>
              <a:rPr lang="en-US" sz="1400" i="1" dirty="0"/>
              <a:t>Dynamic capture of shoulder shape</a:t>
            </a:r>
            <a:r>
              <a:rPr lang="en-US" sz="1400" i="1" baseline="30000" dirty="0"/>
              <a:t>2</a:t>
            </a:r>
            <a:r>
              <a:rPr lang="en-US" sz="1400" i="1" dirty="0"/>
              <a:t> (top) and testing with hard upper torso (bottom)</a:t>
            </a:r>
            <a:r>
              <a:rPr lang="en-US" sz="1400" i="1" baseline="30000" dirty="0"/>
              <a:t>1,2</a:t>
            </a:r>
          </a:p>
        </p:txBody>
      </p:sp>
      <p:sp>
        <p:nvSpPr>
          <p:cNvPr id="11" name="Footer Placeholder 10">
            <a:extLst>
              <a:ext uri="{FF2B5EF4-FFF2-40B4-BE49-F238E27FC236}">
                <a16:creationId xmlns:a16="http://schemas.microsoft.com/office/drawing/2014/main" id="{10EF43C7-14D3-4343-A8C6-13DFCF3721CE}"/>
              </a:ext>
            </a:extLst>
          </p:cNvPr>
          <p:cNvSpPr>
            <a:spLocks noGrp="1"/>
          </p:cNvSpPr>
          <p:nvPr>
            <p:ph type="ftr" sz="quarter" idx="11"/>
          </p:nvPr>
        </p:nvSpPr>
        <p:spPr/>
        <p:txBody>
          <a:bodyPr/>
          <a:lstStyle/>
          <a:p>
            <a:r>
              <a:rPr lang="en-US" dirty="0"/>
              <a:t>Motivation | </a:t>
            </a:r>
            <a:r>
              <a:rPr lang="en-US" dirty="0">
                <a:solidFill>
                  <a:schemeClr val="bg1"/>
                </a:solidFill>
              </a:rPr>
              <a:t>Background</a:t>
            </a:r>
            <a:r>
              <a:rPr lang="en-US" dirty="0"/>
              <a:t> | Overview | Aim 1 | Aim 2 | Aim 3 | Aim 4 | Summary</a:t>
            </a:r>
          </a:p>
        </p:txBody>
      </p:sp>
    </p:spTree>
    <p:extLst>
      <p:ext uri="{BB962C8B-B14F-4D97-AF65-F5344CB8AC3E}">
        <p14:creationId xmlns:p14="http://schemas.microsoft.com/office/powerpoint/2010/main" val="37193783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849FE46-5019-4C42-B1E7-83919DB250DD}"/>
              </a:ext>
            </a:extLst>
          </p:cNvPr>
          <p:cNvSpPr>
            <a:spLocks noGrp="1"/>
          </p:cNvSpPr>
          <p:nvPr>
            <p:ph type="dt" sz="half" idx="10"/>
          </p:nvPr>
        </p:nvSpPr>
        <p:spPr/>
        <p:txBody>
          <a:bodyPr/>
          <a:lstStyle/>
          <a:p>
            <a:r>
              <a:rPr lang="en-US"/>
              <a:t>Mar 30 2022</a:t>
            </a:r>
          </a:p>
        </p:txBody>
      </p:sp>
      <p:sp>
        <p:nvSpPr>
          <p:cNvPr id="4" name="Footer Placeholder 3">
            <a:extLst>
              <a:ext uri="{FF2B5EF4-FFF2-40B4-BE49-F238E27FC236}">
                <a16:creationId xmlns:a16="http://schemas.microsoft.com/office/drawing/2014/main" id="{6B141DD9-76B6-4F6F-8FC2-AB73C7490585}"/>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5" name="Slide Number Placeholder 4">
            <a:extLst>
              <a:ext uri="{FF2B5EF4-FFF2-40B4-BE49-F238E27FC236}">
                <a16:creationId xmlns:a16="http://schemas.microsoft.com/office/drawing/2014/main" id="{D1391C0F-A08A-4F47-9332-EDBC5225FB47}"/>
              </a:ext>
            </a:extLst>
          </p:cNvPr>
          <p:cNvSpPr>
            <a:spLocks noGrp="1"/>
          </p:cNvSpPr>
          <p:nvPr>
            <p:ph type="sldNum" sz="quarter" idx="12"/>
          </p:nvPr>
        </p:nvSpPr>
        <p:spPr/>
        <p:txBody>
          <a:bodyPr/>
          <a:lstStyle/>
          <a:p>
            <a:fld id="{852B83BF-056A-4342-AAF0-9FABA5DBF156}" type="slidenum">
              <a:rPr lang="en-US" smtClean="0"/>
              <a:t>130</a:t>
            </a:fld>
            <a:endParaRPr lang="en-US"/>
          </a:p>
        </p:txBody>
      </p:sp>
      <p:sp>
        <p:nvSpPr>
          <p:cNvPr id="7" name="Title 6">
            <a:extLst>
              <a:ext uri="{FF2B5EF4-FFF2-40B4-BE49-F238E27FC236}">
                <a16:creationId xmlns:a16="http://schemas.microsoft.com/office/drawing/2014/main" id="{65165D5E-F7B8-41C6-A9EA-E95D16C0DD48}"/>
              </a:ext>
            </a:extLst>
          </p:cNvPr>
          <p:cNvSpPr>
            <a:spLocks noGrp="1"/>
          </p:cNvSpPr>
          <p:nvPr>
            <p:ph type="title"/>
          </p:nvPr>
        </p:nvSpPr>
        <p:spPr/>
        <p:txBody>
          <a:bodyPr>
            <a:normAutofit fontScale="90000"/>
          </a:bodyPr>
          <a:lstStyle/>
          <a:p>
            <a:endParaRPr lang="en-US"/>
          </a:p>
        </p:txBody>
      </p:sp>
      <p:pic>
        <p:nvPicPr>
          <p:cNvPr id="9" name="Picture 8">
            <a:extLst>
              <a:ext uri="{FF2B5EF4-FFF2-40B4-BE49-F238E27FC236}">
                <a16:creationId xmlns:a16="http://schemas.microsoft.com/office/drawing/2014/main" id="{9BAFB221-1674-44CF-92F1-6BBA0392BA8C}"/>
              </a:ext>
            </a:extLst>
          </p:cNvPr>
          <p:cNvPicPr>
            <a:picLocks noChangeAspect="1"/>
          </p:cNvPicPr>
          <p:nvPr/>
        </p:nvPicPr>
        <p:blipFill>
          <a:blip r:embed="rId2"/>
          <a:stretch>
            <a:fillRect/>
          </a:stretch>
        </p:blipFill>
        <p:spPr>
          <a:xfrm>
            <a:off x="2109231" y="-245903"/>
            <a:ext cx="7973538" cy="6458851"/>
          </a:xfrm>
          <a:prstGeom prst="rect">
            <a:avLst/>
          </a:prstGeom>
        </p:spPr>
      </p:pic>
    </p:spTree>
    <p:extLst>
      <p:ext uri="{BB962C8B-B14F-4D97-AF65-F5344CB8AC3E}">
        <p14:creationId xmlns:p14="http://schemas.microsoft.com/office/powerpoint/2010/main" val="21979828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1CB19EEC-7995-4F09-910E-B25A83593539}"/>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899127" y="-1210270"/>
            <a:ext cx="13214702" cy="7433270"/>
          </a:xfrm>
        </p:spPr>
      </p:pic>
      <p:sp>
        <p:nvSpPr>
          <p:cNvPr id="2" name="Title 1">
            <a:extLst>
              <a:ext uri="{FF2B5EF4-FFF2-40B4-BE49-F238E27FC236}">
                <a16:creationId xmlns:a16="http://schemas.microsoft.com/office/drawing/2014/main" id="{3DCD5746-7585-401D-B313-B85D4EC997FE}"/>
              </a:ext>
            </a:extLst>
          </p:cNvPr>
          <p:cNvSpPr>
            <a:spLocks noGrp="1"/>
          </p:cNvSpPr>
          <p:nvPr>
            <p:ph type="title"/>
          </p:nvPr>
        </p:nvSpPr>
        <p:spPr/>
        <p:txBody>
          <a:bodyPr>
            <a:normAutofit fontScale="90000"/>
          </a:bodyPr>
          <a:lstStyle/>
          <a:p>
            <a:r>
              <a:rPr lang="en-US" dirty="0"/>
              <a:t>Isolated Foot Capture</a:t>
            </a:r>
          </a:p>
        </p:txBody>
      </p:sp>
      <p:sp>
        <p:nvSpPr>
          <p:cNvPr id="4" name="Date Placeholder 3">
            <a:extLst>
              <a:ext uri="{FF2B5EF4-FFF2-40B4-BE49-F238E27FC236}">
                <a16:creationId xmlns:a16="http://schemas.microsoft.com/office/drawing/2014/main" id="{F6759364-3B32-4BFF-8443-82D7C2C60F8A}"/>
              </a:ext>
            </a:extLst>
          </p:cNvPr>
          <p:cNvSpPr>
            <a:spLocks noGrp="1"/>
          </p:cNvSpPr>
          <p:nvPr>
            <p:ph type="dt" sz="half" idx="10"/>
          </p:nvPr>
        </p:nvSpPr>
        <p:spPr>
          <a:xfrm>
            <a:off x="838200" y="6356349"/>
            <a:ext cx="1532138" cy="365125"/>
          </a:xfrm>
        </p:spPr>
        <p:txBody>
          <a:bodyPr/>
          <a:lstStyle/>
          <a:p>
            <a:r>
              <a:rPr lang="en-US"/>
              <a:t>Mar 30 2022</a:t>
            </a:r>
          </a:p>
        </p:txBody>
      </p:sp>
      <p:sp>
        <p:nvSpPr>
          <p:cNvPr id="7" name="Slide Number Placeholder 6">
            <a:extLst>
              <a:ext uri="{FF2B5EF4-FFF2-40B4-BE49-F238E27FC236}">
                <a16:creationId xmlns:a16="http://schemas.microsoft.com/office/drawing/2014/main" id="{8FD570CA-20DE-47B9-94D9-DC4FDBBF6ACA}"/>
              </a:ext>
            </a:extLst>
          </p:cNvPr>
          <p:cNvSpPr>
            <a:spLocks noGrp="1"/>
          </p:cNvSpPr>
          <p:nvPr>
            <p:ph type="sldNum" sz="quarter" idx="12"/>
          </p:nvPr>
        </p:nvSpPr>
        <p:spPr>
          <a:xfrm>
            <a:off x="8610600" y="6356350"/>
            <a:ext cx="2743200" cy="365125"/>
          </a:xfrm>
        </p:spPr>
        <p:txBody>
          <a:bodyPr/>
          <a:lstStyle/>
          <a:p>
            <a:fld id="{F1D427E6-CF4A-4ED8-8883-15249138CAC2}" type="slidenum">
              <a:rPr lang="en-US" smtClean="0"/>
              <a:t>131</a:t>
            </a:fld>
            <a:endParaRPr lang="en-US"/>
          </a:p>
        </p:txBody>
      </p:sp>
      <p:sp>
        <p:nvSpPr>
          <p:cNvPr id="8" name="Footer Placeholder 7">
            <a:extLst>
              <a:ext uri="{FF2B5EF4-FFF2-40B4-BE49-F238E27FC236}">
                <a16:creationId xmlns:a16="http://schemas.microsoft.com/office/drawing/2014/main" id="{E941140A-4A3D-43DD-BAFB-099D9779C0AB}"/>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spTree>
    <p:extLst>
      <p:ext uri="{BB962C8B-B14F-4D97-AF65-F5344CB8AC3E}">
        <p14:creationId xmlns:p14="http://schemas.microsoft.com/office/powerpoint/2010/main" val="1286857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90C5-BF45-834A-AA46-D6BAA99E5290}"/>
              </a:ext>
            </a:extLst>
          </p:cNvPr>
          <p:cNvSpPr>
            <a:spLocks noGrp="1"/>
          </p:cNvSpPr>
          <p:nvPr>
            <p:ph type="title"/>
          </p:nvPr>
        </p:nvSpPr>
        <p:spPr/>
        <p:txBody>
          <a:bodyPr>
            <a:normAutofit fontScale="90000"/>
          </a:bodyPr>
          <a:lstStyle/>
          <a:p>
            <a:r>
              <a:rPr lang="en-US" dirty="0"/>
              <a:t>Effect of Fit on Performance</a:t>
            </a:r>
          </a:p>
        </p:txBody>
      </p:sp>
      <p:sp>
        <p:nvSpPr>
          <p:cNvPr id="3" name="Content Placeholder 2">
            <a:extLst>
              <a:ext uri="{FF2B5EF4-FFF2-40B4-BE49-F238E27FC236}">
                <a16:creationId xmlns:a16="http://schemas.microsoft.com/office/drawing/2014/main" id="{CFE6B1EC-6FBB-EB4D-B136-B284018F4F9B}"/>
              </a:ext>
            </a:extLst>
          </p:cNvPr>
          <p:cNvSpPr>
            <a:spLocks noGrp="1"/>
          </p:cNvSpPr>
          <p:nvPr>
            <p:ph sz="half" idx="1"/>
          </p:nvPr>
        </p:nvSpPr>
        <p:spPr>
          <a:xfrm>
            <a:off x="838200" y="821940"/>
            <a:ext cx="5181600" cy="4360368"/>
          </a:xfrm>
        </p:spPr>
        <p:txBody>
          <a:bodyPr>
            <a:normAutofit fontScale="92500"/>
          </a:bodyPr>
          <a:lstStyle/>
          <a:p>
            <a:r>
              <a:rPr lang="en-US" dirty="0"/>
              <a:t>Can an increase in lower body padding be reflected in objective fit metrics?</a:t>
            </a:r>
            <a:r>
              <a:rPr lang="en-US" baseline="30000" dirty="0"/>
              <a:t>1</a:t>
            </a:r>
          </a:p>
          <a:p>
            <a:pPr lvl="1"/>
            <a:r>
              <a:rPr lang="en-US" dirty="0"/>
              <a:t>Results very subject-specific, no clear trend</a:t>
            </a:r>
          </a:p>
          <a:p>
            <a:pPr lvl="1"/>
            <a:r>
              <a:rPr lang="en-US" dirty="0"/>
              <a:t>Fit metrics dynamic over gait cycle</a:t>
            </a:r>
          </a:p>
          <a:p>
            <a:r>
              <a:rPr lang="en-US" dirty="0"/>
              <a:t>Lower body fit may need to be focused on foot-boot interface</a:t>
            </a:r>
            <a:r>
              <a:rPr lang="en-US" baseline="30000" dirty="0"/>
              <a:t>1</a:t>
            </a:r>
          </a:p>
          <a:p>
            <a:pPr lvl="1"/>
            <a:r>
              <a:rPr lang="en-US" dirty="0"/>
              <a:t>Subjects reported heel-lift, where heel pops out of boot during heel-off</a:t>
            </a:r>
          </a:p>
        </p:txBody>
      </p:sp>
      <p:sp>
        <p:nvSpPr>
          <p:cNvPr id="5" name="Date Placeholder 4">
            <a:extLst>
              <a:ext uri="{FF2B5EF4-FFF2-40B4-BE49-F238E27FC236}">
                <a16:creationId xmlns:a16="http://schemas.microsoft.com/office/drawing/2014/main" id="{FF735DEC-D5D3-D14D-86E5-BBEE8AF9BCBF}"/>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F691B05A-B0C9-2549-BC99-B16244978F78}"/>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14</a:t>
            </a:fld>
            <a:endParaRPr lang="en-US"/>
          </a:p>
        </p:txBody>
      </p:sp>
      <p:pic>
        <p:nvPicPr>
          <p:cNvPr id="10" name="Picture 9">
            <a:extLst>
              <a:ext uri="{FF2B5EF4-FFF2-40B4-BE49-F238E27FC236}">
                <a16:creationId xmlns:a16="http://schemas.microsoft.com/office/drawing/2014/main" id="{D8131985-1D85-0548-91A9-EB1C1DB15F13}"/>
              </a:ext>
            </a:extLst>
          </p:cNvPr>
          <p:cNvPicPr>
            <a:picLocks noChangeAspect="1"/>
          </p:cNvPicPr>
          <p:nvPr/>
        </p:nvPicPr>
        <p:blipFill>
          <a:blip r:embed="rId2"/>
          <a:stretch>
            <a:fillRect/>
          </a:stretch>
        </p:blipFill>
        <p:spPr>
          <a:xfrm>
            <a:off x="5933535" y="673173"/>
            <a:ext cx="2904061" cy="3472248"/>
          </a:xfrm>
          <a:prstGeom prst="rect">
            <a:avLst/>
          </a:prstGeom>
        </p:spPr>
      </p:pic>
      <p:sp>
        <p:nvSpPr>
          <p:cNvPr id="11" name="TextBox 10">
            <a:extLst>
              <a:ext uri="{FF2B5EF4-FFF2-40B4-BE49-F238E27FC236}">
                <a16:creationId xmlns:a16="http://schemas.microsoft.com/office/drawing/2014/main" id="{BC868FDF-B9D1-1F4F-BA6E-5D8DFAC3FD71}"/>
              </a:ext>
            </a:extLst>
          </p:cNvPr>
          <p:cNvSpPr txBox="1"/>
          <p:nvPr/>
        </p:nvSpPr>
        <p:spPr>
          <a:xfrm>
            <a:off x="873124" y="5791928"/>
            <a:ext cx="10439400" cy="415498"/>
          </a:xfrm>
          <a:prstGeom prst="rect">
            <a:avLst/>
          </a:prstGeom>
          <a:noFill/>
        </p:spPr>
        <p:txBody>
          <a:bodyPr wrap="square" rtlCol="0">
            <a:spAutoFit/>
          </a:bodyPr>
          <a:lstStyle/>
          <a:p>
            <a:r>
              <a:rPr lang="en-US" sz="1050" baseline="30000" dirty="0">
                <a:effectLst/>
              </a:rPr>
              <a:t>1</a:t>
            </a:r>
            <a:r>
              <a:rPr lang="en-US" sz="1050" dirty="0">
                <a:effectLst/>
              </a:rPr>
              <a:t>Fineman, R. A., McGrath, T. M., </a:t>
            </a:r>
            <a:r>
              <a:rPr lang="en-US" sz="1050" dirty="0" err="1">
                <a:effectLst/>
              </a:rPr>
              <a:t>Kelty</a:t>
            </a:r>
            <a:r>
              <a:rPr lang="en-US" sz="1050" dirty="0">
                <a:effectLst/>
              </a:rPr>
              <a:t>-Stephen, D. G., Andrew, A. F., &amp; Stirling, L. A. (2018). Objective metrics quantifying fit and performance in spacesuit assemblies. </a:t>
            </a:r>
            <a:r>
              <a:rPr lang="en-US" sz="1050" i="1" dirty="0">
                <a:effectLst/>
              </a:rPr>
              <a:t>Aerospace Medicine and Human Performance</a:t>
            </a:r>
            <a:r>
              <a:rPr lang="en-US" sz="1050" dirty="0">
                <a:effectLst/>
              </a:rPr>
              <a:t>, </a:t>
            </a:r>
            <a:r>
              <a:rPr lang="en-US" sz="1050" i="1" dirty="0">
                <a:effectLst/>
              </a:rPr>
              <a:t>89</a:t>
            </a:r>
            <a:r>
              <a:rPr lang="en-US" sz="1050" dirty="0">
                <a:effectLst/>
              </a:rPr>
              <a:t>(11), 985–995. https://doi.org/10.3357/AMHP.5123.2018</a:t>
            </a:r>
          </a:p>
        </p:txBody>
      </p:sp>
      <p:sp>
        <p:nvSpPr>
          <p:cNvPr id="4" name="TextBox 3">
            <a:extLst>
              <a:ext uri="{FF2B5EF4-FFF2-40B4-BE49-F238E27FC236}">
                <a16:creationId xmlns:a16="http://schemas.microsoft.com/office/drawing/2014/main" id="{2BCC254F-11A2-4631-9B93-67638309B8FB}"/>
              </a:ext>
            </a:extLst>
          </p:cNvPr>
          <p:cNvSpPr txBox="1"/>
          <p:nvPr/>
        </p:nvSpPr>
        <p:spPr>
          <a:xfrm>
            <a:off x="6531203" y="4099336"/>
            <a:ext cx="2357146" cy="954107"/>
          </a:xfrm>
          <a:prstGeom prst="rect">
            <a:avLst/>
          </a:prstGeom>
          <a:noFill/>
        </p:spPr>
        <p:txBody>
          <a:bodyPr wrap="square" rtlCol="0">
            <a:spAutoFit/>
          </a:bodyPr>
          <a:lstStyle/>
          <a:p>
            <a:pPr algn="ctr"/>
            <a:r>
              <a:rPr lang="en-US" sz="1400" i="1" dirty="0"/>
              <a:t>Dynamic differences femur angular velocity between the operator and spacesuit during gait</a:t>
            </a:r>
            <a:r>
              <a:rPr lang="en-US" sz="1400" i="1" baseline="30000" dirty="0"/>
              <a:t>1</a:t>
            </a:r>
            <a:r>
              <a:rPr lang="en-US" sz="1400" i="1" dirty="0"/>
              <a:t> </a:t>
            </a:r>
            <a:endParaRPr lang="en-US" sz="1400" i="1" baseline="30000" dirty="0"/>
          </a:p>
        </p:txBody>
      </p:sp>
      <p:sp>
        <p:nvSpPr>
          <p:cNvPr id="14" name="Footer Placeholder 13">
            <a:extLst>
              <a:ext uri="{FF2B5EF4-FFF2-40B4-BE49-F238E27FC236}">
                <a16:creationId xmlns:a16="http://schemas.microsoft.com/office/drawing/2014/main" id="{F0106880-038C-4D94-A536-7FC3AD4623F3}"/>
              </a:ext>
            </a:extLst>
          </p:cNvPr>
          <p:cNvSpPr>
            <a:spLocks noGrp="1"/>
          </p:cNvSpPr>
          <p:nvPr>
            <p:ph type="ftr" sz="quarter" idx="11"/>
          </p:nvPr>
        </p:nvSpPr>
        <p:spPr/>
        <p:txBody>
          <a:bodyPr/>
          <a:lstStyle/>
          <a:p>
            <a:r>
              <a:rPr lang="en-US" dirty="0"/>
              <a:t>Motivation | </a:t>
            </a:r>
            <a:r>
              <a:rPr lang="en-US" dirty="0">
                <a:solidFill>
                  <a:schemeClr val="bg1"/>
                </a:solidFill>
              </a:rPr>
              <a:t>Background</a:t>
            </a:r>
            <a:r>
              <a:rPr lang="en-US" dirty="0"/>
              <a:t> | Overview | Aim 1 | Aim 2 | Aim 3 | Aim 4 | Summary</a:t>
            </a:r>
          </a:p>
        </p:txBody>
      </p:sp>
      <p:sp>
        <p:nvSpPr>
          <p:cNvPr id="17" name="TextBox 16">
            <a:extLst>
              <a:ext uri="{FF2B5EF4-FFF2-40B4-BE49-F238E27FC236}">
                <a16:creationId xmlns:a16="http://schemas.microsoft.com/office/drawing/2014/main" id="{07D3EBB7-C170-48EB-8A00-CD12A6952D8B}"/>
              </a:ext>
            </a:extLst>
          </p:cNvPr>
          <p:cNvSpPr txBox="1"/>
          <p:nvPr/>
        </p:nvSpPr>
        <p:spPr>
          <a:xfrm>
            <a:off x="9320211" y="4152816"/>
            <a:ext cx="2425117" cy="954107"/>
          </a:xfrm>
          <a:prstGeom prst="rect">
            <a:avLst/>
          </a:prstGeom>
          <a:noFill/>
        </p:spPr>
        <p:txBody>
          <a:bodyPr wrap="square" rtlCol="0">
            <a:spAutoFit/>
          </a:bodyPr>
          <a:lstStyle/>
          <a:p>
            <a:pPr algn="ctr"/>
            <a:r>
              <a:rPr lang="en-US" sz="1400" i="1" dirty="0"/>
              <a:t>Heel-lift during gait, where the foot lifts inside the boot (right) at heel-off, resulting in a gap (shaded)</a:t>
            </a:r>
          </a:p>
        </p:txBody>
      </p:sp>
      <p:pic>
        <p:nvPicPr>
          <p:cNvPr id="23" name="Picture 22">
            <a:extLst>
              <a:ext uri="{FF2B5EF4-FFF2-40B4-BE49-F238E27FC236}">
                <a16:creationId xmlns:a16="http://schemas.microsoft.com/office/drawing/2014/main" id="{E2832419-9D58-436F-8288-DC6B511813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5"/>
          <a:stretch/>
        </p:blipFill>
        <p:spPr>
          <a:xfrm>
            <a:off x="10532769" y="709401"/>
            <a:ext cx="1343703" cy="3200400"/>
          </a:xfrm>
          <a:prstGeom prst="rect">
            <a:avLst/>
          </a:prstGeom>
        </p:spPr>
      </p:pic>
      <p:pic>
        <p:nvPicPr>
          <p:cNvPr id="25" name="Picture 24">
            <a:extLst>
              <a:ext uri="{FF2B5EF4-FFF2-40B4-BE49-F238E27FC236}">
                <a16:creationId xmlns:a16="http://schemas.microsoft.com/office/drawing/2014/main" id="{0876EDC6-482E-4EDE-9058-34066C143F9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36"/>
          <a:stretch/>
        </p:blipFill>
        <p:spPr>
          <a:xfrm>
            <a:off x="9320211" y="709401"/>
            <a:ext cx="1343703" cy="3200400"/>
          </a:xfrm>
          <a:prstGeom prst="rect">
            <a:avLst/>
          </a:prstGeom>
        </p:spPr>
      </p:pic>
    </p:spTree>
    <p:extLst>
      <p:ext uri="{BB962C8B-B14F-4D97-AF65-F5344CB8AC3E}">
        <p14:creationId xmlns:p14="http://schemas.microsoft.com/office/powerpoint/2010/main" val="262935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31442-1128-414C-9F3E-B43B15E51172}"/>
              </a:ext>
            </a:extLst>
          </p:cNvPr>
          <p:cNvSpPr>
            <a:spLocks noGrp="1"/>
          </p:cNvSpPr>
          <p:nvPr>
            <p:ph type="title"/>
          </p:nvPr>
        </p:nvSpPr>
        <p:spPr/>
        <p:txBody>
          <a:bodyPr>
            <a:normAutofit fontScale="90000"/>
          </a:bodyPr>
          <a:lstStyle/>
          <a:p>
            <a:r>
              <a:rPr lang="en-US" dirty="0"/>
              <a:t>Gaps</a:t>
            </a:r>
          </a:p>
        </p:txBody>
      </p:sp>
      <p:sp>
        <p:nvSpPr>
          <p:cNvPr id="3" name="Content Placeholder 2">
            <a:extLst>
              <a:ext uri="{FF2B5EF4-FFF2-40B4-BE49-F238E27FC236}">
                <a16:creationId xmlns:a16="http://schemas.microsoft.com/office/drawing/2014/main" id="{9A1860F9-1D32-4B45-9191-ADE07ADC73E6}"/>
              </a:ext>
            </a:extLst>
          </p:cNvPr>
          <p:cNvSpPr>
            <a:spLocks noGrp="1"/>
          </p:cNvSpPr>
          <p:nvPr>
            <p:ph idx="1"/>
          </p:nvPr>
        </p:nvSpPr>
        <p:spPr/>
        <p:txBody>
          <a:bodyPr/>
          <a:lstStyle/>
          <a:p>
            <a:r>
              <a:rPr lang="en-US" dirty="0"/>
              <a:t>Few efforts to quantify fit discrepancies</a:t>
            </a:r>
          </a:p>
          <a:p>
            <a:r>
              <a:rPr lang="en-US" dirty="0"/>
              <a:t>Limited knowledge on dynamic body-shape changes due to motion</a:t>
            </a:r>
          </a:p>
          <a:p>
            <a:r>
              <a:rPr lang="en-US" dirty="0"/>
              <a:t>No existing framework for incorporating dynamic body-shape models into the spacesuit design and fit process</a:t>
            </a:r>
          </a:p>
          <a:p>
            <a:r>
              <a:rPr lang="en-US" dirty="0"/>
              <a:t>No studies to quantify the effect of using dynamic body-shape models over linear measurements on spacesuit fit and mobility</a:t>
            </a:r>
          </a:p>
          <a:p>
            <a:pPr marL="0" indent="0">
              <a:buNone/>
            </a:pPr>
            <a:endParaRPr lang="en-US" dirty="0"/>
          </a:p>
        </p:txBody>
      </p:sp>
      <p:sp>
        <p:nvSpPr>
          <p:cNvPr id="4" name="Date Placeholder 3">
            <a:extLst>
              <a:ext uri="{FF2B5EF4-FFF2-40B4-BE49-F238E27FC236}">
                <a16:creationId xmlns:a16="http://schemas.microsoft.com/office/drawing/2014/main" id="{92B0E428-C807-D54A-9F11-B72E5D9186EF}"/>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C193DCB4-763F-2045-AAFD-37B01629E607}"/>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15</a:t>
            </a:fld>
            <a:endParaRPr lang="en-US"/>
          </a:p>
        </p:txBody>
      </p:sp>
      <p:sp>
        <p:nvSpPr>
          <p:cNvPr id="9" name="Footer Placeholder 8">
            <a:extLst>
              <a:ext uri="{FF2B5EF4-FFF2-40B4-BE49-F238E27FC236}">
                <a16:creationId xmlns:a16="http://schemas.microsoft.com/office/drawing/2014/main" id="{50813318-F489-4118-AAE1-467A89B8ED1A}"/>
              </a:ext>
            </a:extLst>
          </p:cNvPr>
          <p:cNvSpPr>
            <a:spLocks noGrp="1"/>
          </p:cNvSpPr>
          <p:nvPr>
            <p:ph type="ftr" sz="quarter" idx="11"/>
          </p:nvPr>
        </p:nvSpPr>
        <p:spPr/>
        <p:txBody>
          <a:bodyPr/>
          <a:lstStyle/>
          <a:p>
            <a:r>
              <a:rPr lang="en-US" dirty="0"/>
              <a:t>Motivation | </a:t>
            </a:r>
            <a:r>
              <a:rPr lang="en-US" dirty="0">
                <a:solidFill>
                  <a:schemeClr val="bg1"/>
                </a:solidFill>
              </a:rPr>
              <a:t>Background</a:t>
            </a:r>
            <a:r>
              <a:rPr lang="en-US" dirty="0"/>
              <a:t> | Overview | Aim 1 | Aim 2 | Aim 3 | Aim 4 | Summary</a:t>
            </a:r>
          </a:p>
        </p:txBody>
      </p:sp>
    </p:spTree>
    <p:extLst>
      <p:ext uri="{BB962C8B-B14F-4D97-AF65-F5344CB8AC3E}">
        <p14:creationId xmlns:p14="http://schemas.microsoft.com/office/powerpoint/2010/main" val="1526016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0F8-B193-8340-9BF0-055226BCAE9E}"/>
              </a:ext>
            </a:extLst>
          </p:cNvPr>
          <p:cNvSpPr>
            <a:spLocks noGrp="1"/>
          </p:cNvSpPr>
          <p:nvPr>
            <p:ph type="title"/>
          </p:nvPr>
        </p:nvSpPr>
        <p:spPr/>
        <p:txBody>
          <a:bodyPr/>
          <a:lstStyle/>
          <a:p>
            <a:r>
              <a:rPr lang="en-US" dirty="0"/>
              <a:t>Research Overview</a:t>
            </a:r>
          </a:p>
        </p:txBody>
      </p:sp>
      <p:sp>
        <p:nvSpPr>
          <p:cNvPr id="3" name="Text Placeholder 2">
            <a:extLst>
              <a:ext uri="{FF2B5EF4-FFF2-40B4-BE49-F238E27FC236}">
                <a16:creationId xmlns:a16="http://schemas.microsoft.com/office/drawing/2014/main" id="{B5C83399-67C1-8B41-9E1B-92BB48730503}"/>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C66722DA-037C-6B41-888F-A98BAD90861E}"/>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F9F4B2D8-3359-E441-BD8A-9B436C0F90E1}"/>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16</a:t>
            </a:fld>
            <a:endParaRPr lang="en-US"/>
          </a:p>
        </p:txBody>
      </p:sp>
      <p:sp>
        <p:nvSpPr>
          <p:cNvPr id="9" name="Footer Placeholder 8">
            <a:extLst>
              <a:ext uri="{FF2B5EF4-FFF2-40B4-BE49-F238E27FC236}">
                <a16:creationId xmlns:a16="http://schemas.microsoft.com/office/drawing/2014/main" id="{EA812769-5D2F-49C1-BEED-19CB10D19CF2}"/>
              </a:ext>
            </a:extLst>
          </p:cNvPr>
          <p:cNvSpPr>
            <a:spLocks noGrp="1"/>
          </p:cNvSpPr>
          <p:nvPr>
            <p:ph type="ftr" sz="quarter" idx="11"/>
          </p:nvPr>
        </p:nvSpPr>
        <p:spPr/>
        <p:txBody>
          <a:bodyPr/>
          <a:lstStyle/>
          <a:p>
            <a:r>
              <a:rPr lang="en-US" dirty="0"/>
              <a:t>Motivation | Background | </a:t>
            </a:r>
            <a:r>
              <a:rPr lang="en-US" dirty="0">
                <a:solidFill>
                  <a:schemeClr val="bg1"/>
                </a:solidFill>
              </a:rPr>
              <a:t>Overview</a:t>
            </a:r>
            <a:r>
              <a:rPr lang="en-US" dirty="0"/>
              <a:t> | Aim 1 | Aim 2 | Aim 3 | Aim 4 | Summary</a:t>
            </a:r>
          </a:p>
        </p:txBody>
      </p:sp>
    </p:spTree>
    <p:extLst>
      <p:ext uri="{BB962C8B-B14F-4D97-AF65-F5344CB8AC3E}">
        <p14:creationId xmlns:p14="http://schemas.microsoft.com/office/powerpoint/2010/main" val="3248072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D12F-67A3-3647-9C30-76010F166741}"/>
              </a:ext>
            </a:extLst>
          </p:cNvPr>
          <p:cNvSpPr>
            <a:spLocks noGrp="1"/>
          </p:cNvSpPr>
          <p:nvPr>
            <p:ph type="title"/>
          </p:nvPr>
        </p:nvSpPr>
        <p:spPr/>
        <p:txBody>
          <a:bodyPr>
            <a:normAutofit fontScale="90000"/>
          </a:bodyPr>
          <a:lstStyle/>
          <a:p>
            <a:r>
              <a:rPr lang="en-US" dirty="0"/>
              <a:t>Scope</a:t>
            </a:r>
          </a:p>
        </p:txBody>
      </p:sp>
      <p:sp>
        <p:nvSpPr>
          <p:cNvPr id="3" name="Content Placeholder 2">
            <a:extLst>
              <a:ext uri="{FF2B5EF4-FFF2-40B4-BE49-F238E27FC236}">
                <a16:creationId xmlns:a16="http://schemas.microsoft.com/office/drawing/2014/main" id="{34A28471-8FE1-4A49-BBC2-6076799B1EB1}"/>
              </a:ext>
            </a:extLst>
          </p:cNvPr>
          <p:cNvSpPr>
            <a:spLocks noGrp="1"/>
          </p:cNvSpPr>
          <p:nvPr>
            <p:ph idx="1"/>
          </p:nvPr>
        </p:nvSpPr>
        <p:spPr/>
        <p:txBody>
          <a:bodyPr/>
          <a:lstStyle/>
          <a:p>
            <a:r>
              <a:rPr lang="en-US" dirty="0"/>
              <a:t>Limit to spacesuit boot as a test case	</a:t>
            </a:r>
          </a:p>
          <a:p>
            <a:pPr lvl="1"/>
            <a:r>
              <a:rPr lang="en-US" dirty="0"/>
              <a:t>Current boots exhibit heel-lift, a symptom of poor fit</a:t>
            </a:r>
          </a:p>
          <a:p>
            <a:pPr lvl="1"/>
            <a:r>
              <a:rPr lang="en-US" dirty="0"/>
              <a:t>Ambulation will be a key component of future planetary surface exploration missions</a:t>
            </a:r>
          </a:p>
          <a:p>
            <a:r>
              <a:rPr lang="en-US" dirty="0"/>
              <a:t>Focus on gas pressurized spacesuit designs</a:t>
            </a:r>
          </a:p>
          <a:p>
            <a:pPr lvl="1"/>
            <a:r>
              <a:rPr lang="en-US" dirty="0"/>
              <a:t>Mechanical counterpressure is an alternative that has not yet been implemented in operational EVA suit design</a:t>
            </a:r>
          </a:p>
        </p:txBody>
      </p:sp>
      <p:sp>
        <p:nvSpPr>
          <p:cNvPr id="4" name="Date Placeholder 3">
            <a:extLst>
              <a:ext uri="{FF2B5EF4-FFF2-40B4-BE49-F238E27FC236}">
                <a16:creationId xmlns:a16="http://schemas.microsoft.com/office/drawing/2014/main" id="{E00C017C-9ADE-EE41-82FA-D733FAB3E1B7}"/>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A9BC5063-988F-6F4B-96F9-EE5AD95108A9}"/>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17</a:t>
            </a:fld>
            <a:endParaRPr lang="en-US"/>
          </a:p>
        </p:txBody>
      </p:sp>
      <p:sp>
        <p:nvSpPr>
          <p:cNvPr id="9" name="Footer Placeholder 8">
            <a:extLst>
              <a:ext uri="{FF2B5EF4-FFF2-40B4-BE49-F238E27FC236}">
                <a16:creationId xmlns:a16="http://schemas.microsoft.com/office/drawing/2014/main" id="{994EC8E7-5034-4CA9-AAA1-E08348B61DC2}"/>
              </a:ext>
            </a:extLst>
          </p:cNvPr>
          <p:cNvSpPr>
            <a:spLocks noGrp="1"/>
          </p:cNvSpPr>
          <p:nvPr>
            <p:ph type="ftr" sz="quarter" idx="11"/>
          </p:nvPr>
        </p:nvSpPr>
        <p:spPr/>
        <p:txBody>
          <a:bodyPr/>
          <a:lstStyle/>
          <a:p>
            <a:r>
              <a:rPr lang="en-US" dirty="0"/>
              <a:t>Motivation | Background | </a:t>
            </a:r>
            <a:r>
              <a:rPr lang="en-US" dirty="0">
                <a:solidFill>
                  <a:schemeClr val="bg1"/>
                </a:solidFill>
              </a:rPr>
              <a:t>Overview</a:t>
            </a:r>
            <a:r>
              <a:rPr lang="en-US" dirty="0"/>
              <a:t> | Aim 1 | Aim 2 | Aim 3 | Aim 4 | Summary</a:t>
            </a:r>
          </a:p>
        </p:txBody>
      </p:sp>
    </p:spTree>
    <p:extLst>
      <p:ext uri="{BB962C8B-B14F-4D97-AF65-F5344CB8AC3E}">
        <p14:creationId xmlns:p14="http://schemas.microsoft.com/office/powerpoint/2010/main" val="1917436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3093-1838-3846-8B94-373A0CF5FC43}"/>
              </a:ext>
            </a:extLst>
          </p:cNvPr>
          <p:cNvSpPr>
            <a:spLocks noGrp="1"/>
          </p:cNvSpPr>
          <p:nvPr>
            <p:ph type="title"/>
          </p:nvPr>
        </p:nvSpPr>
        <p:spPr/>
        <p:txBody>
          <a:bodyPr>
            <a:normAutofit fontScale="90000"/>
          </a:bodyPr>
          <a:lstStyle/>
          <a:p>
            <a:r>
              <a:rPr lang="en-US" dirty="0"/>
              <a:t>Hypothesis</a:t>
            </a:r>
          </a:p>
        </p:txBody>
      </p:sp>
      <p:sp>
        <p:nvSpPr>
          <p:cNvPr id="3" name="Content Placeholder 2">
            <a:extLst>
              <a:ext uri="{FF2B5EF4-FFF2-40B4-BE49-F238E27FC236}">
                <a16:creationId xmlns:a16="http://schemas.microsoft.com/office/drawing/2014/main" id="{7CC8CFBC-EA5F-3943-B920-24FCE496798B}"/>
              </a:ext>
            </a:extLst>
          </p:cNvPr>
          <p:cNvSpPr>
            <a:spLocks noGrp="1"/>
          </p:cNvSpPr>
          <p:nvPr>
            <p:ph idx="1"/>
          </p:nvPr>
        </p:nvSpPr>
        <p:spPr/>
        <p:txBody>
          <a:bodyPr anchor="ctr"/>
          <a:lstStyle/>
          <a:p>
            <a:pPr marL="0" indent="0" algn="ctr">
              <a:buNone/>
            </a:pPr>
            <a:r>
              <a:rPr lang="en-US" i="1" dirty="0"/>
              <a:t>Integrating dynamic body shape changes into the spacesuit boot design process will </a:t>
            </a:r>
          </a:p>
          <a:p>
            <a:pPr marL="0" indent="0" algn="ctr">
              <a:buNone/>
            </a:pPr>
            <a:r>
              <a:rPr lang="en-US" i="1" dirty="0"/>
              <a:t>	1)mitigate factors that lead to injury</a:t>
            </a:r>
          </a:p>
          <a:p>
            <a:pPr marL="0" indent="0" algn="ctr">
              <a:buNone/>
            </a:pPr>
            <a:r>
              <a:rPr lang="en-US" i="1" dirty="0"/>
              <a:t>2)improve compatibility between the operator and the spacesuit.</a:t>
            </a:r>
          </a:p>
        </p:txBody>
      </p:sp>
      <p:sp>
        <p:nvSpPr>
          <p:cNvPr id="4" name="Date Placeholder 3">
            <a:extLst>
              <a:ext uri="{FF2B5EF4-FFF2-40B4-BE49-F238E27FC236}">
                <a16:creationId xmlns:a16="http://schemas.microsoft.com/office/drawing/2014/main" id="{6E1CA993-F498-1547-A9A6-092BACD1D146}"/>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A04CEC24-10FE-6E43-8980-B979FAE21C2D}"/>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18</a:t>
            </a:fld>
            <a:endParaRPr lang="en-US"/>
          </a:p>
        </p:txBody>
      </p:sp>
      <p:sp>
        <p:nvSpPr>
          <p:cNvPr id="9" name="Footer Placeholder 8">
            <a:extLst>
              <a:ext uri="{FF2B5EF4-FFF2-40B4-BE49-F238E27FC236}">
                <a16:creationId xmlns:a16="http://schemas.microsoft.com/office/drawing/2014/main" id="{A02FD273-148E-4A24-BC74-31F90C8C3243}"/>
              </a:ext>
            </a:extLst>
          </p:cNvPr>
          <p:cNvSpPr>
            <a:spLocks noGrp="1"/>
          </p:cNvSpPr>
          <p:nvPr>
            <p:ph type="ftr" sz="quarter" idx="11"/>
          </p:nvPr>
        </p:nvSpPr>
        <p:spPr/>
        <p:txBody>
          <a:bodyPr/>
          <a:lstStyle/>
          <a:p>
            <a:r>
              <a:rPr lang="en-US" dirty="0"/>
              <a:t>Motivation | Background | </a:t>
            </a:r>
            <a:r>
              <a:rPr lang="en-US" dirty="0">
                <a:solidFill>
                  <a:schemeClr val="bg1"/>
                </a:solidFill>
              </a:rPr>
              <a:t>Overview</a:t>
            </a:r>
            <a:r>
              <a:rPr lang="en-US" dirty="0"/>
              <a:t> | Aim 1 | Aim 2 | Aim 3 | Aim 4 | Summary</a:t>
            </a:r>
          </a:p>
        </p:txBody>
      </p:sp>
    </p:spTree>
    <p:extLst>
      <p:ext uri="{BB962C8B-B14F-4D97-AF65-F5344CB8AC3E}">
        <p14:creationId xmlns:p14="http://schemas.microsoft.com/office/powerpoint/2010/main" val="963519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EE2EB-5912-AC4C-909B-329B2E54F3CE}"/>
              </a:ext>
            </a:extLst>
          </p:cNvPr>
          <p:cNvSpPr>
            <a:spLocks noGrp="1"/>
          </p:cNvSpPr>
          <p:nvPr>
            <p:ph type="title"/>
          </p:nvPr>
        </p:nvSpPr>
        <p:spPr/>
        <p:txBody>
          <a:bodyPr>
            <a:normAutofit fontScale="90000"/>
          </a:bodyPr>
          <a:lstStyle/>
          <a:p>
            <a:r>
              <a:rPr lang="en-US" dirty="0"/>
              <a:t>Research Aims</a:t>
            </a:r>
          </a:p>
        </p:txBody>
      </p:sp>
      <p:sp>
        <p:nvSpPr>
          <p:cNvPr id="5" name="Content Placeholder 4">
            <a:extLst>
              <a:ext uri="{FF2B5EF4-FFF2-40B4-BE49-F238E27FC236}">
                <a16:creationId xmlns:a16="http://schemas.microsoft.com/office/drawing/2014/main" id="{D2D3736D-DFE2-EB4A-8943-1CA9C4295169}"/>
              </a:ext>
            </a:extLst>
          </p:cNvPr>
          <p:cNvSpPr>
            <a:spLocks noGrp="1"/>
          </p:cNvSpPr>
          <p:nvPr>
            <p:ph idx="1"/>
          </p:nvPr>
        </p:nvSpPr>
        <p:spPr/>
        <p:txBody>
          <a:bodyPr>
            <a:normAutofit/>
          </a:bodyPr>
          <a:lstStyle/>
          <a:p>
            <a:r>
              <a:rPr lang="en-US" b="1" dirty="0"/>
              <a:t>Specific Aim 1: </a:t>
            </a:r>
            <a:r>
              <a:rPr lang="en-US" dirty="0"/>
              <a:t>Quantify instances of heel-lift in spacesuit gait</a:t>
            </a:r>
          </a:p>
          <a:p>
            <a:pPr marL="0" indent="0">
              <a:buNone/>
            </a:pPr>
            <a:endParaRPr lang="en-US" dirty="0"/>
          </a:p>
          <a:p>
            <a:r>
              <a:rPr lang="en-US" b="1" dirty="0"/>
              <a:t>Specific Aim 2: </a:t>
            </a:r>
            <a:r>
              <a:rPr lang="en-US" dirty="0"/>
              <a:t>Predictively model dynamic changes in foot morphology during gait</a:t>
            </a:r>
          </a:p>
          <a:p>
            <a:pPr marL="0" indent="0">
              <a:buNone/>
            </a:pPr>
            <a:endParaRPr lang="en-US" dirty="0"/>
          </a:p>
          <a:p>
            <a:r>
              <a:rPr lang="en-US" b="1" dirty="0"/>
              <a:t>Specific Aim 3: </a:t>
            </a:r>
            <a:r>
              <a:rPr lang="en-US" dirty="0"/>
              <a:t>Define and validate a design process integrating dynamic foot morphology data for a novel spacesuit boot</a:t>
            </a:r>
          </a:p>
          <a:p>
            <a:pPr marL="0" indent="0">
              <a:buNone/>
            </a:pPr>
            <a:endParaRPr lang="en-US" dirty="0"/>
          </a:p>
          <a:p>
            <a:r>
              <a:rPr lang="en-US" b="1" dirty="0"/>
              <a:t>Specific Aim 4: </a:t>
            </a:r>
            <a:r>
              <a:rPr lang="en-US" dirty="0"/>
              <a:t>Evaluate the prototype planetary spacesuit boot design for fit, comfort, and mobility</a:t>
            </a:r>
          </a:p>
        </p:txBody>
      </p:sp>
      <p:sp>
        <p:nvSpPr>
          <p:cNvPr id="2" name="Date Placeholder 1">
            <a:extLst>
              <a:ext uri="{FF2B5EF4-FFF2-40B4-BE49-F238E27FC236}">
                <a16:creationId xmlns:a16="http://schemas.microsoft.com/office/drawing/2014/main" id="{183D86FF-4BFE-FD45-89B7-6944B80DF1AE}"/>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E2F826A6-3C69-8B46-91C4-48F3CC6EBCB5}"/>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19</a:t>
            </a:fld>
            <a:endParaRPr lang="en-US"/>
          </a:p>
        </p:txBody>
      </p:sp>
      <p:sp>
        <p:nvSpPr>
          <p:cNvPr id="9" name="Footer Placeholder 8">
            <a:extLst>
              <a:ext uri="{FF2B5EF4-FFF2-40B4-BE49-F238E27FC236}">
                <a16:creationId xmlns:a16="http://schemas.microsoft.com/office/drawing/2014/main" id="{A8ED9007-692E-48C7-91E9-87C0AE869C52}"/>
              </a:ext>
            </a:extLst>
          </p:cNvPr>
          <p:cNvSpPr>
            <a:spLocks noGrp="1"/>
          </p:cNvSpPr>
          <p:nvPr>
            <p:ph type="ftr" sz="quarter" idx="11"/>
          </p:nvPr>
        </p:nvSpPr>
        <p:spPr/>
        <p:txBody>
          <a:bodyPr/>
          <a:lstStyle/>
          <a:p>
            <a:r>
              <a:rPr lang="en-US" dirty="0"/>
              <a:t>Motivation | Background | </a:t>
            </a:r>
            <a:r>
              <a:rPr lang="en-US" dirty="0">
                <a:solidFill>
                  <a:schemeClr val="bg1"/>
                </a:solidFill>
              </a:rPr>
              <a:t>Overview</a:t>
            </a:r>
            <a:r>
              <a:rPr lang="en-US" dirty="0"/>
              <a:t> | Aim 1 | Aim 2 | Aim 3 | Aim 4 | Summary</a:t>
            </a:r>
          </a:p>
        </p:txBody>
      </p:sp>
    </p:spTree>
    <p:extLst>
      <p:ext uri="{BB962C8B-B14F-4D97-AF65-F5344CB8AC3E}">
        <p14:creationId xmlns:p14="http://schemas.microsoft.com/office/powerpoint/2010/main" val="3078961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507D-0212-7948-908E-EE4E74CBC609}"/>
              </a:ext>
            </a:extLst>
          </p:cNvPr>
          <p:cNvSpPr>
            <a:spLocks noGrp="1"/>
          </p:cNvSpPr>
          <p:nvPr>
            <p:ph type="title"/>
          </p:nvPr>
        </p:nvSpPr>
        <p:spPr/>
        <p:txBody>
          <a:bodyPr>
            <a:normAutofit fontScale="90000"/>
          </a:bodyPr>
          <a:lstStyle/>
          <a:p>
            <a:r>
              <a:rPr lang="en-US" dirty="0"/>
              <a:t>Thesis Committee</a:t>
            </a:r>
          </a:p>
        </p:txBody>
      </p:sp>
      <p:sp>
        <p:nvSpPr>
          <p:cNvPr id="3" name="Content Placeholder 2">
            <a:extLst>
              <a:ext uri="{FF2B5EF4-FFF2-40B4-BE49-F238E27FC236}">
                <a16:creationId xmlns:a16="http://schemas.microsoft.com/office/drawing/2014/main" id="{F8AE3B33-7AC8-5F47-AE75-C1F5C4AAE42E}"/>
              </a:ext>
            </a:extLst>
          </p:cNvPr>
          <p:cNvSpPr>
            <a:spLocks noGrp="1"/>
          </p:cNvSpPr>
          <p:nvPr>
            <p:ph idx="1"/>
          </p:nvPr>
        </p:nvSpPr>
        <p:spPr/>
        <p:txBody>
          <a:bodyPr>
            <a:normAutofit/>
          </a:bodyPr>
          <a:lstStyle/>
          <a:p>
            <a:pPr marL="0" indent="0">
              <a:lnSpc>
                <a:spcPct val="150000"/>
              </a:lnSpc>
              <a:buNone/>
            </a:pPr>
            <a:r>
              <a:rPr lang="en-US" sz="2400" b="1" dirty="0"/>
              <a:t>Allison Anderson, PhD - CU Boulder Aerospace Engineering Sciences</a:t>
            </a:r>
          </a:p>
          <a:p>
            <a:pPr marL="0" indent="0">
              <a:lnSpc>
                <a:spcPct val="150000"/>
              </a:lnSpc>
              <a:buNone/>
            </a:pPr>
            <a:r>
              <a:rPr lang="en-US" sz="2400" dirty="0"/>
              <a:t>David Klaus, PhD - CU Boulder Aerospace Engineering Sciences</a:t>
            </a:r>
          </a:p>
          <a:p>
            <a:pPr marL="0" indent="0">
              <a:lnSpc>
                <a:spcPct val="150000"/>
              </a:lnSpc>
              <a:buNone/>
            </a:pPr>
            <a:r>
              <a:rPr lang="en-US" sz="2400" dirty="0" err="1"/>
              <a:t>Torin</a:t>
            </a:r>
            <a:r>
              <a:rPr lang="en-US" sz="2400" dirty="0"/>
              <a:t> Clark, PhD - CU Boulder Aerospace Engineering Sciences</a:t>
            </a:r>
          </a:p>
          <a:p>
            <a:pPr marL="0" indent="0">
              <a:lnSpc>
                <a:spcPct val="150000"/>
              </a:lnSpc>
              <a:buNone/>
            </a:pPr>
            <a:r>
              <a:rPr lang="en-US" sz="2400" dirty="0"/>
              <a:t>Rodger </a:t>
            </a:r>
            <a:r>
              <a:rPr lang="en-US" sz="2400" dirty="0" err="1"/>
              <a:t>Kram</a:t>
            </a:r>
            <a:r>
              <a:rPr lang="en-US" sz="2400" dirty="0"/>
              <a:t>, PhD - CU Boulder Integrative Physiology</a:t>
            </a:r>
          </a:p>
          <a:p>
            <a:pPr marL="0" indent="0">
              <a:lnSpc>
                <a:spcPct val="150000"/>
              </a:lnSpc>
              <a:buNone/>
            </a:pPr>
            <a:r>
              <a:rPr lang="en-US" sz="2400" dirty="0"/>
              <a:t>Daniel Feeney, PhD - BOA Technology</a:t>
            </a:r>
          </a:p>
        </p:txBody>
      </p:sp>
      <p:sp>
        <p:nvSpPr>
          <p:cNvPr id="4" name="Date Placeholder 3">
            <a:extLst>
              <a:ext uri="{FF2B5EF4-FFF2-40B4-BE49-F238E27FC236}">
                <a16:creationId xmlns:a16="http://schemas.microsoft.com/office/drawing/2014/main" id="{DA55031B-1C3F-ED42-85E1-82E266D6348D}"/>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B3035C92-AC13-4C44-BE24-9FD0B11B6013}"/>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2</a:t>
            </a:fld>
            <a:endParaRPr lang="en-US"/>
          </a:p>
        </p:txBody>
      </p:sp>
      <p:sp>
        <p:nvSpPr>
          <p:cNvPr id="9" name="Footer Placeholder 8">
            <a:extLst>
              <a:ext uri="{FF2B5EF4-FFF2-40B4-BE49-F238E27FC236}">
                <a16:creationId xmlns:a16="http://schemas.microsoft.com/office/drawing/2014/main" id="{4AF3ADC0-FC83-464A-8ABA-CCE0F5EA4F3F}"/>
              </a:ext>
            </a:extLst>
          </p:cNvPr>
          <p:cNvSpPr>
            <a:spLocks noGrp="1"/>
          </p:cNvSpPr>
          <p:nvPr>
            <p:ph type="ftr" sz="quarter" idx="11"/>
          </p:nvPr>
        </p:nvSpPr>
        <p:spPr/>
        <p:txBody>
          <a:bodyPr/>
          <a:lstStyle/>
          <a:p>
            <a:r>
              <a:rPr lang="en-US"/>
              <a:t>Motivation | Background | Overview | Aim 1 | Aim 2 | Aim 3 | Aim 4 | Summary</a:t>
            </a:r>
            <a:endParaRPr lang="en-US" dirty="0"/>
          </a:p>
        </p:txBody>
      </p:sp>
    </p:spTree>
    <p:extLst>
      <p:ext uri="{BB962C8B-B14F-4D97-AF65-F5344CB8AC3E}">
        <p14:creationId xmlns:p14="http://schemas.microsoft.com/office/powerpoint/2010/main" val="76080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4F6F-693A-FF4C-A4E7-FA2B613B5F02}"/>
              </a:ext>
            </a:extLst>
          </p:cNvPr>
          <p:cNvSpPr>
            <a:spLocks noGrp="1"/>
          </p:cNvSpPr>
          <p:nvPr>
            <p:ph type="title"/>
          </p:nvPr>
        </p:nvSpPr>
        <p:spPr/>
        <p:txBody>
          <a:bodyPr/>
          <a:lstStyle/>
          <a:p>
            <a:r>
              <a:rPr lang="en-US" dirty="0"/>
              <a:t>Specific Aim 1</a:t>
            </a:r>
          </a:p>
        </p:txBody>
      </p:sp>
      <p:sp>
        <p:nvSpPr>
          <p:cNvPr id="3" name="Text Placeholder 2">
            <a:extLst>
              <a:ext uri="{FF2B5EF4-FFF2-40B4-BE49-F238E27FC236}">
                <a16:creationId xmlns:a16="http://schemas.microsoft.com/office/drawing/2014/main" id="{822125C2-03C5-904E-9748-79EB15A0F38B}"/>
              </a:ext>
            </a:extLst>
          </p:cNvPr>
          <p:cNvSpPr>
            <a:spLocks noGrp="1"/>
          </p:cNvSpPr>
          <p:nvPr>
            <p:ph type="body" idx="1"/>
          </p:nvPr>
        </p:nvSpPr>
        <p:spPr/>
        <p:txBody>
          <a:bodyPr/>
          <a:lstStyle/>
          <a:p>
            <a:r>
              <a:rPr lang="en-US" dirty="0"/>
              <a:t>Quantify instances of heel-lift in spacesuit gait </a:t>
            </a:r>
          </a:p>
        </p:txBody>
      </p:sp>
      <p:sp>
        <p:nvSpPr>
          <p:cNvPr id="4" name="Date Placeholder 3">
            <a:extLst>
              <a:ext uri="{FF2B5EF4-FFF2-40B4-BE49-F238E27FC236}">
                <a16:creationId xmlns:a16="http://schemas.microsoft.com/office/drawing/2014/main" id="{407358AF-E515-8946-B7AA-3FB1AFDB918B}"/>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A1747A62-20B7-E44A-B440-0DD97FF3079C}"/>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20</a:t>
            </a:fld>
            <a:endParaRPr lang="en-US"/>
          </a:p>
        </p:txBody>
      </p:sp>
      <p:sp>
        <p:nvSpPr>
          <p:cNvPr id="9" name="Footer Placeholder 8">
            <a:extLst>
              <a:ext uri="{FF2B5EF4-FFF2-40B4-BE49-F238E27FC236}">
                <a16:creationId xmlns:a16="http://schemas.microsoft.com/office/drawing/2014/main" id="{92F278C7-05E8-4CB2-B0E8-47D3CD2D1964}"/>
              </a:ext>
            </a:extLst>
          </p:cNvPr>
          <p:cNvSpPr>
            <a:spLocks noGrp="1"/>
          </p:cNvSpPr>
          <p:nvPr>
            <p:ph type="ftr" sz="quarter" idx="11"/>
          </p:nvPr>
        </p:nvSpPr>
        <p:spPr/>
        <p:txBody>
          <a:bodyPr/>
          <a:lstStyle/>
          <a:p>
            <a:r>
              <a:rPr lang="en-US" dirty="0"/>
              <a:t>Motivation | Background | Overview | </a:t>
            </a:r>
            <a:r>
              <a:rPr lang="en-US" dirty="0">
                <a:solidFill>
                  <a:schemeClr val="bg1"/>
                </a:solidFill>
              </a:rPr>
              <a:t>Aim 1</a:t>
            </a:r>
            <a:r>
              <a:rPr lang="en-US" dirty="0"/>
              <a:t> | Aim 2 | Aim 3 | Aim 4 | Summary</a:t>
            </a:r>
          </a:p>
        </p:txBody>
      </p:sp>
    </p:spTree>
    <p:extLst>
      <p:ext uri="{BB962C8B-B14F-4D97-AF65-F5344CB8AC3E}">
        <p14:creationId xmlns:p14="http://schemas.microsoft.com/office/powerpoint/2010/main" val="709136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295A77-7A06-4EB6-8F1C-575C2F278AD8}"/>
              </a:ext>
            </a:extLst>
          </p:cNvPr>
          <p:cNvSpPr>
            <a:spLocks noGrp="1"/>
          </p:cNvSpPr>
          <p:nvPr>
            <p:ph type="title"/>
          </p:nvPr>
        </p:nvSpPr>
        <p:spPr/>
        <p:txBody>
          <a:bodyPr>
            <a:normAutofit fontScale="90000"/>
          </a:bodyPr>
          <a:lstStyle/>
          <a:p>
            <a:r>
              <a:rPr lang="en-US" dirty="0"/>
              <a:t>Background</a:t>
            </a:r>
          </a:p>
        </p:txBody>
      </p:sp>
      <p:sp>
        <p:nvSpPr>
          <p:cNvPr id="8" name="Content Placeholder 7">
            <a:extLst>
              <a:ext uri="{FF2B5EF4-FFF2-40B4-BE49-F238E27FC236}">
                <a16:creationId xmlns:a16="http://schemas.microsoft.com/office/drawing/2014/main" id="{720BA81E-F738-4A4B-9CAE-2B043FF9EDDE}"/>
              </a:ext>
            </a:extLst>
          </p:cNvPr>
          <p:cNvSpPr>
            <a:spLocks noGrp="1"/>
          </p:cNvSpPr>
          <p:nvPr>
            <p:ph sz="half" idx="1"/>
          </p:nvPr>
        </p:nvSpPr>
        <p:spPr>
          <a:xfrm>
            <a:off x="838200" y="821940"/>
            <a:ext cx="6320996" cy="4344382"/>
          </a:xfrm>
        </p:spPr>
        <p:txBody>
          <a:bodyPr>
            <a:normAutofit fontScale="77500" lnSpcReduction="20000"/>
          </a:bodyPr>
          <a:lstStyle/>
          <a:p>
            <a:r>
              <a:rPr lang="en-US" b="1" dirty="0"/>
              <a:t>Heel-Lift</a:t>
            </a:r>
            <a:r>
              <a:rPr lang="en-US" dirty="0"/>
              <a:t>: Delay in heel-off time between spacesuit and operator</a:t>
            </a:r>
          </a:p>
          <a:p>
            <a:r>
              <a:rPr lang="en-US" dirty="0"/>
              <a:t>Indicator of poor fit</a:t>
            </a:r>
          </a:p>
          <a:p>
            <a:pPr lvl="1"/>
            <a:r>
              <a:rPr lang="en-US" dirty="0"/>
              <a:t>Improper ankle indexing</a:t>
            </a:r>
          </a:p>
          <a:p>
            <a:pPr lvl="1"/>
            <a:r>
              <a:rPr lang="en-US" dirty="0"/>
              <a:t>Excessive contact on foot dorsum</a:t>
            </a:r>
          </a:p>
          <a:p>
            <a:pPr lvl="1"/>
            <a:r>
              <a:rPr lang="en-US" dirty="0"/>
              <a:t>Ankle joint overuse while ambulating</a:t>
            </a:r>
          </a:p>
          <a:p>
            <a:r>
              <a:rPr lang="en-US" dirty="0"/>
              <a:t>No quantitative method to detect heel-lift</a:t>
            </a:r>
          </a:p>
          <a:p>
            <a:pPr lvl="1"/>
            <a:r>
              <a:rPr lang="en-US" dirty="0"/>
              <a:t>IMUs subject to integration drift  and additional error in spacesuit environment</a:t>
            </a:r>
            <a:r>
              <a:rPr lang="en-US" baseline="30000" dirty="0"/>
              <a:t>1-3</a:t>
            </a:r>
          </a:p>
          <a:p>
            <a:pPr lvl="1"/>
            <a:r>
              <a:rPr lang="en-US" dirty="0"/>
              <a:t>IMU drift correction techniques not evaluated in spacesuit environment</a:t>
            </a:r>
          </a:p>
          <a:p>
            <a:r>
              <a:rPr lang="en-US" b="1" dirty="0"/>
              <a:t>Objective:</a:t>
            </a:r>
            <a:r>
              <a:rPr lang="en-US" dirty="0"/>
              <a:t> Evaluate ability of IMUs and drift-correction techniques to quantify the frequency and magnitude of heel-lift in spacesuit</a:t>
            </a:r>
          </a:p>
        </p:txBody>
      </p:sp>
      <p:sp>
        <p:nvSpPr>
          <p:cNvPr id="4" name="Date Placeholder 3">
            <a:extLst>
              <a:ext uri="{FF2B5EF4-FFF2-40B4-BE49-F238E27FC236}">
                <a16:creationId xmlns:a16="http://schemas.microsoft.com/office/drawing/2014/main" id="{8EA52A6D-C888-40F3-B789-58C55CB52D8C}"/>
              </a:ext>
            </a:extLst>
          </p:cNvPr>
          <p:cNvSpPr>
            <a:spLocks noGrp="1"/>
          </p:cNvSpPr>
          <p:nvPr>
            <p:ph type="dt" sz="half" idx="10"/>
          </p:nvPr>
        </p:nvSpPr>
        <p:spPr/>
        <p:txBody>
          <a:bodyPr/>
          <a:lstStyle/>
          <a:p>
            <a:r>
              <a:rPr lang="en-US"/>
              <a:t>Mar 30 2022</a:t>
            </a:r>
          </a:p>
        </p:txBody>
      </p:sp>
      <p:sp>
        <p:nvSpPr>
          <p:cNvPr id="10" name="Footer Placeholder 9">
            <a:extLst>
              <a:ext uri="{FF2B5EF4-FFF2-40B4-BE49-F238E27FC236}">
                <a16:creationId xmlns:a16="http://schemas.microsoft.com/office/drawing/2014/main" id="{D6696633-6582-44A4-9BB8-0A15658AEA5F}"/>
              </a:ext>
            </a:extLst>
          </p:cNvPr>
          <p:cNvSpPr>
            <a:spLocks noGrp="1"/>
          </p:cNvSpPr>
          <p:nvPr>
            <p:ph type="ftr" sz="quarter" idx="11"/>
          </p:nvPr>
        </p:nvSpPr>
        <p:spPr/>
        <p:txBody>
          <a:bodyPr/>
          <a:lstStyle/>
          <a:p>
            <a:r>
              <a:rPr lang="en-US" dirty="0"/>
              <a:t>Motivation | Background | Overview | </a:t>
            </a:r>
            <a:r>
              <a:rPr lang="en-US" dirty="0">
                <a:solidFill>
                  <a:schemeClr val="bg1"/>
                </a:solidFill>
              </a:rPr>
              <a:t>Aim 1</a:t>
            </a:r>
            <a:r>
              <a:rPr lang="en-US" dirty="0"/>
              <a:t> | Aim 2 | Aim 3 | Aim 4 | Summary</a:t>
            </a:r>
          </a:p>
        </p:txBody>
      </p:sp>
      <p:sp>
        <p:nvSpPr>
          <p:cNvPr id="6" name="Slide Number Placeholder 5">
            <a:extLst>
              <a:ext uri="{FF2B5EF4-FFF2-40B4-BE49-F238E27FC236}">
                <a16:creationId xmlns:a16="http://schemas.microsoft.com/office/drawing/2014/main" id="{E9D5C081-27CA-44DE-8F7C-A3D3CC5C8B34}"/>
              </a:ext>
            </a:extLst>
          </p:cNvPr>
          <p:cNvSpPr>
            <a:spLocks noGrp="1"/>
          </p:cNvSpPr>
          <p:nvPr>
            <p:ph type="sldNum" sz="quarter" idx="12"/>
          </p:nvPr>
        </p:nvSpPr>
        <p:spPr/>
        <p:txBody>
          <a:bodyPr/>
          <a:lstStyle/>
          <a:p>
            <a:fld id="{852B83BF-056A-4342-AAF0-9FABA5DBF156}" type="slidenum">
              <a:rPr lang="en-US" smtClean="0"/>
              <a:t>21</a:t>
            </a:fld>
            <a:endParaRPr lang="en-US"/>
          </a:p>
        </p:txBody>
      </p:sp>
      <p:sp>
        <p:nvSpPr>
          <p:cNvPr id="13" name="TextBox 12">
            <a:extLst>
              <a:ext uri="{FF2B5EF4-FFF2-40B4-BE49-F238E27FC236}">
                <a16:creationId xmlns:a16="http://schemas.microsoft.com/office/drawing/2014/main" id="{BB0F25FA-2A4D-402B-AC61-D59F22F16315}"/>
              </a:ext>
            </a:extLst>
          </p:cNvPr>
          <p:cNvSpPr txBox="1"/>
          <p:nvPr/>
        </p:nvSpPr>
        <p:spPr>
          <a:xfrm>
            <a:off x="873124" y="5166324"/>
            <a:ext cx="10439400" cy="1061829"/>
          </a:xfrm>
          <a:prstGeom prst="rect">
            <a:avLst/>
          </a:prstGeom>
          <a:noFill/>
        </p:spPr>
        <p:txBody>
          <a:bodyPr wrap="square" rtlCol="0">
            <a:spAutoFit/>
          </a:bodyPr>
          <a:lstStyle/>
          <a:p>
            <a:r>
              <a:rPr lang="en-US" sz="1050" baseline="30000" dirty="0">
                <a:effectLst/>
              </a:rPr>
              <a:t>1</a:t>
            </a:r>
            <a:r>
              <a:rPr lang="en-US" sz="1050" dirty="0">
                <a:effectLst/>
              </a:rPr>
              <a:t>Bertrand, P. J., Anderson, A., Hilbert, A., &amp; Newman, D. (2014). Feasibility of Spacesuit Kinematics and Human-Suit Interactions. </a:t>
            </a:r>
            <a:r>
              <a:rPr lang="en-US" sz="1050" i="1" dirty="0">
                <a:effectLst/>
              </a:rPr>
              <a:t>44th International Conference on Environmental Systems</a:t>
            </a:r>
            <a:r>
              <a:rPr lang="en-US" sz="1050" dirty="0">
                <a:effectLst/>
              </a:rPr>
              <a:t>.</a:t>
            </a:r>
          </a:p>
          <a:p>
            <a:r>
              <a:rPr lang="en-US" sz="1050" baseline="30000" dirty="0"/>
              <a:t>2</a:t>
            </a:r>
            <a:r>
              <a:rPr lang="en-US" sz="1050" dirty="0">
                <a:effectLst/>
              </a:rPr>
              <a:t>Shen, Y. Y., &amp; Anderson, A. P. (2019). Extended Kalman Filter for Magnetometer-Free Estimation of Spacesuit Wearer Joint Kinematics Using Inertial Measurements. </a:t>
            </a:r>
            <a:r>
              <a:rPr lang="en-US" sz="1050" i="1" dirty="0">
                <a:effectLst/>
              </a:rPr>
              <a:t>FUSION 2019 - 22nd International Conference on Information Fusion</a:t>
            </a:r>
          </a:p>
          <a:p>
            <a:r>
              <a:rPr lang="en-US" sz="1050" baseline="30000" dirty="0">
                <a:effectLst/>
              </a:rPr>
              <a:t>3</a:t>
            </a:r>
            <a:r>
              <a:rPr lang="en-US" sz="1050" dirty="0">
                <a:effectLst/>
              </a:rPr>
              <a:t>Shen, Y.-Y., Wood, S., &amp; Anderson, A. P. (2020, January 6). Evaluation of Wearable Inertial Sensors for Spacesuit Design Applications Using Hardware-in-the-Loop Simulation. </a:t>
            </a:r>
            <a:r>
              <a:rPr lang="en-US" sz="1050" i="1" dirty="0">
                <a:effectLst/>
              </a:rPr>
              <a:t>AIAA </a:t>
            </a:r>
            <a:r>
              <a:rPr lang="en-US" sz="1050" i="1" dirty="0" err="1">
                <a:effectLst/>
              </a:rPr>
              <a:t>Scitech</a:t>
            </a:r>
            <a:r>
              <a:rPr lang="en-US" sz="1050" i="1" dirty="0">
                <a:effectLst/>
              </a:rPr>
              <a:t> 2020 Forum</a:t>
            </a:r>
            <a:r>
              <a:rPr lang="en-US" sz="1050" dirty="0">
                <a:effectLst/>
              </a:rPr>
              <a:t>. </a:t>
            </a:r>
          </a:p>
        </p:txBody>
      </p:sp>
      <p:pic>
        <p:nvPicPr>
          <p:cNvPr id="11" name="Picture 10">
            <a:extLst>
              <a:ext uri="{FF2B5EF4-FFF2-40B4-BE49-F238E27FC236}">
                <a16:creationId xmlns:a16="http://schemas.microsoft.com/office/drawing/2014/main" id="{6BE6EAB8-8B97-4764-A232-9B76F14A10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5"/>
          <a:stretch/>
        </p:blipFill>
        <p:spPr>
          <a:xfrm>
            <a:off x="9317178" y="80911"/>
            <a:ext cx="1727621" cy="4114800"/>
          </a:xfrm>
          <a:prstGeom prst="rect">
            <a:avLst/>
          </a:prstGeom>
        </p:spPr>
      </p:pic>
      <p:sp>
        <p:nvSpPr>
          <p:cNvPr id="15" name="TextBox 14">
            <a:extLst>
              <a:ext uri="{FF2B5EF4-FFF2-40B4-BE49-F238E27FC236}">
                <a16:creationId xmlns:a16="http://schemas.microsoft.com/office/drawing/2014/main" id="{211CC18A-1FC8-4F2E-87C5-1B0567CAC3C2}"/>
              </a:ext>
            </a:extLst>
          </p:cNvPr>
          <p:cNvSpPr txBox="1"/>
          <p:nvPr/>
        </p:nvSpPr>
        <p:spPr>
          <a:xfrm>
            <a:off x="7159196" y="4114800"/>
            <a:ext cx="4012734" cy="923330"/>
          </a:xfrm>
          <a:prstGeom prst="rect">
            <a:avLst/>
          </a:prstGeom>
          <a:noFill/>
        </p:spPr>
        <p:txBody>
          <a:bodyPr wrap="square" rtlCol="0">
            <a:spAutoFit/>
          </a:bodyPr>
          <a:lstStyle/>
          <a:p>
            <a:pPr algn="ctr"/>
            <a:r>
              <a:rPr lang="en-US" i="1" dirty="0"/>
              <a:t>Heel-lift during gait, where the foot lifts inside the boot (right) at heel-off, resulting in a gap (shaded)</a:t>
            </a:r>
          </a:p>
        </p:txBody>
      </p:sp>
      <p:pic>
        <p:nvPicPr>
          <p:cNvPr id="17" name="Picture 16">
            <a:extLst>
              <a:ext uri="{FF2B5EF4-FFF2-40B4-BE49-F238E27FC236}">
                <a16:creationId xmlns:a16="http://schemas.microsoft.com/office/drawing/2014/main" id="{A8B7DC1B-F3D8-4142-B79E-5AF79964084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36"/>
          <a:stretch/>
        </p:blipFill>
        <p:spPr>
          <a:xfrm>
            <a:off x="7746789" y="82378"/>
            <a:ext cx="1727621" cy="4114800"/>
          </a:xfrm>
          <a:prstGeom prst="rect">
            <a:avLst/>
          </a:prstGeom>
        </p:spPr>
      </p:pic>
    </p:spTree>
    <p:extLst>
      <p:ext uri="{BB962C8B-B14F-4D97-AF65-F5344CB8AC3E}">
        <p14:creationId xmlns:p14="http://schemas.microsoft.com/office/powerpoint/2010/main" val="3231015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B302C8-348E-4F5E-A336-0E535E441810}"/>
              </a:ext>
            </a:extLst>
          </p:cNvPr>
          <p:cNvSpPr>
            <a:spLocks noGrp="1"/>
          </p:cNvSpPr>
          <p:nvPr>
            <p:ph type="title"/>
          </p:nvPr>
        </p:nvSpPr>
        <p:spPr/>
        <p:txBody>
          <a:bodyPr>
            <a:normAutofit fontScale="90000"/>
          </a:bodyPr>
          <a:lstStyle/>
          <a:p>
            <a:r>
              <a:rPr lang="en-US" dirty="0"/>
              <a:t>Experimental Data</a:t>
            </a:r>
          </a:p>
        </p:txBody>
      </p:sp>
      <p:sp>
        <p:nvSpPr>
          <p:cNvPr id="8" name="Content Placeholder 7">
            <a:extLst>
              <a:ext uri="{FF2B5EF4-FFF2-40B4-BE49-F238E27FC236}">
                <a16:creationId xmlns:a16="http://schemas.microsoft.com/office/drawing/2014/main" id="{5B19263F-E754-4019-B810-B39032903471}"/>
              </a:ext>
            </a:extLst>
          </p:cNvPr>
          <p:cNvSpPr>
            <a:spLocks noGrp="1"/>
          </p:cNvSpPr>
          <p:nvPr>
            <p:ph sz="half" idx="1"/>
          </p:nvPr>
        </p:nvSpPr>
        <p:spPr>
          <a:xfrm>
            <a:off x="838200" y="821939"/>
            <a:ext cx="5181600" cy="4329861"/>
          </a:xfrm>
        </p:spPr>
        <p:txBody>
          <a:bodyPr>
            <a:normAutofit fontScale="92500" lnSpcReduction="10000"/>
          </a:bodyPr>
          <a:lstStyle/>
          <a:p>
            <a:r>
              <a:rPr lang="en-US" dirty="0"/>
              <a:t>Collected by Fineman et al. 2018</a:t>
            </a:r>
            <a:r>
              <a:rPr lang="en-US" baseline="30000" dirty="0"/>
              <a:t>1</a:t>
            </a:r>
          </a:p>
          <a:p>
            <a:r>
              <a:rPr lang="en-US" dirty="0"/>
              <a:t>N=3, all male </a:t>
            </a:r>
          </a:p>
          <a:p>
            <a:r>
              <a:rPr lang="en-US" dirty="0"/>
              <a:t>24 suited trials per config.</a:t>
            </a:r>
          </a:p>
          <a:p>
            <a:pPr lvl="1"/>
            <a:r>
              <a:rPr lang="en-US" dirty="0"/>
              <a:t>No, Low, High Padding</a:t>
            </a:r>
          </a:p>
          <a:p>
            <a:pPr lvl="1"/>
            <a:r>
              <a:rPr lang="en-US" dirty="0"/>
              <a:t>All fit into Large size lower body</a:t>
            </a:r>
          </a:p>
          <a:p>
            <a:pPr lvl="1"/>
            <a:r>
              <a:rPr lang="en-US" dirty="0"/>
              <a:t>Subjects walked in MK III spacesuit</a:t>
            </a:r>
          </a:p>
          <a:p>
            <a:r>
              <a:rPr lang="en-US" dirty="0"/>
              <a:t>IMUs collected acceleration and orientation information on both operator’s and spacesuit’s pelvis, thigh, shank</a:t>
            </a:r>
          </a:p>
          <a:p>
            <a:endParaRPr lang="en-US" dirty="0"/>
          </a:p>
        </p:txBody>
      </p:sp>
      <p:sp>
        <p:nvSpPr>
          <p:cNvPr id="4" name="Date Placeholder 3">
            <a:extLst>
              <a:ext uri="{FF2B5EF4-FFF2-40B4-BE49-F238E27FC236}">
                <a16:creationId xmlns:a16="http://schemas.microsoft.com/office/drawing/2014/main" id="{20E8C3F8-8F03-4B71-B234-7BC2A4310451}"/>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FBE610E8-EA20-4006-AC8D-5D2FAB026742}"/>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22</a:t>
            </a:fld>
            <a:endParaRPr lang="en-US"/>
          </a:p>
        </p:txBody>
      </p:sp>
      <p:sp>
        <p:nvSpPr>
          <p:cNvPr id="2" name="TextBox 1">
            <a:extLst>
              <a:ext uri="{FF2B5EF4-FFF2-40B4-BE49-F238E27FC236}">
                <a16:creationId xmlns:a16="http://schemas.microsoft.com/office/drawing/2014/main" id="{6C033BD9-EEB9-A64E-830B-90F90D24B70E}"/>
              </a:ext>
            </a:extLst>
          </p:cNvPr>
          <p:cNvSpPr txBox="1"/>
          <p:nvPr/>
        </p:nvSpPr>
        <p:spPr>
          <a:xfrm>
            <a:off x="7341066" y="4437072"/>
            <a:ext cx="3643048" cy="646331"/>
          </a:xfrm>
          <a:prstGeom prst="rect">
            <a:avLst/>
          </a:prstGeom>
          <a:noFill/>
        </p:spPr>
        <p:txBody>
          <a:bodyPr wrap="square" rtlCol="0">
            <a:spAutoFit/>
          </a:bodyPr>
          <a:lstStyle/>
          <a:p>
            <a:pPr algn="ctr"/>
            <a:r>
              <a:rPr lang="en-US" i="1" dirty="0"/>
              <a:t>Placement of IMUs (red) and padding (gray) in suit assembly.</a:t>
            </a:r>
          </a:p>
        </p:txBody>
      </p:sp>
      <p:sp>
        <p:nvSpPr>
          <p:cNvPr id="10" name="Footer Placeholder 9">
            <a:extLst>
              <a:ext uri="{FF2B5EF4-FFF2-40B4-BE49-F238E27FC236}">
                <a16:creationId xmlns:a16="http://schemas.microsoft.com/office/drawing/2014/main" id="{6048338E-2523-4CE8-A410-BA142EC90AE2}"/>
              </a:ext>
            </a:extLst>
          </p:cNvPr>
          <p:cNvSpPr>
            <a:spLocks noGrp="1"/>
          </p:cNvSpPr>
          <p:nvPr>
            <p:ph type="ftr" sz="quarter" idx="11"/>
          </p:nvPr>
        </p:nvSpPr>
        <p:spPr/>
        <p:txBody>
          <a:bodyPr/>
          <a:lstStyle/>
          <a:p>
            <a:r>
              <a:rPr lang="en-US" dirty="0"/>
              <a:t>Motivation | Background | Overview | </a:t>
            </a:r>
            <a:r>
              <a:rPr lang="en-US" dirty="0">
                <a:solidFill>
                  <a:schemeClr val="bg1"/>
                </a:solidFill>
              </a:rPr>
              <a:t>Aim 1</a:t>
            </a:r>
            <a:r>
              <a:rPr lang="en-US" dirty="0"/>
              <a:t> | Aim 2 | Aim 3 | Aim 4 | Summary</a:t>
            </a:r>
          </a:p>
        </p:txBody>
      </p:sp>
      <p:sp>
        <p:nvSpPr>
          <p:cNvPr id="3" name="TextBox 2">
            <a:extLst>
              <a:ext uri="{FF2B5EF4-FFF2-40B4-BE49-F238E27FC236}">
                <a16:creationId xmlns:a16="http://schemas.microsoft.com/office/drawing/2014/main" id="{44C70E94-4AEA-4505-91E8-E6A2E1916B9C}"/>
              </a:ext>
            </a:extLst>
          </p:cNvPr>
          <p:cNvSpPr txBox="1"/>
          <p:nvPr/>
        </p:nvSpPr>
        <p:spPr>
          <a:xfrm>
            <a:off x="876299" y="5828312"/>
            <a:ext cx="10439400" cy="415498"/>
          </a:xfrm>
          <a:prstGeom prst="rect">
            <a:avLst/>
          </a:prstGeom>
          <a:noFill/>
        </p:spPr>
        <p:txBody>
          <a:bodyPr wrap="square" rtlCol="0">
            <a:spAutoFit/>
          </a:bodyPr>
          <a:lstStyle/>
          <a:p>
            <a:r>
              <a:rPr lang="en-US" sz="1050" baseline="30000" dirty="0">
                <a:effectLst/>
              </a:rPr>
              <a:t>1</a:t>
            </a:r>
            <a:r>
              <a:rPr lang="en-US" sz="1050" dirty="0">
                <a:effectLst/>
              </a:rPr>
              <a:t>Fineman, R. A., McGrath, T. M., </a:t>
            </a:r>
            <a:r>
              <a:rPr lang="en-US" sz="1050" dirty="0" err="1">
                <a:effectLst/>
              </a:rPr>
              <a:t>Kelty</a:t>
            </a:r>
            <a:r>
              <a:rPr lang="en-US" sz="1050" dirty="0">
                <a:effectLst/>
              </a:rPr>
              <a:t>-Stephen, D. G., Andrew, A. F., &amp; Stirling, L. A. (2018). Objective metrics quantifying fit and performance in spacesuit assemblies. </a:t>
            </a:r>
            <a:r>
              <a:rPr lang="en-US" sz="1050" i="1" dirty="0">
                <a:effectLst/>
              </a:rPr>
              <a:t>Aerospace Medicine and Human Performance</a:t>
            </a:r>
            <a:r>
              <a:rPr lang="en-US" sz="1050" dirty="0">
                <a:effectLst/>
              </a:rPr>
              <a:t>, </a:t>
            </a:r>
            <a:r>
              <a:rPr lang="en-US" sz="1050" i="1" dirty="0">
                <a:effectLst/>
              </a:rPr>
              <a:t>89</a:t>
            </a:r>
            <a:r>
              <a:rPr lang="en-US" sz="1050" dirty="0">
                <a:effectLst/>
              </a:rPr>
              <a:t>(11), 985–995. </a:t>
            </a:r>
          </a:p>
        </p:txBody>
      </p:sp>
      <p:pic>
        <p:nvPicPr>
          <p:cNvPr id="14" name="Picture 13" descr="A picture containing indoor&#10;&#10;Description automatically generated">
            <a:extLst>
              <a:ext uri="{FF2B5EF4-FFF2-40B4-BE49-F238E27FC236}">
                <a16:creationId xmlns:a16="http://schemas.microsoft.com/office/drawing/2014/main" id="{7A2A0159-799A-4CB1-9BEC-25AC626D55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44430" y="406695"/>
            <a:ext cx="5636319" cy="3852283"/>
          </a:xfrm>
          <a:prstGeom prst="rect">
            <a:avLst/>
          </a:prstGeom>
        </p:spPr>
      </p:pic>
    </p:spTree>
    <p:extLst>
      <p:ext uri="{BB962C8B-B14F-4D97-AF65-F5344CB8AC3E}">
        <p14:creationId xmlns:p14="http://schemas.microsoft.com/office/powerpoint/2010/main" val="4166869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91E8-B056-40A5-B341-B193563664D0}"/>
              </a:ext>
            </a:extLst>
          </p:cNvPr>
          <p:cNvSpPr>
            <a:spLocks noGrp="1"/>
          </p:cNvSpPr>
          <p:nvPr>
            <p:ph type="title"/>
          </p:nvPr>
        </p:nvSpPr>
        <p:spPr/>
        <p:txBody>
          <a:bodyPr>
            <a:normAutofit fontScale="90000"/>
          </a:bodyPr>
          <a:lstStyle/>
          <a:p>
            <a:r>
              <a:rPr lang="en-US" dirty="0"/>
              <a:t>Heel-Off Detection </a:t>
            </a:r>
          </a:p>
        </p:txBody>
      </p:sp>
      <p:sp>
        <p:nvSpPr>
          <p:cNvPr id="3" name="Content Placeholder 2">
            <a:extLst>
              <a:ext uri="{FF2B5EF4-FFF2-40B4-BE49-F238E27FC236}">
                <a16:creationId xmlns:a16="http://schemas.microsoft.com/office/drawing/2014/main" id="{307A1515-12B4-412F-99D6-FBF3A81AA38A}"/>
              </a:ext>
            </a:extLst>
          </p:cNvPr>
          <p:cNvSpPr>
            <a:spLocks noGrp="1"/>
          </p:cNvSpPr>
          <p:nvPr>
            <p:ph sz="half" idx="1"/>
          </p:nvPr>
        </p:nvSpPr>
        <p:spPr>
          <a:xfrm>
            <a:off x="838200" y="821939"/>
            <a:ext cx="5048249" cy="5355024"/>
          </a:xfrm>
        </p:spPr>
        <p:txBody>
          <a:bodyPr/>
          <a:lstStyle/>
          <a:p>
            <a:r>
              <a:rPr lang="en-US" dirty="0"/>
              <a:t>Discrete Wavelet Thresholding of shank vertical acceleration signal</a:t>
            </a:r>
            <a:r>
              <a:rPr lang="en-US" baseline="30000" dirty="0"/>
              <a:t>1</a:t>
            </a:r>
          </a:p>
          <a:p>
            <a:r>
              <a:rPr lang="en-US" dirty="0"/>
              <a:t>Stance phase detected as period of zero vertical acceleration per each step</a:t>
            </a:r>
          </a:p>
          <a:p>
            <a:r>
              <a:rPr lang="en-US" dirty="0"/>
              <a:t>Heel-off detected as end of stance phase</a:t>
            </a:r>
          </a:p>
          <a:p>
            <a:r>
              <a:rPr lang="en-US" dirty="0"/>
              <a:t>Operator heel-off prior to suit heel-off may indicate heel-lift</a:t>
            </a:r>
          </a:p>
        </p:txBody>
      </p:sp>
      <p:sp>
        <p:nvSpPr>
          <p:cNvPr id="5" name="Date Placeholder 4">
            <a:extLst>
              <a:ext uri="{FF2B5EF4-FFF2-40B4-BE49-F238E27FC236}">
                <a16:creationId xmlns:a16="http://schemas.microsoft.com/office/drawing/2014/main" id="{AA063BDE-D5A7-48EA-92C2-C15711BED07E}"/>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28BDC49F-3C74-4810-9A6D-1A796C132417}"/>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23</a:t>
            </a:fld>
            <a:endParaRPr lang="en-US"/>
          </a:p>
        </p:txBody>
      </p:sp>
      <p:sp>
        <p:nvSpPr>
          <p:cNvPr id="11" name="TextBox 10">
            <a:extLst>
              <a:ext uri="{FF2B5EF4-FFF2-40B4-BE49-F238E27FC236}">
                <a16:creationId xmlns:a16="http://schemas.microsoft.com/office/drawing/2014/main" id="{6A24F4CA-6780-4A4F-BB96-5985DFA04ED8}"/>
              </a:ext>
            </a:extLst>
          </p:cNvPr>
          <p:cNvSpPr txBox="1"/>
          <p:nvPr/>
        </p:nvSpPr>
        <p:spPr>
          <a:xfrm>
            <a:off x="873124" y="5770189"/>
            <a:ext cx="10439400" cy="430887"/>
          </a:xfrm>
          <a:prstGeom prst="rect">
            <a:avLst/>
          </a:prstGeom>
          <a:noFill/>
        </p:spPr>
        <p:txBody>
          <a:bodyPr wrap="square" rtlCol="0">
            <a:spAutoFit/>
          </a:bodyPr>
          <a:lstStyle/>
          <a:p>
            <a:r>
              <a:rPr lang="en-US" sz="1050" baseline="30000" dirty="0">
                <a:effectLst/>
              </a:rPr>
              <a:t>1</a:t>
            </a:r>
            <a:r>
              <a:rPr lang="en-US" sz="1050" dirty="0">
                <a:effectLst/>
              </a:rPr>
              <a:t>Ji, N., Zhou, H., Guo, K., Samuel, O. W., Huang, Z., Xu, L., &amp; Li, G. (2019). Appropriate mother wavelets for continuous gait event detection based on time-frequency analysis for hemiplegic and healthy individuals. </a:t>
            </a:r>
            <a:r>
              <a:rPr lang="en-US" sz="1050" i="1" dirty="0">
                <a:effectLst/>
              </a:rPr>
              <a:t>Sensors (Switzerland)</a:t>
            </a:r>
            <a:r>
              <a:rPr lang="en-US" sz="1050" dirty="0">
                <a:effectLst/>
              </a:rPr>
              <a:t>, </a:t>
            </a:r>
            <a:r>
              <a:rPr lang="en-US" sz="1050" i="1" dirty="0">
                <a:effectLst/>
              </a:rPr>
              <a:t>19</a:t>
            </a:r>
            <a:r>
              <a:rPr lang="en-US" sz="1050" dirty="0">
                <a:effectLst/>
              </a:rPr>
              <a:t>(16), 1–18. </a:t>
            </a:r>
          </a:p>
        </p:txBody>
      </p:sp>
      <p:sp>
        <p:nvSpPr>
          <p:cNvPr id="10" name="Footer Placeholder 9">
            <a:extLst>
              <a:ext uri="{FF2B5EF4-FFF2-40B4-BE49-F238E27FC236}">
                <a16:creationId xmlns:a16="http://schemas.microsoft.com/office/drawing/2014/main" id="{3DBEEF30-3AEB-40F1-A146-434C2942C2EA}"/>
              </a:ext>
            </a:extLst>
          </p:cNvPr>
          <p:cNvSpPr>
            <a:spLocks noGrp="1"/>
          </p:cNvSpPr>
          <p:nvPr>
            <p:ph type="ftr" sz="quarter" idx="11"/>
          </p:nvPr>
        </p:nvSpPr>
        <p:spPr/>
        <p:txBody>
          <a:bodyPr/>
          <a:lstStyle/>
          <a:p>
            <a:r>
              <a:rPr lang="en-US" dirty="0"/>
              <a:t>Motivation | Background | Overview | </a:t>
            </a:r>
            <a:r>
              <a:rPr lang="en-US" dirty="0">
                <a:solidFill>
                  <a:schemeClr val="bg1"/>
                </a:solidFill>
              </a:rPr>
              <a:t>Aim 1</a:t>
            </a:r>
            <a:r>
              <a:rPr lang="en-US" dirty="0"/>
              <a:t> | Aim 2 | Aim 3 | Aim 4 | Summary</a:t>
            </a:r>
          </a:p>
        </p:txBody>
      </p:sp>
      <p:pic>
        <p:nvPicPr>
          <p:cNvPr id="6" name="Picture 5" descr="Diagram&#10;&#10;Description automatically generated">
            <a:extLst>
              <a:ext uri="{FF2B5EF4-FFF2-40B4-BE49-F238E27FC236}">
                <a16:creationId xmlns:a16="http://schemas.microsoft.com/office/drawing/2014/main" id="{F268EB29-6BA7-714B-AD86-D536298F86EB}"/>
              </a:ext>
            </a:extLst>
          </p:cNvPr>
          <p:cNvPicPr>
            <a:picLocks noChangeAspect="1"/>
          </p:cNvPicPr>
          <p:nvPr/>
        </p:nvPicPr>
        <p:blipFill rotWithShape="1">
          <a:blip r:embed="rId3">
            <a:extLst>
              <a:ext uri="{28A0092B-C50C-407E-A947-70E740481C1C}">
                <a14:useLocalDpi xmlns:a14="http://schemas.microsoft.com/office/drawing/2010/main" val="0"/>
              </a:ext>
            </a:extLst>
          </a:blip>
          <a:srcRect b="61403"/>
          <a:stretch/>
        </p:blipFill>
        <p:spPr>
          <a:xfrm>
            <a:off x="6092824" y="252140"/>
            <a:ext cx="5902447" cy="3043924"/>
          </a:xfrm>
          <a:prstGeom prst="rect">
            <a:avLst/>
          </a:prstGeom>
        </p:spPr>
      </p:pic>
      <p:pic>
        <p:nvPicPr>
          <p:cNvPr id="31" name="Picture 30" descr="Diagram&#10;&#10;Description automatically generated">
            <a:extLst>
              <a:ext uri="{FF2B5EF4-FFF2-40B4-BE49-F238E27FC236}">
                <a16:creationId xmlns:a16="http://schemas.microsoft.com/office/drawing/2014/main" id="{9C524AEC-1BF7-2A44-9002-E6623557462F}"/>
              </a:ext>
            </a:extLst>
          </p:cNvPr>
          <p:cNvPicPr>
            <a:picLocks noChangeAspect="1"/>
          </p:cNvPicPr>
          <p:nvPr/>
        </p:nvPicPr>
        <p:blipFill rotWithShape="1">
          <a:blip r:embed="rId3">
            <a:extLst>
              <a:ext uri="{28A0092B-C50C-407E-A947-70E740481C1C}">
                <a14:useLocalDpi xmlns:a14="http://schemas.microsoft.com/office/drawing/2010/main" val="0"/>
              </a:ext>
            </a:extLst>
          </a:blip>
          <a:srcRect l="652" t="38976" r="50399" b="30803"/>
          <a:stretch/>
        </p:blipFill>
        <p:spPr>
          <a:xfrm>
            <a:off x="6154896" y="3309173"/>
            <a:ext cx="2889151" cy="2383379"/>
          </a:xfrm>
          <a:prstGeom prst="rect">
            <a:avLst/>
          </a:prstGeom>
        </p:spPr>
      </p:pic>
      <p:pic>
        <p:nvPicPr>
          <p:cNvPr id="33" name="Picture 32" descr="Diagram&#10;&#10;Description automatically generated">
            <a:extLst>
              <a:ext uri="{FF2B5EF4-FFF2-40B4-BE49-F238E27FC236}">
                <a16:creationId xmlns:a16="http://schemas.microsoft.com/office/drawing/2014/main" id="{764D87FF-7EC0-2740-B2D3-A8D5C08F4DC2}"/>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38763" r="1051" b="31016"/>
          <a:stretch/>
        </p:blipFill>
        <p:spPr>
          <a:xfrm>
            <a:off x="9044047" y="3309171"/>
            <a:ext cx="2889151" cy="2383379"/>
          </a:xfrm>
          <a:prstGeom prst="rect">
            <a:avLst/>
          </a:prstGeom>
        </p:spPr>
      </p:pic>
    </p:spTree>
    <p:extLst>
      <p:ext uri="{BB962C8B-B14F-4D97-AF65-F5344CB8AC3E}">
        <p14:creationId xmlns:p14="http://schemas.microsoft.com/office/powerpoint/2010/main" val="2196489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23911-2618-40C6-8421-5F4BF307F676}"/>
              </a:ext>
            </a:extLst>
          </p:cNvPr>
          <p:cNvSpPr>
            <a:spLocks noGrp="1"/>
          </p:cNvSpPr>
          <p:nvPr>
            <p:ph type="title"/>
          </p:nvPr>
        </p:nvSpPr>
        <p:spPr/>
        <p:txBody>
          <a:bodyPr>
            <a:normAutofit fontScale="90000"/>
          </a:bodyPr>
          <a:lstStyle/>
          <a:p>
            <a:r>
              <a:rPr lang="en-US" dirty="0"/>
              <a:t>Heel-Lift Measurement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66BEF0-0C90-4486-A432-28DED58E8A15}"/>
                  </a:ext>
                </a:extLst>
              </p:cNvPr>
              <p:cNvSpPr>
                <a:spLocks noGrp="1"/>
              </p:cNvSpPr>
              <p:nvPr>
                <p:ph sz="half" idx="1"/>
              </p:nvPr>
            </p:nvSpPr>
            <p:spPr>
              <a:xfrm>
                <a:off x="838200" y="821939"/>
                <a:ext cx="5181600" cy="4830716"/>
              </a:xfrm>
            </p:spPr>
            <p:txBody>
              <a:bodyPr>
                <a:normAutofit fontScale="92500" lnSpcReduction="10000"/>
              </a:bodyPr>
              <a:lstStyle/>
              <a:p>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nary>
                          <m:naryPr>
                            <m:limLoc m:val="undOvr"/>
                            <m:subHide m:val="on"/>
                            <m:supHide m:val="on"/>
                            <m:ctrlPr>
                              <a:rPr lang="en-US"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𝑆h𝑎𝑛𝑘</m:t>
                                </m:r>
                              </m:sub>
                            </m:sSub>
                          </m:e>
                        </m:nary>
                      </m:e>
                    </m:nary>
                    <m:r>
                      <a:rPr lang="en-US" b="0" i="1" smtClean="0">
                        <a:latin typeface="Cambria Math" panose="02040503050406030204" pitchFamily="18" charset="0"/>
                      </a:rPr>
                      <m:t>=</m:t>
                    </m:r>
                    <m:r>
                      <a:rPr lang="en-US" b="0" i="1" smtClean="0">
                        <a:latin typeface="Cambria Math" panose="02040503050406030204" pitchFamily="18" charset="0"/>
                      </a:rPr>
                      <m:t>𝑝𝑜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𝑆h𝑎𝑛𝑘</m:t>
                        </m:r>
                      </m:sub>
                    </m:sSub>
                  </m:oMath>
                </a14:m>
                <a:endParaRPr lang="en-US" dirty="0"/>
              </a:p>
              <a:p>
                <a:pPr lvl="1"/>
                <a:r>
                  <a:rPr lang="en-US" dirty="0"/>
                  <a:t>Drift is a common issue with double-integration</a:t>
                </a:r>
              </a:p>
              <a:p>
                <a:r>
                  <a:rPr lang="en-US" dirty="0"/>
                  <a:t>Just prior to heel-off:</a:t>
                </a:r>
              </a:p>
              <a:p>
                <a:pPr lvl="1"/>
                <a:r>
                  <a:rPr lang="en-US" dirty="0"/>
                  <a:t>shank is stationary vertically</a:t>
                </a:r>
              </a:p>
              <a:p>
                <a:pPr lvl="1"/>
                <a:r>
                  <a:rPr lang="en-US" dirty="0"/>
                  <a:t>“zeroed” in position on ground</a:t>
                </a:r>
              </a:p>
              <a:p>
                <a:r>
                  <a:rPr lang="en-US" dirty="0"/>
                  <a:t>Zero-Velocity/Zero-Position Update from heel-off to next step’s heel-off</a:t>
                </a:r>
              </a:p>
              <a:p>
                <a:r>
                  <a:rPr lang="en-US" dirty="0"/>
                  <a:t>Quantify reduction in drift between each step to assess benefit of Zero-Velocity/Zero-Position updates</a:t>
                </a:r>
              </a:p>
            </p:txBody>
          </p:sp>
        </mc:Choice>
        <mc:Fallback xmlns="">
          <p:sp>
            <p:nvSpPr>
              <p:cNvPr id="3" name="Content Placeholder 2">
                <a:extLst>
                  <a:ext uri="{FF2B5EF4-FFF2-40B4-BE49-F238E27FC236}">
                    <a16:creationId xmlns:a16="http://schemas.microsoft.com/office/drawing/2014/main" id="{7F66BEF0-0C90-4486-A432-28DED58E8A15}"/>
                  </a:ext>
                </a:extLst>
              </p:cNvPr>
              <p:cNvSpPr>
                <a:spLocks noGrp="1" noRot="1" noChangeAspect="1" noMove="1" noResize="1" noEditPoints="1" noAdjustHandles="1" noChangeArrowheads="1" noChangeShapeType="1" noTextEdit="1"/>
              </p:cNvSpPr>
              <p:nvPr>
                <p:ph sz="half" idx="1"/>
              </p:nvPr>
            </p:nvSpPr>
            <p:spPr>
              <a:xfrm>
                <a:off x="838200" y="821939"/>
                <a:ext cx="5181600" cy="4830716"/>
              </a:xfrm>
              <a:blipFill>
                <a:blip r:embed="rId2"/>
                <a:stretch>
                  <a:fillRect l="-7579" t="-17060" b="-262"/>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087805BD-EB7B-49BC-A61F-F8D17EA089D5}"/>
              </a:ext>
            </a:extLst>
          </p:cNvPr>
          <p:cNvPicPr>
            <a:picLocks noGrp="1" noChangeAspect="1"/>
          </p:cNvPicPr>
          <p:nvPr>
            <p:ph sz="half" idx="2"/>
          </p:nvPr>
        </p:nvPicPr>
        <p:blipFill>
          <a:blip r:embed="rId3"/>
          <a:stretch>
            <a:fillRect/>
          </a:stretch>
        </p:blipFill>
        <p:spPr>
          <a:xfrm>
            <a:off x="6019800" y="1288922"/>
            <a:ext cx="6087800" cy="3059836"/>
          </a:xfrm>
        </p:spPr>
      </p:pic>
      <p:sp>
        <p:nvSpPr>
          <p:cNvPr id="5" name="Date Placeholder 4">
            <a:extLst>
              <a:ext uri="{FF2B5EF4-FFF2-40B4-BE49-F238E27FC236}">
                <a16:creationId xmlns:a16="http://schemas.microsoft.com/office/drawing/2014/main" id="{EDC24EED-28BB-4060-AE85-5E5964130148}"/>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D84ABE02-691C-41A3-AA25-500BBDBBAEF1}"/>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24</a:t>
            </a:fld>
            <a:endParaRPr lang="en-US"/>
          </a:p>
        </p:txBody>
      </p:sp>
      <p:sp>
        <p:nvSpPr>
          <p:cNvPr id="9" name="TextBox 8">
            <a:extLst>
              <a:ext uri="{FF2B5EF4-FFF2-40B4-BE49-F238E27FC236}">
                <a16:creationId xmlns:a16="http://schemas.microsoft.com/office/drawing/2014/main" id="{011B3C30-3791-4F41-BAC2-0A2C871D7244}"/>
              </a:ext>
            </a:extLst>
          </p:cNvPr>
          <p:cNvSpPr txBox="1"/>
          <p:nvPr/>
        </p:nvSpPr>
        <p:spPr>
          <a:xfrm>
            <a:off x="914400" y="5921502"/>
            <a:ext cx="10439400" cy="261610"/>
          </a:xfrm>
          <a:prstGeom prst="rect">
            <a:avLst/>
          </a:prstGeom>
          <a:noFill/>
        </p:spPr>
        <p:txBody>
          <a:bodyPr wrap="square" rtlCol="0">
            <a:spAutoFit/>
          </a:bodyPr>
          <a:lstStyle/>
          <a:p>
            <a:r>
              <a:rPr lang="en-US" sz="1050" baseline="30000" dirty="0">
                <a:effectLst/>
              </a:rPr>
              <a:t>1</a:t>
            </a:r>
            <a:r>
              <a:rPr lang="en-US" sz="1050" dirty="0">
                <a:effectLst/>
              </a:rPr>
              <a:t>Feliz, R., </a:t>
            </a:r>
            <a:r>
              <a:rPr lang="en-US" sz="1050" dirty="0" err="1">
                <a:effectLst/>
              </a:rPr>
              <a:t>Zalama</a:t>
            </a:r>
            <a:r>
              <a:rPr lang="en-US" sz="1050" dirty="0">
                <a:effectLst/>
              </a:rPr>
              <a:t>, E., &amp; García-Bermejo, J. G. (2009). Pedestrian tracking using inertial sensors. </a:t>
            </a:r>
            <a:r>
              <a:rPr lang="en-US" sz="1050" i="1" dirty="0">
                <a:effectLst/>
              </a:rPr>
              <a:t>Journal of Physical Agents</a:t>
            </a:r>
            <a:r>
              <a:rPr lang="en-US" sz="1050" dirty="0">
                <a:effectLst/>
              </a:rPr>
              <a:t>, </a:t>
            </a:r>
            <a:r>
              <a:rPr lang="en-US" sz="1050" i="1" dirty="0">
                <a:effectLst/>
              </a:rPr>
              <a:t>3</a:t>
            </a:r>
            <a:r>
              <a:rPr lang="en-US" sz="1050" dirty="0">
                <a:effectLst/>
              </a:rPr>
              <a:t>(1), 35–42. </a:t>
            </a:r>
          </a:p>
        </p:txBody>
      </p:sp>
      <p:sp>
        <p:nvSpPr>
          <p:cNvPr id="13" name="TextBox 12">
            <a:extLst>
              <a:ext uri="{FF2B5EF4-FFF2-40B4-BE49-F238E27FC236}">
                <a16:creationId xmlns:a16="http://schemas.microsoft.com/office/drawing/2014/main" id="{9B66D226-CDD9-443A-9480-A8991901C704}"/>
              </a:ext>
            </a:extLst>
          </p:cNvPr>
          <p:cNvSpPr txBox="1"/>
          <p:nvPr/>
        </p:nvSpPr>
        <p:spPr>
          <a:xfrm>
            <a:off x="7242176" y="4444400"/>
            <a:ext cx="3643048" cy="646331"/>
          </a:xfrm>
          <a:prstGeom prst="rect">
            <a:avLst/>
          </a:prstGeom>
          <a:noFill/>
        </p:spPr>
        <p:txBody>
          <a:bodyPr wrap="square" rtlCol="0">
            <a:spAutoFit/>
          </a:bodyPr>
          <a:lstStyle/>
          <a:p>
            <a:pPr algn="ctr"/>
            <a:r>
              <a:rPr lang="en-US" i="1" dirty="0"/>
              <a:t>Drift correction from zero-velocity updates</a:t>
            </a:r>
          </a:p>
        </p:txBody>
      </p:sp>
      <p:sp>
        <p:nvSpPr>
          <p:cNvPr id="10" name="Footer Placeholder 9">
            <a:extLst>
              <a:ext uri="{FF2B5EF4-FFF2-40B4-BE49-F238E27FC236}">
                <a16:creationId xmlns:a16="http://schemas.microsoft.com/office/drawing/2014/main" id="{CAADD4A6-F6C4-4139-9ADA-539A4565C768}"/>
              </a:ext>
            </a:extLst>
          </p:cNvPr>
          <p:cNvSpPr>
            <a:spLocks noGrp="1"/>
          </p:cNvSpPr>
          <p:nvPr>
            <p:ph type="ftr" sz="quarter" idx="11"/>
          </p:nvPr>
        </p:nvSpPr>
        <p:spPr/>
        <p:txBody>
          <a:bodyPr/>
          <a:lstStyle/>
          <a:p>
            <a:r>
              <a:rPr lang="en-US" dirty="0"/>
              <a:t>Motivation | Background | Overview | </a:t>
            </a:r>
            <a:r>
              <a:rPr lang="en-US" dirty="0">
                <a:solidFill>
                  <a:schemeClr val="bg1"/>
                </a:solidFill>
              </a:rPr>
              <a:t>Aim 1</a:t>
            </a:r>
            <a:r>
              <a:rPr lang="en-US" dirty="0"/>
              <a:t> | Aim 2 | Aim 3 | Aim 4 | Summary</a:t>
            </a:r>
          </a:p>
        </p:txBody>
      </p:sp>
    </p:spTree>
    <p:extLst>
      <p:ext uri="{BB962C8B-B14F-4D97-AF65-F5344CB8AC3E}">
        <p14:creationId xmlns:p14="http://schemas.microsoft.com/office/powerpoint/2010/main" val="88202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7978-BFAB-4E9D-97F0-37EE8B0165E4}"/>
              </a:ext>
            </a:extLst>
          </p:cNvPr>
          <p:cNvSpPr>
            <a:spLocks noGrp="1"/>
          </p:cNvSpPr>
          <p:nvPr>
            <p:ph type="title"/>
          </p:nvPr>
        </p:nvSpPr>
        <p:spPr/>
        <p:txBody>
          <a:bodyPr>
            <a:normAutofit fontScale="90000"/>
          </a:bodyPr>
          <a:lstStyle/>
          <a:p>
            <a:r>
              <a:rPr lang="en-US" dirty="0"/>
              <a:t>Results</a:t>
            </a:r>
          </a:p>
        </p:txBody>
      </p:sp>
      <p:sp>
        <p:nvSpPr>
          <p:cNvPr id="3" name="Content Placeholder 2">
            <a:extLst>
              <a:ext uri="{FF2B5EF4-FFF2-40B4-BE49-F238E27FC236}">
                <a16:creationId xmlns:a16="http://schemas.microsoft.com/office/drawing/2014/main" id="{E1522AF6-7691-4D61-B351-BC1F38D19667}"/>
              </a:ext>
            </a:extLst>
          </p:cNvPr>
          <p:cNvSpPr>
            <a:spLocks noGrp="1"/>
          </p:cNvSpPr>
          <p:nvPr>
            <p:ph sz="half" idx="1"/>
          </p:nvPr>
        </p:nvSpPr>
        <p:spPr/>
        <p:txBody>
          <a:bodyPr>
            <a:normAutofit/>
          </a:bodyPr>
          <a:lstStyle/>
          <a:p>
            <a:r>
              <a:rPr lang="en-US" dirty="0"/>
              <a:t>Drift was not reduced enough to make a quantifiable measurement</a:t>
            </a:r>
          </a:p>
          <a:p>
            <a:pPr lvl="1"/>
            <a:r>
              <a:rPr lang="en-US" dirty="0"/>
              <a:t>At 0.04s, drift may already exceed 1cm in spacesuit-mounted IMU</a:t>
            </a:r>
          </a:p>
          <a:p>
            <a:r>
              <a:rPr lang="en-US" dirty="0"/>
              <a:t>Lag in heel-off time quantified across subjects and conditions</a:t>
            </a:r>
          </a:p>
          <a:p>
            <a:pPr lvl="1"/>
            <a:r>
              <a:rPr lang="en-US" dirty="0"/>
              <a:t>Positive lag may indicate heel-lift</a:t>
            </a:r>
          </a:p>
          <a:p>
            <a:pPr lvl="1"/>
            <a:r>
              <a:rPr lang="en-US" dirty="0"/>
              <a:t>Negative lag may be due to spacesuit’s pressure forces extending lower leg</a:t>
            </a:r>
          </a:p>
        </p:txBody>
      </p:sp>
      <p:sp>
        <p:nvSpPr>
          <p:cNvPr id="5" name="Date Placeholder 4">
            <a:extLst>
              <a:ext uri="{FF2B5EF4-FFF2-40B4-BE49-F238E27FC236}">
                <a16:creationId xmlns:a16="http://schemas.microsoft.com/office/drawing/2014/main" id="{AECAD3B3-570D-4479-AE69-EF14A9C02724}"/>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1CF3FAC1-7192-4049-84EB-DA0D5DB96967}"/>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25</a:t>
            </a:fld>
            <a:endParaRPr lang="en-US"/>
          </a:p>
        </p:txBody>
      </p:sp>
      <p:sp>
        <p:nvSpPr>
          <p:cNvPr id="4" name="TextBox 3">
            <a:extLst>
              <a:ext uri="{FF2B5EF4-FFF2-40B4-BE49-F238E27FC236}">
                <a16:creationId xmlns:a16="http://schemas.microsoft.com/office/drawing/2014/main" id="{92C60CCE-257F-4E29-9B2C-975A62062F3F}"/>
              </a:ext>
            </a:extLst>
          </p:cNvPr>
          <p:cNvSpPr txBox="1"/>
          <p:nvPr/>
        </p:nvSpPr>
        <p:spPr>
          <a:xfrm>
            <a:off x="6235366" y="4367737"/>
            <a:ext cx="5956634" cy="646331"/>
          </a:xfrm>
          <a:prstGeom prst="rect">
            <a:avLst/>
          </a:prstGeom>
          <a:noFill/>
        </p:spPr>
        <p:txBody>
          <a:bodyPr wrap="square" rtlCol="0">
            <a:spAutoFit/>
          </a:bodyPr>
          <a:lstStyle/>
          <a:p>
            <a:pPr algn="ctr"/>
            <a:r>
              <a:rPr lang="en-US" i="1" dirty="0"/>
              <a:t>Distribution of heel-off lags across subjects and configurations</a:t>
            </a:r>
          </a:p>
        </p:txBody>
      </p:sp>
      <p:sp>
        <p:nvSpPr>
          <p:cNvPr id="11" name="Footer Placeholder 10">
            <a:extLst>
              <a:ext uri="{FF2B5EF4-FFF2-40B4-BE49-F238E27FC236}">
                <a16:creationId xmlns:a16="http://schemas.microsoft.com/office/drawing/2014/main" id="{528FC178-75C3-450A-910E-062C3DD02BF6}"/>
              </a:ext>
            </a:extLst>
          </p:cNvPr>
          <p:cNvSpPr>
            <a:spLocks noGrp="1"/>
          </p:cNvSpPr>
          <p:nvPr>
            <p:ph type="ftr" sz="quarter" idx="11"/>
          </p:nvPr>
        </p:nvSpPr>
        <p:spPr/>
        <p:txBody>
          <a:bodyPr/>
          <a:lstStyle/>
          <a:p>
            <a:r>
              <a:rPr lang="en-US" dirty="0"/>
              <a:t>Motivation | Background | Overview | </a:t>
            </a:r>
            <a:r>
              <a:rPr lang="en-US" dirty="0">
                <a:solidFill>
                  <a:schemeClr val="bg1"/>
                </a:solidFill>
              </a:rPr>
              <a:t>Aim 1</a:t>
            </a:r>
            <a:r>
              <a:rPr lang="en-US" dirty="0"/>
              <a:t> | Aim 2 | Aim 3 | Aim 4 | Summary</a:t>
            </a:r>
          </a:p>
        </p:txBody>
      </p:sp>
      <p:pic>
        <p:nvPicPr>
          <p:cNvPr id="10" name="Picture 9" descr="Diagram&#10;&#10;Description automatically generated">
            <a:extLst>
              <a:ext uri="{FF2B5EF4-FFF2-40B4-BE49-F238E27FC236}">
                <a16:creationId xmlns:a16="http://schemas.microsoft.com/office/drawing/2014/main" id="{B9E00656-4D6B-B34F-A41C-E94FCBD83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514554"/>
            <a:ext cx="6181130" cy="2608072"/>
          </a:xfrm>
          <a:prstGeom prst="rect">
            <a:avLst/>
          </a:prstGeom>
        </p:spPr>
      </p:pic>
    </p:spTree>
    <p:extLst>
      <p:ext uri="{BB962C8B-B14F-4D97-AF65-F5344CB8AC3E}">
        <p14:creationId xmlns:p14="http://schemas.microsoft.com/office/powerpoint/2010/main" val="173358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8B3D219-F640-426F-8BAF-D5507CD068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735"/>
          <a:stretch/>
        </p:blipFill>
        <p:spPr>
          <a:xfrm>
            <a:off x="5876166" y="85972"/>
            <a:ext cx="2297310" cy="5212080"/>
          </a:xfrm>
          <a:prstGeom prst="rect">
            <a:avLst/>
          </a:prstGeom>
        </p:spPr>
      </p:pic>
      <p:sp>
        <p:nvSpPr>
          <p:cNvPr id="2" name="Title 1">
            <a:extLst>
              <a:ext uri="{FF2B5EF4-FFF2-40B4-BE49-F238E27FC236}">
                <a16:creationId xmlns:a16="http://schemas.microsoft.com/office/drawing/2014/main" id="{26007978-BFAB-4E9D-97F0-37EE8B0165E4}"/>
              </a:ext>
            </a:extLst>
          </p:cNvPr>
          <p:cNvSpPr>
            <a:spLocks noGrp="1"/>
          </p:cNvSpPr>
          <p:nvPr>
            <p:ph type="title"/>
          </p:nvPr>
        </p:nvSpPr>
        <p:spPr/>
        <p:txBody>
          <a:bodyPr>
            <a:normAutofit fontScale="90000"/>
          </a:bodyPr>
          <a:lstStyle/>
          <a:p>
            <a:r>
              <a:rPr lang="en-US" dirty="0"/>
              <a:t>Results</a:t>
            </a:r>
          </a:p>
        </p:txBody>
      </p:sp>
      <p:sp>
        <p:nvSpPr>
          <p:cNvPr id="3" name="Content Placeholder 2">
            <a:extLst>
              <a:ext uri="{FF2B5EF4-FFF2-40B4-BE49-F238E27FC236}">
                <a16:creationId xmlns:a16="http://schemas.microsoft.com/office/drawing/2014/main" id="{E1522AF6-7691-4D61-B351-BC1F38D19667}"/>
              </a:ext>
            </a:extLst>
          </p:cNvPr>
          <p:cNvSpPr>
            <a:spLocks noGrp="1"/>
          </p:cNvSpPr>
          <p:nvPr>
            <p:ph sz="half" idx="1"/>
          </p:nvPr>
        </p:nvSpPr>
        <p:spPr/>
        <p:txBody>
          <a:bodyPr>
            <a:normAutofit/>
          </a:bodyPr>
          <a:lstStyle/>
          <a:p>
            <a:r>
              <a:rPr lang="en-US" dirty="0"/>
              <a:t>Drift was not reduced enough to make a quantifiable measurement</a:t>
            </a:r>
          </a:p>
          <a:p>
            <a:pPr lvl="1"/>
            <a:r>
              <a:rPr lang="en-US" dirty="0"/>
              <a:t>At 0.04s, drift may already exceed 1cm in spacesuit-mounted IMU</a:t>
            </a:r>
          </a:p>
          <a:p>
            <a:r>
              <a:rPr lang="en-US" dirty="0"/>
              <a:t>Lag in heel-off time quantified across subjects and conditions</a:t>
            </a:r>
          </a:p>
          <a:p>
            <a:pPr lvl="1"/>
            <a:r>
              <a:rPr lang="en-US" dirty="0"/>
              <a:t>Positive lag may indicate heel-lift</a:t>
            </a:r>
          </a:p>
          <a:p>
            <a:pPr lvl="1"/>
            <a:r>
              <a:rPr lang="en-US" dirty="0"/>
              <a:t>Negative lag may be due to spacesuit’s pressure forces extending lower leg</a:t>
            </a:r>
          </a:p>
        </p:txBody>
      </p:sp>
      <p:sp>
        <p:nvSpPr>
          <p:cNvPr id="5" name="Date Placeholder 4">
            <a:extLst>
              <a:ext uri="{FF2B5EF4-FFF2-40B4-BE49-F238E27FC236}">
                <a16:creationId xmlns:a16="http://schemas.microsoft.com/office/drawing/2014/main" id="{AECAD3B3-570D-4479-AE69-EF14A9C02724}"/>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1CF3FAC1-7192-4049-84EB-DA0D5DB96967}"/>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26</a:t>
            </a:fld>
            <a:endParaRPr lang="en-US"/>
          </a:p>
        </p:txBody>
      </p:sp>
      <p:sp>
        <p:nvSpPr>
          <p:cNvPr id="4" name="TextBox 3">
            <a:extLst>
              <a:ext uri="{FF2B5EF4-FFF2-40B4-BE49-F238E27FC236}">
                <a16:creationId xmlns:a16="http://schemas.microsoft.com/office/drawing/2014/main" id="{92C60CCE-257F-4E29-9B2C-975A62062F3F}"/>
              </a:ext>
            </a:extLst>
          </p:cNvPr>
          <p:cNvSpPr txBox="1"/>
          <p:nvPr/>
        </p:nvSpPr>
        <p:spPr>
          <a:xfrm>
            <a:off x="6172202" y="5386851"/>
            <a:ext cx="5956634" cy="646331"/>
          </a:xfrm>
          <a:prstGeom prst="rect">
            <a:avLst/>
          </a:prstGeom>
          <a:noFill/>
        </p:spPr>
        <p:txBody>
          <a:bodyPr wrap="square" rtlCol="0">
            <a:spAutoFit/>
          </a:bodyPr>
          <a:lstStyle/>
          <a:p>
            <a:pPr algn="ctr"/>
            <a:r>
              <a:rPr lang="en-US" i="1" dirty="0"/>
              <a:t>Spacesuit mechanics that result in negative (left) and positive (right) heel-off lag</a:t>
            </a:r>
          </a:p>
        </p:txBody>
      </p:sp>
      <p:sp>
        <p:nvSpPr>
          <p:cNvPr id="11" name="Footer Placeholder 10">
            <a:extLst>
              <a:ext uri="{FF2B5EF4-FFF2-40B4-BE49-F238E27FC236}">
                <a16:creationId xmlns:a16="http://schemas.microsoft.com/office/drawing/2014/main" id="{528FC178-75C3-450A-910E-062C3DD02BF6}"/>
              </a:ext>
            </a:extLst>
          </p:cNvPr>
          <p:cNvSpPr>
            <a:spLocks noGrp="1"/>
          </p:cNvSpPr>
          <p:nvPr>
            <p:ph type="ftr" sz="quarter" idx="11"/>
          </p:nvPr>
        </p:nvSpPr>
        <p:spPr/>
        <p:txBody>
          <a:bodyPr/>
          <a:lstStyle/>
          <a:p>
            <a:r>
              <a:rPr lang="en-US" dirty="0"/>
              <a:t>Motivation | Background | Overview | </a:t>
            </a:r>
            <a:r>
              <a:rPr lang="en-US" dirty="0">
                <a:solidFill>
                  <a:schemeClr val="bg1"/>
                </a:solidFill>
              </a:rPr>
              <a:t>Aim 1</a:t>
            </a:r>
            <a:r>
              <a:rPr lang="en-US" dirty="0"/>
              <a:t> | Aim 2 | Aim 3 | Aim 4 | Summary</a:t>
            </a:r>
          </a:p>
        </p:txBody>
      </p:sp>
      <p:pic>
        <p:nvPicPr>
          <p:cNvPr id="14" name="Picture 13">
            <a:extLst>
              <a:ext uri="{FF2B5EF4-FFF2-40B4-BE49-F238E27FC236}">
                <a16:creationId xmlns:a16="http://schemas.microsoft.com/office/drawing/2014/main" id="{91EC8082-93E8-4FD4-97EF-61BE8CDBC0A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63870" y="85972"/>
            <a:ext cx="2297310" cy="5212080"/>
          </a:xfrm>
          <a:prstGeom prst="rect">
            <a:avLst/>
          </a:prstGeom>
        </p:spPr>
      </p:pic>
      <p:pic>
        <p:nvPicPr>
          <p:cNvPr id="16" name="Picture 15">
            <a:extLst>
              <a:ext uri="{FF2B5EF4-FFF2-40B4-BE49-F238E27FC236}">
                <a16:creationId xmlns:a16="http://schemas.microsoft.com/office/drawing/2014/main" id="{3831172C-0E9A-4FCD-92FC-EE3A1B306E5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4253" b="-69"/>
          <a:stretch/>
        </p:blipFill>
        <p:spPr>
          <a:xfrm>
            <a:off x="9124987" y="85972"/>
            <a:ext cx="2188101" cy="5212080"/>
          </a:xfrm>
          <a:prstGeom prst="rect">
            <a:avLst/>
          </a:prstGeom>
        </p:spPr>
      </p:pic>
      <p:sp>
        <p:nvSpPr>
          <p:cNvPr id="20" name="Arrow: Up 19">
            <a:extLst>
              <a:ext uri="{FF2B5EF4-FFF2-40B4-BE49-F238E27FC236}">
                <a16:creationId xmlns:a16="http://schemas.microsoft.com/office/drawing/2014/main" id="{BB606647-D3F3-4B91-9582-E2A05358E163}"/>
              </a:ext>
            </a:extLst>
          </p:cNvPr>
          <p:cNvSpPr/>
          <p:nvPr/>
        </p:nvSpPr>
        <p:spPr>
          <a:xfrm rot="20780570">
            <a:off x="7602415" y="2928328"/>
            <a:ext cx="472698" cy="1534332"/>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33CEDDB-D6D0-46ED-B3CD-A259623285E8}"/>
              </a:ext>
            </a:extLst>
          </p:cNvPr>
          <p:cNvSpPr/>
          <p:nvPr/>
        </p:nvSpPr>
        <p:spPr>
          <a:xfrm rot="20823117">
            <a:off x="7377396" y="3408741"/>
            <a:ext cx="101128" cy="278970"/>
          </a:xfrm>
          <a:prstGeom prst="roundRect">
            <a:avLst/>
          </a:prstGeom>
          <a:solidFill>
            <a:srgbClr val="BC273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D728341B-D313-4784-A7AD-3B9F77234C69}"/>
              </a:ext>
            </a:extLst>
          </p:cNvPr>
          <p:cNvSpPr/>
          <p:nvPr/>
        </p:nvSpPr>
        <p:spPr>
          <a:xfrm rot="20823117">
            <a:off x="7311502" y="3128225"/>
            <a:ext cx="101128" cy="278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0A932ED-1836-474C-9C93-394D1FB2F616}"/>
              </a:ext>
            </a:extLst>
          </p:cNvPr>
          <p:cNvSpPr txBox="1"/>
          <p:nvPr/>
        </p:nvSpPr>
        <p:spPr>
          <a:xfrm rot="20773939">
            <a:off x="7934403" y="3125974"/>
            <a:ext cx="1483521" cy="954107"/>
          </a:xfrm>
          <a:prstGeom prst="rect">
            <a:avLst/>
          </a:prstGeom>
          <a:noFill/>
        </p:spPr>
        <p:txBody>
          <a:bodyPr wrap="square" rtlCol="0">
            <a:spAutoFit/>
          </a:bodyPr>
          <a:lstStyle/>
          <a:p>
            <a:r>
              <a:rPr lang="en-US" sz="1400" i="1" dirty="0"/>
              <a:t>Vertical acceleration of SLL IMU prior to shank IMU</a:t>
            </a:r>
          </a:p>
        </p:txBody>
      </p:sp>
      <p:sp>
        <p:nvSpPr>
          <p:cNvPr id="27" name="Rectangle: Rounded Corners 26">
            <a:extLst>
              <a:ext uri="{FF2B5EF4-FFF2-40B4-BE49-F238E27FC236}">
                <a16:creationId xmlns:a16="http://schemas.microsoft.com/office/drawing/2014/main" id="{EE6A0313-82C4-410D-8951-F7F9671B0E6A}"/>
              </a:ext>
            </a:extLst>
          </p:cNvPr>
          <p:cNvSpPr/>
          <p:nvPr/>
        </p:nvSpPr>
        <p:spPr>
          <a:xfrm rot="20823117">
            <a:off x="7252563" y="3436783"/>
            <a:ext cx="101128" cy="278970"/>
          </a:xfrm>
          <a:prstGeom prst="roundRect">
            <a:avLst/>
          </a:prstGeom>
          <a:solidFill>
            <a:srgbClr val="BC273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92F794D5-FD80-4438-9516-A2C03DC1479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032158" y="85972"/>
            <a:ext cx="2188100" cy="5212080"/>
          </a:xfrm>
          <a:prstGeom prst="rect">
            <a:avLst/>
          </a:prstGeom>
        </p:spPr>
      </p:pic>
      <p:sp>
        <p:nvSpPr>
          <p:cNvPr id="32" name="Rectangle: Rounded Corners 31">
            <a:extLst>
              <a:ext uri="{FF2B5EF4-FFF2-40B4-BE49-F238E27FC236}">
                <a16:creationId xmlns:a16="http://schemas.microsoft.com/office/drawing/2014/main" id="{A9A34C7B-7B9B-45B7-813E-F7CD5FC395DE}"/>
              </a:ext>
            </a:extLst>
          </p:cNvPr>
          <p:cNvSpPr/>
          <p:nvPr/>
        </p:nvSpPr>
        <p:spPr>
          <a:xfrm rot="20823117">
            <a:off x="10376975" y="3441333"/>
            <a:ext cx="101128" cy="278970"/>
          </a:xfrm>
          <a:prstGeom prst="roundRect">
            <a:avLst/>
          </a:prstGeom>
          <a:solidFill>
            <a:srgbClr val="BC273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053E7921-37F2-4052-B8C0-765DC5278B17}"/>
              </a:ext>
            </a:extLst>
          </p:cNvPr>
          <p:cNvSpPr/>
          <p:nvPr/>
        </p:nvSpPr>
        <p:spPr>
          <a:xfrm rot="20823117">
            <a:off x="10503921" y="3395479"/>
            <a:ext cx="101128" cy="278970"/>
          </a:xfrm>
          <a:prstGeom prst="roundRect">
            <a:avLst/>
          </a:prstGeom>
          <a:solidFill>
            <a:srgbClr val="BC2731">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B2DE91-5304-4CB9-A2ED-D8712FFE2E8C}"/>
              </a:ext>
            </a:extLst>
          </p:cNvPr>
          <p:cNvSpPr/>
          <p:nvPr/>
        </p:nvSpPr>
        <p:spPr>
          <a:xfrm rot="20823117">
            <a:off x="10357408" y="3355606"/>
            <a:ext cx="101128" cy="278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E73035D-F907-46B4-9643-070C78E4B9AC}"/>
              </a:ext>
            </a:extLst>
          </p:cNvPr>
          <p:cNvSpPr txBox="1"/>
          <p:nvPr/>
        </p:nvSpPr>
        <p:spPr>
          <a:xfrm rot="20773939">
            <a:off x="10771119" y="3764642"/>
            <a:ext cx="1483521" cy="954107"/>
          </a:xfrm>
          <a:prstGeom prst="rect">
            <a:avLst/>
          </a:prstGeom>
          <a:noFill/>
        </p:spPr>
        <p:txBody>
          <a:bodyPr wrap="square" rtlCol="0">
            <a:spAutoFit/>
          </a:bodyPr>
          <a:lstStyle/>
          <a:p>
            <a:r>
              <a:rPr lang="en-US" sz="1400" i="1" dirty="0"/>
              <a:t>Vertical acceleration of shank IMU prior to SLL IMU</a:t>
            </a:r>
          </a:p>
        </p:txBody>
      </p:sp>
      <p:sp>
        <p:nvSpPr>
          <p:cNvPr id="37" name="Arrow: Up 36">
            <a:extLst>
              <a:ext uri="{FF2B5EF4-FFF2-40B4-BE49-F238E27FC236}">
                <a16:creationId xmlns:a16="http://schemas.microsoft.com/office/drawing/2014/main" id="{D754A672-C8F4-4D96-9501-84117F4E5895}"/>
              </a:ext>
            </a:extLst>
          </p:cNvPr>
          <p:cNvSpPr/>
          <p:nvPr/>
        </p:nvSpPr>
        <p:spPr>
          <a:xfrm rot="20780570">
            <a:off x="10652866" y="3008478"/>
            <a:ext cx="472698" cy="784957"/>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7559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5" grpId="0"/>
      <p:bldP spid="35" grpId="0" animBg="1"/>
      <p:bldP spid="36" grpId="0"/>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590284-D3CC-9F49-8E5B-233DAF263D88}"/>
              </a:ext>
            </a:extLst>
          </p:cNvPr>
          <p:cNvSpPr>
            <a:spLocks noGrp="1"/>
          </p:cNvSpPr>
          <p:nvPr>
            <p:ph type="title"/>
          </p:nvPr>
        </p:nvSpPr>
        <p:spPr/>
        <p:txBody>
          <a:bodyPr>
            <a:normAutofit fontScale="90000"/>
          </a:bodyPr>
          <a:lstStyle/>
          <a:p>
            <a:r>
              <a:rPr lang="en-US" dirty="0"/>
              <a:t>Summary</a:t>
            </a:r>
          </a:p>
        </p:txBody>
      </p:sp>
      <p:sp>
        <p:nvSpPr>
          <p:cNvPr id="8" name="Content Placeholder 7">
            <a:extLst>
              <a:ext uri="{FF2B5EF4-FFF2-40B4-BE49-F238E27FC236}">
                <a16:creationId xmlns:a16="http://schemas.microsoft.com/office/drawing/2014/main" id="{2FF28EB3-F11B-2848-8030-FACEF0755811}"/>
              </a:ext>
            </a:extLst>
          </p:cNvPr>
          <p:cNvSpPr>
            <a:spLocks noGrp="1"/>
          </p:cNvSpPr>
          <p:nvPr>
            <p:ph idx="1"/>
          </p:nvPr>
        </p:nvSpPr>
        <p:spPr>
          <a:xfrm>
            <a:off x="838200" y="922639"/>
            <a:ext cx="10515600" cy="4019146"/>
          </a:xfrm>
        </p:spPr>
        <p:txBody>
          <a:bodyPr>
            <a:normAutofit/>
          </a:bodyPr>
          <a:lstStyle/>
          <a:p>
            <a:pPr marL="0" indent="0">
              <a:buNone/>
            </a:pPr>
            <a:r>
              <a:rPr lang="en-US" b="1" i="1" dirty="0"/>
              <a:t>Conclusions:</a:t>
            </a:r>
            <a:endParaRPr lang="en-US" dirty="0"/>
          </a:p>
          <a:p>
            <a:r>
              <a:rPr lang="en-US" dirty="0"/>
              <a:t>IMUs mounted on spacesuit may be subject to noise from pressure forces</a:t>
            </a:r>
          </a:p>
          <a:p>
            <a:r>
              <a:rPr lang="en-US" dirty="0"/>
              <a:t>Zero Velocity Updates do not reduce drift enough to quantify heel-lift</a:t>
            </a:r>
          </a:p>
          <a:p>
            <a:r>
              <a:rPr lang="en-US" dirty="0"/>
              <a:t>Future work to evaluate contact sensors for direct detection of heel-lift instances</a:t>
            </a:r>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01D22095-186A-104A-8198-6392D6541C92}"/>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6F05B9B6-3501-C84C-8CAB-60DB8F132BEC}"/>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27</a:t>
            </a:fld>
            <a:endParaRPr lang="en-US"/>
          </a:p>
        </p:txBody>
      </p:sp>
      <p:sp>
        <p:nvSpPr>
          <p:cNvPr id="11" name="Footer Placeholder 10">
            <a:extLst>
              <a:ext uri="{FF2B5EF4-FFF2-40B4-BE49-F238E27FC236}">
                <a16:creationId xmlns:a16="http://schemas.microsoft.com/office/drawing/2014/main" id="{EEDCBDB0-8054-471E-8C9B-6345A88560B6}"/>
              </a:ext>
            </a:extLst>
          </p:cNvPr>
          <p:cNvSpPr>
            <a:spLocks noGrp="1"/>
          </p:cNvSpPr>
          <p:nvPr>
            <p:ph type="ftr" sz="quarter" idx="11"/>
          </p:nvPr>
        </p:nvSpPr>
        <p:spPr/>
        <p:txBody>
          <a:bodyPr/>
          <a:lstStyle/>
          <a:p>
            <a:r>
              <a:rPr lang="en-US" dirty="0"/>
              <a:t>Motivation | Background | Overview | </a:t>
            </a:r>
            <a:r>
              <a:rPr lang="en-US" dirty="0">
                <a:solidFill>
                  <a:schemeClr val="bg1"/>
                </a:solidFill>
              </a:rPr>
              <a:t>Aim 1</a:t>
            </a:r>
            <a:r>
              <a:rPr lang="en-US" dirty="0"/>
              <a:t> | Aim 2 | Aim 3 | Aim 4 | Summary</a:t>
            </a:r>
          </a:p>
        </p:txBody>
      </p:sp>
    </p:spTree>
    <p:extLst>
      <p:ext uri="{BB962C8B-B14F-4D97-AF65-F5344CB8AC3E}">
        <p14:creationId xmlns:p14="http://schemas.microsoft.com/office/powerpoint/2010/main" val="119062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A580-D7CF-294E-934E-CF7B73DB7302}"/>
              </a:ext>
            </a:extLst>
          </p:cNvPr>
          <p:cNvSpPr>
            <a:spLocks noGrp="1"/>
          </p:cNvSpPr>
          <p:nvPr>
            <p:ph type="title"/>
          </p:nvPr>
        </p:nvSpPr>
        <p:spPr/>
        <p:txBody>
          <a:bodyPr/>
          <a:lstStyle/>
          <a:p>
            <a:r>
              <a:rPr lang="en-US" dirty="0"/>
              <a:t>Specific Aim 2</a:t>
            </a:r>
          </a:p>
        </p:txBody>
      </p:sp>
      <p:sp>
        <p:nvSpPr>
          <p:cNvPr id="3" name="Text Placeholder 2">
            <a:extLst>
              <a:ext uri="{FF2B5EF4-FFF2-40B4-BE49-F238E27FC236}">
                <a16:creationId xmlns:a16="http://schemas.microsoft.com/office/drawing/2014/main" id="{CFF0982B-6C17-D040-8C0B-6642AE2531B0}"/>
              </a:ext>
            </a:extLst>
          </p:cNvPr>
          <p:cNvSpPr>
            <a:spLocks noGrp="1"/>
          </p:cNvSpPr>
          <p:nvPr>
            <p:ph type="body" idx="1"/>
          </p:nvPr>
        </p:nvSpPr>
        <p:spPr/>
        <p:txBody>
          <a:bodyPr/>
          <a:lstStyle/>
          <a:p>
            <a:r>
              <a:rPr lang="en-US" dirty="0"/>
              <a:t>Predictively model dynamic changes in foot morphology during gait</a:t>
            </a:r>
          </a:p>
        </p:txBody>
      </p:sp>
      <p:sp>
        <p:nvSpPr>
          <p:cNvPr id="4" name="Date Placeholder 3">
            <a:extLst>
              <a:ext uri="{FF2B5EF4-FFF2-40B4-BE49-F238E27FC236}">
                <a16:creationId xmlns:a16="http://schemas.microsoft.com/office/drawing/2014/main" id="{D11EA789-F819-7847-80BD-35F5ED0261C1}"/>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5056E989-2D46-4142-BACC-3FE8F3F9C372}"/>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28</a:t>
            </a:fld>
            <a:endParaRPr lang="en-US"/>
          </a:p>
        </p:txBody>
      </p:sp>
      <p:sp>
        <p:nvSpPr>
          <p:cNvPr id="9" name="Footer Placeholder 8">
            <a:extLst>
              <a:ext uri="{FF2B5EF4-FFF2-40B4-BE49-F238E27FC236}">
                <a16:creationId xmlns:a16="http://schemas.microsoft.com/office/drawing/2014/main" id="{1B389116-6FC8-4F9B-BE0A-2C98DF277063}"/>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spTree>
    <p:extLst>
      <p:ext uri="{BB962C8B-B14F-4D97-AF65-F5344CB8AC3E}">
        <p14:creationId xmlns:p14="http://schemas.microsoft.com/office/powerpoint/2010/main" val="199768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550F64-4F98-4D85-92DA-C8F905689FE4}"/>
              </a:ext>
            </a:extLst>
          </p:cNvPr>
          <p:cNvSpPr>
            <a:spLocks noGrp="1"/>
          </p:cNvSpPr>
          <p:nvPr>
            <p:ph type="title"/>
          </p:nvPr>
        </p:nvSpPr>
        <p:spPr/>
        <p:txBody>
          <a:bodyPr>
            <a:normAutofit fontScale="90000"/>
          </a:bodyPr>
          <a:lstStyle/>
          <a:p>
            <a:r>
              <a:rPr lang="en-US" dirty="0"/>
              <a:t>Background</a:t>
            </a:r>
          </a:p>
        </p:txBody>
      </p:sp>
      <p:sp>
        <p:nvSpPr>
          <p:cNvPr id="8" name="Content Placeholder 7">
            <a:extLst>
              <a:ext uri="{FF2B5EF4-FFF2-40B4-BE49-F238E27FC236}">
                <a16:creationId xmlns:a16="http://schemas.microsoft.com/office/drawing/2014/main" id="{803CFB64-7F44-4CD2-92CE-CE61CDA659E7}"/>
              </a:ext>
            </a:extLst>
          </p:cNvPr>
          <p:cNvSpPr>
            <a:spLocks noGrp="1"/>
          </p:cNvSpPr>
          <p:nvPr>
            <p:ph idx="1"/>
          </p:nvPr>
        </p:nvSpPr>
        <p:spPr>
          <a:xfrm>
            <a:off x="838200" y="922638"/>
            <a:ext cx="10515600" cy="3168595"/>
          </a:xfrm>
        </p:spPr>
        <p:txBody>
          <a:bodyPr>
            <a:normAutofit fontScale="92500"/>
          </a:bodyPr>
          <a:lstStyle/>
          <a:p>
            <a:r>
              <a:rPr lang="en-US" dirty="0"/>
              <a:t>Novel spacesuit boot design requires understanding of foot shape</a:t>
            </a:r>
          </a:p>
          <a:p>
            <a:r>
              <a:rPr lang="en-US" dirty="0"/>
              <a:t>Foot shape is highly variable in population by sex</a:t>
            </a:r>
            <a:r>
              <a:rPr lang="en-US" baseline="30000" dirty="0"/>
              <a:t>1-3</a:t>
            </a:r>
            <a:r>
              <a:rPr lang="en-US" dirty="0"/>
              <a:t>, age</a:t>
            </a:r>
            <a:r>
              <a:rPr lang="en-US" baseline="30000" dirty="0"/>
              <a:t>4</a:t>
            </a:r>
            <a:r>
              <a:rPr lang="en-US" dirty="0"/>
              <a:t>, weight</a:t>
            </a:r>
            <a:r>
              <a:rPr lang="en-US" baseline="30000" dirty="0"/>
              <a:t>5</a:t>
            </a:r>
            <a:r>
              <a:rPr lang="en-US" dirty="0"/>
              <a:t>, and while loaded during stance phase</a:t>
            </a:r>
            <a:r>
              <a:rPr lang="en-US" baseline="30000" dirty="0"/>
              <a:t>6,7</a:t>
            </a:r>
          </a:p>
          <a:p>
            <a:r>
              <a:rPr lang="en-US" dirty="0"/>
              <a:t>Existing technology to capture dynamic foot shape is expensive and not developed around a treadmill</a:t>
            </a:r>
            <a:r>
              <a:rPr lang="en-US" baseline="30000" dirty="0"/>
              <a:t>7</a:t>
            </a:r>
          </a:p>
          <a:p>
            <a:r>
              <a:rPr lang="en-US" dirty="0"/>
              <a:t>No statistical shape models developed to predict foot shape across population and during motion</a:t>
            </a:r>
          </a:p>
        </p:txBody>
      </p:sp>
      <p:sp>
        <p:nvSpPr>
          <p:cNvPr id="4" name="Date Placeholder 3">
            <a:extLst>
              <a:ext uri="{FF2B5EF4-FFF2-40B4-BE49-F238E27FC236}">
                <a16:creationId xmlns:a16="http://schemas.microsoft.com/office/drawing/2014/main" id="{54B4DB12-67DC-4D28-82D0-30BA97B89516}"/>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2B0DC73C-0DEA-4686-8D2B-7D4B7DADBC2F}"/>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sp>
        <p:nvSpPr>
          <p:cNvPr id="6" name="Slide Number Placeholder 5">
            <a:extLst>
              <a:ext uri="{FF2B5EF4-FFF2-40B4-BE49-F238E27FC236}">
                <a16:creationId xmlns:a16="http://schemas.microsoft.com/office/drawing/2014/main" id="{B0D8C9B4-9B33-4BF7-9385-E7D24E4C367C}"/>
              </a:ext>
            </a:extLst>
          </p:cNvPr>
          <p:cNvSpPr>
            <a:spLocks noGrp="1"/>
          </p:cNvSpPr>
          <p:nvPr>
            <p:ph type="sldNum" sz="quarter" idx="12"/>
          </p:nvPr>
        </p:nvSpPr>
        <p:spPr/>
        <p:txBody>
          <a:bodyPr/>
          <a:lstStyle/>
          <a:p>
            <a:fld id="{852B83BF-056A-4342-AAF0-9FABA5DBF156}" type="slidenum">
              <a:rPr lang="en-US" smtClean="0"/>
              <a:t>29</a:t>
            </a:fld>
            <a:endParaRPr lang="en-US"/>
          </a:p>
        </p:txBody>
      </p:sp>
      <p:sp>
        <p:nvSpPr>
          <p:cNvPr id="10" name="TextBox 9">
            <a:extLst>
              <a:ext uri="{FF2B5EF4-FFF2-40B4-BE49-F238E27FC236}">
                <a16:creationId xmlns:a16="http://schemas.microsoft.com/office/drawing/2014/main" id="{3D930A02-2C40-47CD-B7E4-3C0845A6F465}"/>
              </a:ext>
            </a:extLst>
          </p:cNvPr>
          <p:cNvSpPr txBox="1"/>
          <p:nvPr/>
        </p:nvSpPr>
        <p:spPr>
          <a:xfrm>
            <a:off x="873124" y="4543543"/>
            <a:ext cx="10439400" cy="1708160"/>
          </a:xfrm>
          <a:prstGeom prst="rect">
            <a:avLst/>
          </a:prstGeom>
          <a:noFill/>
        </p:spPr>
        <p:txBody>
          <a:bodyPr wrap="square" rtlCol="0">
            <a:spAutoFit/>
          </a:bodyPr>
          <a:lstStyle/>
          <a:p>
            <a:r>
              <a:rPr lang="en-US" sz="1050" baseline="30000" dirty="0">
                <a:effectLst/>
              </a:rPr>
              <a:t>1</a:t>
            </a:r>
            <a:r>
              <a:rPr lang="en-US" sz="1050" dirty="0">
                <a:effectLst/>
              </a:rPr>
              <a:t>Wunderlich, R. E., &amp; Cavanagh, P. R. (2001). Gender differences in adult foot shape: Implications for shoe design. </a:t>
            </a:r>
            <a:r>
              <a:rPr lang="en-US" sz="1050" i="1" dirty="0">
                <a:effectLst/>
              </a:rPr>
              <a:t>Medicine and Science in Sports and Exercise</a:t>
            </a:r>
            <a:r>
              <a:rPr lang="en-US" sz="1050" dirty="0">
                <a:effectLst/>
              </a:rPr>
              <a:t>, </a:t>
            </a:r>
            <a:r>
              <a:rPr lang="en-US" sz="1050" i="1" dirty="0">
                <a:effectLst/>
              </a:rPr>
              <a:t>33</a:t>
            </a:r>
            <a:r>
              <a:rPr lang="en-US" sz="1050" dirty="0">
                <a:effectLst/>
              </a:rPr>
              <a:t>(4), 605–611. </a:t>
            </a:r>
          </a:p>
          <a:p>
            <a:r>
              <a:rPr lang="en-US" sz="1050" baseline="30000" dirty="0">
                <a:effectLst/>
              </a:rPr>
              <a:t>2</a:t>
            </a:r>
            <a:r>
              <a:rPr lang="en-US" sz="1050" dirty="0">
                <a:effectLst/>
              </a:rPr>
              <a:t>Krauss, I., Grau, S., </a:t>
            </a:r>
            <a:r>
              <a:rPr lang="en-US" sz="1050" dirty="0" err="1">
                <a:effectLst/>
              </a:rPr>
              <a:t>Mauch</a:t>
            </a:r>
            <a:r>
              <a:rPr lang="en-US" sz="1050" dirty="0">
                <a:effectLst/>
              </a:rPr>
              <a:t>, M., </a:t>
            </a:r>
            <a:r>
              <a:rPr lang="en-US" sz="1050" dirty="0" err="1">
                <a:effectLst/>
              </a:rPr>
              <a:t>Maiwald</a:t>
            </a:r>
            <a:r>
              <a:rPr lang="en-US" sz="1050" dirty="0">
                <a:effectLst/>
              </a:rPr>
              <a:t>, C., &amp; </a:t>
            </a:r>
            <a:r>
              <a:rPr lang="en-US" sz="1050" dirty="0" err="1">
                <a:effectLst/>
              </a:rPr>
              <a:t>Horstmann</a:t>
            </a:r>
            <a:r>
              <a:rPr lang="en-US" sz="1050" dirty="0">
                <a:effectLst/>
              </a:rPr>
              <a:t>, T. (2008). Sex-related differences in foot shape. </a:t>
            </a:r>
            <a:r>
              <a:rPr lang="en-US" sz="1050" i="1" dirty="0">
                <a:effectLst/>
              </a:rPr>
              <a:t>Ergonomics</a:t>
            </a:r>
            <a:r>
              <a:rPr lang="en-US" sz="1050" dirty="0">
                <a:effectLst/>
              </a:rPr>
              <a:t>, </a:t>
            </a:r>
            <a:r>
              <a:rPr lang="en-US" sz="1050" i="1" dirty="0">
                <a:effectLst/>
              </a:rPr>
              <a:t>51</a:t>
            </a:r>
            <a:r>
              <a:rPr lang="en-US" sz="1050" dirty="0">
                <a:effectLst/>
              </a:rPr>
              <a:t>(11), 1693–1709. </a:t>
            </a:r>
          </a:p>
          <a:p>
            <a:r>
              <a:rPr lang="en-US" sz="1050" baseline="30000" dirty="0">
                <a:effectLst/>
              </a:rPr>
              <a:t>3</a:t>
            </a:r>
            <a:r>
              <a:rPr lang="en-US" sz="1050" dirty="0">
                <a:effectLst/>
              </a:rPr>
              <a:t>Krauss, I., Valiant, G., </a:t>
            </a:r>
            <a:r>
              <a:rPr lang="en-US" sz="1050" dirty="0" err="1">
                <a:effectLst/>
              </a:rPr>
              <a:t>Horstmann</a:t>
            </a:r>
            <a:r>
              <a:rPr lang="en-US" sz="1050" dirty="0">
                <a:effectLst/>
              </a:rPr>
              <a:t>, T., &amp; Grau, S. (2010). Comparison of female foot morphology and last design in athletic footwear-are men’s lasts appropriate for women? </a:t>
            </a:r>
            <a:r>
              <a:rPr lang="en-US" sz="1050" i="1" dirty="0">
                <a:effectLst/>
              </a:rPr>
              <a:t>Research in Sports Medicine</a:t>
            </a:r>
            <a:r>
              <a:rPr lang="en-US" sz="1050" dirty="0">
                <a:effectLst/>
              </a:rPr>
              <a:t>, </a:t>
            </a:r>
            <a:r>
              <a:rPr lang="en-US" sz="1050" i="1" dirty="0">
                <a:effectLst/>
              </a:rPr>
              <a:t>18</a:t>
            </a:r>
            <a:r>
              <a:rPr lang="en-US" sz="1050" dirty="0">
                <a:effectLst/>
              </a:rPr>
              <a:t>(2), 140–156. </a:t>
            </a:r>
          </a:p>
          <a:p>
            <a:r>
              <a:rPr lang="en-US" sz="1050" baseline="30000" dirty="0">
                <a:effectLst/>
              </a:rPr>
              <a:t>4</a:t>
            </a:r>
            <a:r>
              <a:rPr lang="en-US" sz="1050" dirty="0">
                <a:effectLst/>
              </a:rPr>
              <a:t>Tomassoni, D., </a:t>
            </a:r>
            <a:r>
              <a:rPr lang="en-US" sz="1050" dirty="0" err="1">
                <a:effectLst/>
              </a:rPr>
              <a:t>Traini</a:t>
            </a:r>
            <a:r>
              <a:rPr lang="en-US" sz="1050" dirty="0">
                <a:effectLst/>
              </a:rPr>
              <a:t>, E., &amp; </a:t>
            </a:r>
            <a:r>
              <a:rPr lang="en-US" sz="1050" dirty="0" err="1">
                <a:effectLst/>
              </a:rPr>
              <a:t>Amenta</a:t>
            </a:r>
            <a:r>
              <a:rPr lang="en-US" sz="1050" dirty="0">
                <a:effectLst/>
              </a:rPr>
              <a:t>, F. (2014). Gender and age related differences in foot morphology. </a:t>
            </a:r>
            <a:r>
              <a:rPr lang="en-US" sz="1050" i="1" dirty="0" err="1">
                <a:effectLst/>
              </a:rPr>
              <a:t>Maturitas</a:t>
            </a:r>
            <a:r>
              <a:rPr lang="en-US" sz="1050" dirty="0">
                <a:effectLst/>
              </a:rPr>
              <a:t>, </a:t>
            </a:r>
            <a:r>
              <a:rPr lang="en-US" sz="1050" i="1" dirty="0">
                <a:effectLst/>
              </a:rPr>
              <a:t>79</a:t>
            </a:r>
            <a:r>
              <a:rPr lang="en-US" sz="1050" dirty="0">
                <a:effectLst/>
              </a:rPr>
              <a:t>(4), 421–427. </a:t>
            </a:r>
          </a:p>
          <a:p>
            <a:r>
              <a:rPr lang="en-US" sz="1050" baseline="30000" dirty="0">
                <a:effectLst/>
              </a:rPr>
              <a:t>5</a:t>
            </a:r>
            <a:r>
              <a:rPr lang="en-US" sz="1050" dirty="0">
                <a:effectLst/>
              </a:rPr>
              <a:t>Price, C., &amp; Nester, C. (2016). Foot dimensions and morphology in healthy weight, overweight and obese males. </a:t>
            </a:r>
            <a:r>
              <a:rPr lang="en-US" sz="1050" i="1" dirty="0">
                <a:effectLst/>
              </a:rPr>
              <a:t>Clinical Biomechanics</a:t>
            </a:r>
            <a:r>
              <a:rPr lang="en-US" sz="1050" dirty="0">
                <a:effectLst/>
              </a:rPr>
              <a:t>, </a:t>
            </a:r>
            <a:r>
              <a:rPr lang="en-US" sz="1050" i="1" dirty="0">
                <a:effectLst/>
              </a:rPr>
              <a:t>37</a:t>
            </a:r>
            <a:r>
              <a:rPr lang="en-US" sz="1050" dirty="0">
                <a:effectLst/>
              </a:rPr>
              <a:t>, 125–130. </a:t>
            </a:r>
          </a:p>
          <a:p>
            <a:r>
              <a:rPr lang="en-US" sz="1050" baseline="30000" dirty="0">
                <a:effectLst/>
              </a:rPr>
              <a:t>6</a:t>
            </a:r>
            <a:r>
              <a:rPr lang="en-US" sz="1050" dirty="0">
                <a:effectLst/>
              </a:rPr>
              <a:t>Kouchi, M., Kimura, M., &amp; </a:t>
            </a:r>
            <a:r>
              <a:rPr lang="en-US" sz="1050" dirty="0" err="1">
                <a:effectLst/>
              </a:rPr>
              <a:t>Mochimaru</a:t>
            </a:r>
            <a:r>
              <a:rPr lang="en-US" sz="1050" dirty="0">
                <a:effectLst/>
              </a:rPr>
              <a:t>, M. (2009). Deformation of foot cross-section shapes during walking. </a:t>
            </a:r>
            <a:r>
              <a:rPr lang="en-US" sz="1050" i="1" dirty="0">
                <a:effectLst/>
              </a:rPr>
              <a:t>Gait and Posture</a:t>
            </a:r>
            <a:r>
              <a:rPr lang="en-US" sz="1050" dirty="0">
                <a:effectLst/>
              </a:rPr>
              <a:t>, </a:t>
            </a:r>
            <a:r>
              <a:rPr lang="en-US" sz="1050" i="1" dirty="0">
                <a:effectLst/>
              </a:rPr>
              <a:t>30</a:t>
            </a:r>
            <a:r>
              <a:rPr lang="en-US" sz="1050" dirty="0">
                <a:effectLst/>
              </a:rPr>
              <a:t>(4), 482–486. </a:t>
            </a:r>
          </a:p>
          <a:p>
            <a:r>
              <a:rPr lang="en-US" sz="1050" baseline="30000" dirty="0">
                <a:effectLst/>
              </a:rPr>
              <a:t>7</a:t>
            </a:r>
            <a:r>
              <a:rPr lang="en-US" sz="1050" dirty="0">
                <a:effectLst/>
              </a:rPr>
              <a:t>Barisch-Fritz, B., </a:t>
            </a:r>
            <a:r>
              <a:rPr lang="en-US" sz="1050" dirty="0" err="1">
                <a:effectLst/>
              </a:rPr>
              <a:t>Schmeltzpfenning</a:t>
            </a:r>
            <a:r>
              <a:rPr lang="en-US" sz="1050" dirty="0">
                <a:effectLst/>
              </a:rPr>
              <a:t>, T., Plank, C., &amp; Grau, S. (2014). Foot deformation during walking: Differences between static and dynamic 3D foot morphology in developing feet. </a:t>
            </a:r>
            <a:r>
              <a:rPr lang="en-US" sz="1050" i="1" dirty="0">
                <a:effectLst/>
              </a:rPr>
              <a:t>Ergonomics</a:t>
            </a:r>
            <a:r>
              <a:rPr lang="en-US" sz="1050" dirty="0">
                <a:effectLst/>
              </a:rPr>
              <a:t>, </a:t>
            </a:r>
            <a:r>
              <a:rPr lang="en-US" sz="1050" i="1" dirty="0">
                <a:effectLst/>
              </a:rPr>
              <a:t>57</a:t>
            </a:r>
            <a:r>
              <a:rPr lang="en-US" sz="1050" dirty="0">
                <a:effectLst/>
              </a:rPr>
              <a:t>(6), 921–933. </a:t>
            </a:r>
            <a:endParaRPr lang="en-US" sz="1200" dirty="0">
              <a:effectLst/>
            </a:endParaRPr>
          </a:p>
        </p:txBody>
      </p:sp>
    </p:spTree>
    <p:extLst>
      <p:ext uri="{BB962C8B-B14F-4D97-AF65-F5344CB8AC3E}">
        <p14:creationId xmlns:p14="http://schemas.microsoft.com/office/powerpoint/2010/main" val="7174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1C8BD0-567F-0440-AFB7-B21AD4E9431A}"/>
              </a:ext>
            </a:extLst>
          </p:cNvPr>
          <p:cNvSpPr>
            <a:spLocks noGrp="1"/>
          </p:cNvSpPr>
          <p:nvPr>
            <p:ph type="title"/>
          </p:nvPr>
        </p:nvSpPr>
        <p:spPr/>
        <p:txBody>
          <a:bodyPr/>
          <a:lstStyle/>
          <a:p>
            <a:r>
              <a:rPr lang="en-US" dirty="0"/>
              <a:t>Motivation</a:t>
            </a:r>
          </a:p>
        </p:txBody>
      </p:sp>
      <p:sp>
        <p:nvSpPr>
          <p:cNvPr id="5" name="Text Placeholder 4">
            <a:extLst>
              <a:ext uri="{FF2B5EF4-FFF2-40B4-BE49-F238E27FC236}">
                <a16:creationId xmlns:a16="http://schemas.microsoft.com/office/drawing/2014/main" id="{FCA8A977-DB54-434B-B75E-AC406125DBA4}"/>
              </a:ext>
            </a:extLst>
          </p:cNvPr>
          <p:cNvSpPr>
            <a:spLocks noGrp="1"/>
          </p:cNvSpPr>
          <p:nvPr>
            <p:ph type="body" idx="1"/>
          </p:nvPr>
        </p:nvSpPr>
        <p:spPr/>
        <p:txBody>
          <a:bodyPr/>
          <a:lstStyle/>
          <a:p>
            <a:r>
              <a:rPr lang="en-US" dirty="0"/>
              <a:t>Planetary exploration and spacesuit injury incidence </a:t>
            </a:r>
          </a:p>
        </p:txBody>
      </p:sp>
      <p:sp>
        <p:nvSpPr>
          <p:cNvPr id="2" name="Date Placeholder 1">
            <a:extLst>
              <a:ext uri="{FF2B5EF4-FFF2-40B4-BE49-F238E27FC236}">
                <a16:creationId xmlns:a16="http://schemas.microsoft.com/office/drawing/2014/main" id="{07082ABC-4F47-3D4F-895B-841E56A6DE2B}"/>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3E1FE2C9-A18F-A144-854D-4DCE795ED210}"/>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3</a:t>
            </a:fld>
            <a:endParaRPr lang="en-US"/>
          </a:p>
        </p:txBody>
      </p:sp>
      <p:sp>
        <p:nvSpPr>
          <p:cNvPr id="9" name="Footer Placeholder 8">
            <a:extLst>
              <a:ext uri="{FF2B5EF4-FFF2-40B4-BE49-F238E27FC236}">
                <a16:creationId xmlns:a16="http://schemas.microsoft.com/office/drawing/2014/main" id="{9219E29A-C509-4423-BC30-92883C9F0695}"/>
              </a:ext>
            </a:extLst>
          </p:cNvPr>
          <p:cNvSpPr>
            <a:spLocks noGrp="1"/>
          </p:cNvSpPr>
          <p:nvPr>
            <p:ph type="ftr" sz="quarter" idx="11"/>
          </p:nvPr>
        </p:nvSpPr>
        <p:spPr/>
        <p:txBody>
          <a:bodyPr/>
          <a:lstStyle/>
          <a:p>
            <a:r>
              <a:rPr lang="en-US" dirty="0">
                <a:solidFill>
                  <a:schemeClr val="bg1"/>
                </a:solidFill>
              </a:rPr>
              <a:t>Motivation</a:t>
            </a:r>
            <a:r>
              <a:rPr lang="en-US" dirty="0"/>
              <a:t> | Background | Overview | Aim 1 | Aim 2 | Aim 3 | Aim 4 | Summary</a:t>
            </a:r>
          </a:p>
        </p:txBody>
      </p:sp>
    </p:spTree>
    <p:extLst>
      <p:ext uri="{BB962C8B-B14F-4D97-AF65-F5344CB8AC3E}">
        <p14:creationId xmlns:p14="http://schemas.microsoft.com/office/powerpoint/2010/main" val="1514118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F54DD1-56A7-CB45-9B5A-8347E35415CA}"/>
              </a:ext>
            </a:extLst>
          </p:cNvPr>
          <p:cNvSpPr>
            <a:spLocks noGrp="1"/>
          </p:cNvSpPr>
          <p:nvPr>
            <p:ph type="title"/>
          </p:nvPr>
        </p:nvSpPr>
        <p:spPr/>
        <p:txBody>
          <a:bodyPr>
            <a:normAutofit fontScale="90000"/>
          </a:bodyPr>
          <a:lstStyle/>
          <a:p>
            <a:r>
              <a:rPr lang="en-US" dirty="0"/>
              <a:t>Objectives</a:t>
            </a:r>
          </a:p>
        </p:txBody>
      </p:sp>
      <p:sp>
        <p:nvSpPr>
          <p:cNvPr id="8" name="Content Placeholder 7">
            <a:extLst>
              <a:ext uri="{FF2B5EF4-FFF2-40B4-BE49-F238E27FC236}">
                <a16:creationId xmlns:a16="http://schemas.microsoft.com/office/drawing/2014/main" id="{752B433F-FE9E-CA42-921C-B890985A7FF6}"/>
              </a:ext>
            </a:extLst>
          </p:cNvPr>
          <p:cNvSpPr>
            <a:spLocks noGrp="1"/>
          </p:cNvSpPr>
          <p:nvPr>
            <p:ph idx="1"/>
          </p:nvPr>
        </p:nvSpPr>
        <p:spPr/>
        <p:txBody>
          <a:bodyPr/>
          <a:lstStyle/>
          <a:p>
            <a:r>
              <a:rPr lang="en-US" dirty="0"/>
              <a:t>Develop a low-cost 4D scanning system capable of capturing foot shape around a treadmill</a:t>
            </a:r>
          </a:p>
          <a:p>
            <a:r>
              <a:rPr lang="en-US" dirty="0"/>
              <a:t>Create a predictive model of foot shape changes across the dorsal surface during stance phase</a:t>
            </a:r>
          </a:p>
          <a:p>
            <a:r>
              <a:rPr lang="en-US" dirty="0"/>
              <a:t>Identify specific areas of the foot that change shape during stance phase</a:t>
            </a:r>
          </a:p>
          <a:p>
            <a:r>
              <a:rPr lang="en-US" dirty="0"/>
              <a:t>Correlate changes in foot shape across large-scale population foot measurements</a:t>
            </a:r>
          </a:p>
          <a:p>
            <a:endParaRPr lang="en-US" dirty="0"/>
          </a:p>
        </p:txBody>
      </p:sp>
      <p:sp>
        <p:nvSpPr>
          <p:cNvPr id="4" name="Date Placeholder 3">
            <a:extLst>
              <a:ext uri="{FF2B5EF4-FFF2-40B4-BE49-F238E27FC236}">
                <a16:creationId xmlns:a16="http://schemas.microsoft.com/office/drawing/2014/main" id="{42D7453B-E776-074C-A203-31A6382BB9FE}"/>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8EA95E52-0C0A-4249-BC1C-E4D1BF68E15B}"/>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30</a:t>
            </a:fld>
            <a:endParaRPr lang="en-US"/>
          </a:p>
        </p:txBody>
      </p:sp>
      <p:sp>
        <p:nvSpPr>
          <p:cNvPr id="9" name="Footer Placeholder 8">
            <a:extLst>
              <a:ext uri="{FF2B5EF4-FFF2-40B4-BE49-F238E27FC236}">
                <a16:creationId xmlns:a16="http://schemas.microsoft.com/office/drawing/2014/main" id="{053C1956-81CB-4979-88BE-4F95D67D7750}"/>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spTree>
    <p:extLst>
      <p:ext uri="{BB962C8B-B14F-4D97-AF65-F5344CB8AC3E}">
        <p14:creationId xmlns:p14="http://schemas.microsoft.com/office/powerpoint/2010/main" val="2082572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8D9F-F720-41BE-9366-F2F334E759A5}"/>
              </a:ext>
            </a:extLst>
          </p:cNvPr>
          <p:cNvSpPr>
            <a:spLocks noGrp="1"/>
          </p:cNvSpPr>
          <p:nvPr>
            <p:ph type="title"/>
          </p:nvPr>
        </p:nvSpPr>
        <p:spPr/>
        <p:txBody>
          <a:bodyPr>
            <a:normAutofit fontScale="90000"/>
          </a:bodyPr>
          <a:lstStyle/>
          <a:p>
            <a:r>
              <a:rPr lang="en-US" dirty="0"/>
              <a:t>Custom 4D Scanning System</a:t>
            </a:r>
          </a:p>
        </p:txBody>
      </p:sp>
      <p:sp>
        <p:nvSpPr>
          <p:cNvPr id="5" name="Date Placeholder 4">
            <a:extLst>
              <a:ext uri="{FF2B5EF4-FFF2-40B4-BE49-F238E27FC236}">
                <a16:creationId xmlns:a16="http://schemas.microsoft.com/office/drawing/2014/main" id="{38D4C791-0DF8-4422-A7C8-F79E3524CEE8}"/>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5FDC45E6-1DAE-47D7-8A8F-F80A35AA543B}"/>
              </a:ext>
            </a:extLst>
          </p:cNvPr>
          <p:cNvSpPr>
            <a:spLocks noGrp="1"/>
          </p:cNvSpPr>
          <p:nvPr>
            <p:ph type="sldNum" sz="quarter" idx="12"/>
          </p:nvPr>
        </p:nvSpPr>
        <p:spPr>
          <a:xfrm>
            <a:off x="8610600" y="6356350"/>
            <a:ext cx="2743200" cy="365125"/>
          </a:xfrm>
        </p:spPr>
        <p:txBody>
          <a:bodyPr/>
          <a:lstStyle/>
          <a:p>
            <a:fld id="{F1D427E6-CF4A-4ED8-8883-15249138CAC2}" type="slidenum">
              <a:rPr lang="en-US" smtClean="0"/>
              <a:t>31</a:t>
            </a:fld>
            <a:endParaRPr lang="en-US"/>
          </a:p>
        </p:txBody>
      </p:sp>
      <p:sp>
        <p:nvSpPr>
          <p:cNvPr id="9" name="Content Placeholder 2">
            <a:extLst>
              <a:ext uri="{FF2B5EF4-FFF2-40B4-BE49-F238E27FC236}">
                <a16:creationId xmlns:a16="http://schemas.microsoft.com/office/drawing/2014/main" id="{4AF9683C-31BB-4957-9707-F04AA5937928}"/>
              </a:ext>
            </a:extLst>
          </p:cNvPr>
          <p:cNvSpPr txBox="1">
            <a:spLocks/>
          </p:cNvSpPr>
          <p:nvPr/>
        </p:nvSpPr>
        <p:spPr>
          <a:xfrm>
            <a:off x="838200" y="2638251"/>
            <a:ext cx="10515600" cy="32878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Intel RealSense D415:</a:t>
            </a:r>
          </a:p>
          <a:p>
            <a:pPr marL="742950" lvl="1" indent="-285750"/>
            <a:r>
              <a:rPr lang="en-US" dirty="0"/>
              <a:t>Outputs 3D point clouds at up to 90 frames-per-second</a:t>
            </a:r>
          </a:p>
          <a:p>
            <a:pPr marL="742950" lvl="1" indent="-285750"/>
            <a:r>
              <a:rPr lang="en-US" dirty="0"/>
              <a:t>$150</a:t>
            </a:r>
          </a:p>
          <a:p>
            <a:pPr marL="742950" lvl="1" indent="-285750"/>
            <a:r>
              <a:rPr lang="en-US" dirty="0"/>
              <a:t>15cm to 10m range</a:t>
            </a:r>
          </a:p>
          <a:p>
            <a:pPr marL="742950" lvl="1" indent="-285750"/>
            <a:r>
              <a:rPr lang="en-US" dirty="0"/>
              <a:t>Accuracy: ~2% of range</a:t>
            </a:r>
          </a:p>
          <a:p>
            <a:r>
              <a:rPr lang="en-US" dirty="0"/>
              <a:t>DynaMo</a:t>
            </a:r>
            <a:r>
              <a:rPr lang="en-US" baseline="30000" dirty="0"/>
              <a:t>1</a:t>
            </a:r>
            <a:r>
              <a:rPr lang="en-US" dirty="0"/>
              <a:t>: software library to use multiple Intel RealSense cameras for dynamic body shape capture</a:t>
            </a:r>
          </a:p>
        </p:txBody>
      </p:sp>
      <p:sp>
        <p:nvSpPr>
          <p:cNvPr id="10" name="Rectangle 9">
            <a:extLst>
              <a:ext uri="{FF2B5EF4-FFF2-40B4-BE49-F238E27FC236}">
                <a16:creationId xmlns:a16="http://schemas.microsoft.com/office/drawing/2014/main" id="{816875E8-80F9-46F8-AD6D-26D0617FDEF8}"/>
              </a:ext>
            </a:extLst>
          </p:cNvPr>
          <p:cNvSpPr/>
          <p:nvPr/>
        </p:nvSpPr>
        <p:spPr>
          <a:xfrm>
            <a:off x="975360" y="5926146"/>
            <a:ext cx="10981508" cy="261610"/>
          </a:xfrm>
          <a:prstGeom prst="rect">
            <a:avLst/>
          </a:prstGeom>
        </p:spPr>
        <p:txBody>
          <a:bodyPr wrap="square">
            <a:spAutoFit/>
          </a:bodyPr>
          <a:lstStyle/>
          <a:p>
            <a:r>
              <a:rPr lang="en-US" sz="1050" baseline="30000" dirty="0">
                <a:solidFill>
                  <a:prstClr val="black"/>
                </a:solidFill>
              </a:rPr>
              <a:t>1</a:t>
            </a:r>
            <a:r>
              <a:rPr lang="en-US" sz="1050" dirty="0">
                <a:solidFill>
                  <a:prstClr val="black"/>
                </a:solidFill>
              </a:rPr>
              <a:t>Boppana and Anderson. </a:t>
            </a:r>
            <a:r>
              <a:rPr lang="en-US" sz="1050" i="1" dirty="0">
                <a:solidFill>
                  <a:prstClr val="black"/>
                </a:solidFill>
              </a:rPr>
              <a:t>DynaMo: Dynamic Body Shape and Motion Capture with Intel RealSense Cameras </a:t>
            </a:r>
            <a:r>
              <a:rPr lang="en-US" sz="1050" dirty="0">
                <a:solidFill>
                  <a:prstClr val="black"/>
                </a:solidFill>
              </a:rPr>
              <a:t>(2019). Journal of Open Source Software.</a:t>
            </a:r>
          </a:p>
        </p:txBody>
      </p:sp>
      <p:pic>
        <p:nvPicPr>
          <p:cNvPr id="20" name="Picture 4" descr="Image result for intel d415">
            <a:extLst>
              <a:ext uri="{FF2B5EF4-FFF2-40B4-BE49-F238E27FC236}">
                <a16:creationId xmlns:a16="http://schemas.microsoft.com/office/drawing/2014/main" id="{3F76DD17-5317-BF4D-A705-574018E47736}"/>
              </a:ext>
            </a:extLst>
          </p:cNvPr>
          <p:cNvPicPr>
            <a:picLocks noGrp="1" noChangeAspect="1" noChangeArrowheads="1"/>
          </p:cNvPicPr>
          <p:nvPr>
            <p:ph idx="1"/>
          </p:nvPr>
        </p:nvPicPr>
        <p:blipFill>
          <a:blip r:embed="rId3" cstate="screen">
            <a:extLst>
              <a:ext uri="{28A0092B-C50C-407E-A947-70E740481C1C}">
                <a14:useLocalDpi xmlns:a14="http://schemas.microsoft.com/office/drawing/2010/main"/>
              </a:ext>
            </a:extLst>
          </a:blip>
          <a:srcRect/>
          <a:stretch>
            <a:fillRect/>
          </a:stretch>
        </p:blipFill>
        <p:spPr bwMode="auto">
          <a:xfrm>
            <a:off x="2915253" y="362465"/>
            <a:ext cx="6361492" cy="2818494"/>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0925FE98-FA0B-4DF7-8560-56EE215612E1}"/>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spTree>
    <p:extLst>
      <p:ext uri="{BB962C8B-B14F-4D97-AF65-F5344CB8AC3E}">
        <p14:creationId xmlns:p14="http://schemas.microsoft.com/office/powerpoint/2010/main" val="1081262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C2FA-1CF5-4F37-A35F-4B36966AAB60}"/>
              </a:ext>
            </a:extLst>
          </p:cNvPr>
          <p:cNvSpPr>
            <a:spLocks noGrp="1"/>
          </p:cNvSpPr>
          <p:nvPr>
            <p:ph type="title"/>
          </p:nvPr>
        </p:nvSpPr>
        <p:spPr/>
        <p:txBody>
          <a:bodyPr>
            <a:normAutofit fontScale="90000"/>
          </a:bodyPr>
          <a:lstStyle/>
          <a:p>
            <a:r>
              <a:rPr lang="en-US" dirty="0"/>
              <a:t>Data Collection Procedures</a:t>
            </a:r>
          </a:p>
        </p:txBody>
      </p:sp>
      <p:sp>
        <p:nvSpPr>
          <p:cNvPr id="4" name="Content Placeholder 3">
            <a:extLst>
              <a:ext uri="{FF2B5EF4-FFF2-40B4-BE49-F238E27FC236}">
                <a16:creationId xmlns:a16="http://schemas.microsoft.com/office/drawing/2014/main" id="{6AA0EC8E-EC54-44A7-8C5D-8312DA62CE03}"/>
              </a:ext>
            </a:extLst>
          </p:cNvPr>
          <p:cNvSpPr>
            <a:spLocks noGrp="1"/>
          </p:cNvSpPr>
          <p:nvPr>
            <p:ph sz="half" idx="1"/>
          </p:nvPr>
        </p:nvSpPr>
        <p:spPr/>
        <p:txBody>
          <a:bodyPr>
            <a:normAutofit fontScale="92500" lnSpcReduction="10000"/>
          </a:bodyPr>
          <a:lstStyle/>
          <a:p>
            <a:r>
              <a:rPr lang="en-US" dirty="0"/>
              <a:t>30 Subjects (15m/15f)</a:t>
            </a:r>
          </a:p>
          <a:p>
            <a:pPr lvl="1"/>
            <a:r>
              <a:rPr lang="en-US" dirty="0"/>
              <a:t>Stratified sampling by height for diversity in foot length</a:t>
            </a:r>
          </a:p>
          <a:p>
            <a:r>
              <a:rPr lang="en-US" dirty="0"/>
              <a:t>Subject anthropometry</a:t>
            </a:r>
          </a:p>
          <a:p>
            <a:pPr lvl="1"/>
            <a:r>
              <a:rPr lang="en-US" dirty="0"/>
              <a:t>Height, weight, foot length, foot width, arch length</a:t>
            </a:r>
          </a:p>
          <a:p>
            <a:r>
              <a:rPr lang="en-US" dirty="0"/>
              <a:t>Foot Preparation</a:t>
            </a:r>
          </a:p>
          <a:p>
            <a:pPr lvl="1"/>
            <a:r>
              <a:rPr lang="en-US" dirty="0"/>
              <a:t>Left foot covered in black sock</a:t>
            </a:r>
          </a:p>
          <a:p>
            <a:pPr lvl="1"/>
            <a:r>
              <a:rPr lang="pt-BR" dirty="0"/>
              <a:t>Right foot marked with 18 reflective markers</a:t>
            </a:r>
          </a:p>
          <a:p>
            <a:r>
              <a:rPr lang="pt-BR" dirty="0"/>
              <a:t>Subject walks on treadmill at 1.4 m/s</a:t>
            </a:r>
          </a:p>
          <a:p>
            <a:pPr lvl="1"/>
            <a:r>
              <a:rPr lang="pt-BR" dirty="0"/>
              <a:t>1 minute warm-up</a:t>
            </a:r>
          </a:p>
          <a:p>
            <a:pPr lvl="1"/>
            <a:r>
              <a:rPr lang="pt-BR" dirty="0"/>
              <a:t>Data collection for 10 seconds </a:t>
            </a:r>
          </a:p>
          <a:p>
            <a:pPr lvl="1"/>
            <a:r>
              <a:rPr lang="pt-BR" dirty="0"/>
              <a:t>Review and repeat if necessary</a:t>
            </a:r>
          </a:p>
          <a:p>
            <a:pPr lvl="1"/>
            <a:endParaRPr lang="pt-BR" dirty="0"/>
          </a:p>
          <a:p>
            <a:pPr lvl="1"/>
            <a:endParaRPr lang="pt-BR" dirty="0"/>
          </a:p>
          <a:p>
            <a:pPr marL="0" indent="0">
              <a:buNone/>
            </a:pPr>
            <a:endParaRPr lang="en-US" dirty="0"/>
          </a:p>
          <a:p>
            <a:endParaRPr lang="en-US" dirty="0"/>
          </a:p>
        </p:txBody>
      </p:sp>
      <p:sp>
        <p:nvSpPr>
          <p:cNvPr id="5" name="Content Placeholder 4">
            <a:extLst>
              <a:ext uri="{FF2B5EF4-FFF2-40B4-BE49-F238E27FC236}">
                <a16:creationId xmlns:a16="http://schemas.microsoft.com/office/drawing/2014/main" id="{A78DE4CE-52BF-4732-B6EE-2663537D6E13}"/>
              </a:ext>
            </a:extLst>
          </p:cNvPr>
          <p:cNvSpPr>
            <a:spLocks noGrp="1"/>
          </p:cNvSpPr>
          <p:nvPr>
            <p:ph sz="half" idx="2"/>
          </p:nvPr>
        </p:nvSpPr>
        <p:spPr/>
        <p:txBody>
          <a:bodyPr>
            <a:normAutofit fontScale="92500" lnSpcReduction="10000"/>
          </a:bodyPr>
          <a:lstStyle/>
          <a:p>
            <a:endParaRPr lang="en-US" dirty="0"/>
          </a:p>
        </p:txBody>
      </p:sp>
      <p:pic>
        <p:nvPicPr>
          <p:cNvPr id="6" name="Picture 2">
            <a:extLst>
              <a:ext uri="{FF2B5EF4-FFF2-40B4-BE49-F238E27FC236}">
                <a16:creationId xmlns:a16="http://schemas.microsoft.com/office/drawing/2014/main" id="{CED0ECDE-CE5B-4D83-ABBD-D5CDBFB8FA6F}"/>
              </a:ext>
            </a:extLst>
          </p:cNvPr>
          <p:cNvPicPr>
            <a:picLocks noChangeAspect="1" noChangeArrowheads="1"/>
          </p:cNvPicPr>
          <p:nvPr/>
        </p:nvPicPr>
        <p:blipFill>
          <a:blip r:embed="rId3"/>
          <a:srcRect/>
          <a:stretch/>
        </p:blipFill>
        <p:spPr bwMode="auto">
          <a:xfrm>
            <a:off x="6172200" y="843757"/>
            <a:ext cx="5181599" cy="3886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590330-E2F5-4A30-8FEC-AEC6BB9E4D9A}"/>
              </a:ext>
            </a:extLst>
          </p:cNvPr>
          <p:cNvSpPr txBox="1"/>
          <p:nvPr/>
        </p:nvSpPr>
        <p:spPr>
          <a:xfrm>
            <a:off x="6172200" y="4819650"/>
            <a:ext cx="5181600" cy="646331"/>
          </a:xfrm>
          <a:prstGeom prst="rect">
            <a:avLst/>
          </a:prstGeom>
          <a:noFill/>
        </p:spPr>
        <p:txBody>
          <a:bodyPr wrap="square" rtlCol="0">
            <a:spAutoFit/>
          </a:bodyPr>
          <a:lstStyle/>
          <a:p>
            <a:pPr algn="ctr"/>
            <a:r>
              <a:rPr lang="en-US" dirty="0"/>
              <a:t>Data collection treadmill in CU Locomotion Laboratory</a:t>
            </a:r>
          </a:p>
        </p:txBody>
      </p:sp>
      <p:sp>
        <p:nvSpPr>
          <p:cNvPr id="14" name="Slide Number Placeholder 13">
            <a:extLst>
              <a:ext uri="{FF2B5EF4-FFF2-40B4-BE49-F238E27FC236}">
                <a16:creationId xmlns:a16="http://schemas.microsoft.com/office/drawing/2014/main" id="{076DFA5C-6BA0-40A9-8C12-94AABEF6155E}"/>
              </a:ext>
            </a:extLst>
          </p:cNvPr>
          <p:cNvSpPr>
            <a:spLocks noGrp="1"/>
          </p:cNvSpPr>
          <p:nvPr>
            <p:ph type="sldNum" sz="quarter" idx="12"/>
          </p:nvPr>
        </p:nvSpPr>
        <p:spPr>
          <a:xfrm>
            <a:off x="8610600" y="6356350"/>
            <a:ext cx="2743200" cy="365125"/>
          </a:xfrm>
        </p:spPr>
        <p:txBody>
          <a:bodyPr/>
          <a:lstStyle/>
          <a:p>
            <a:fld id="{5545DF41-3927-4FE8-BECA-3A66D1F97456}" type="slidenum">
              <a:rPr lang="en-US" smtClean="0"/>
              <a:t>32</a:t>
            </a:fld>
            <a:endParaRPr lang="en-US"/>
          </a:p>
        </p:txBody>
      </p:sp>
      <p:sp>
        <p:nvSpPr>
          <p:cNvPr id="15" name="Date Placeholder 14">
            <a:extLst>
              <a:ext uri="{FF2B5EF4-FFF2-40B4-BE49-F238E27FC236}">
                <a16:creationId xmlns:a16="http://schemas.microsoft.com/office/drawing/2014/main" id="{CA2190EF-50C8-4673-BD75-E1CC798B8532}"/>
              </a:ext>
            </a:extLst>
          </p:cNvPr>
          <p:cNvSpPr>
            <a:spLocks noGrp="1"/>
          </p:cNvSpPr>
          <p:nvPr>
            <p:ph type="dt" sz="half" idx="10"/>
          </p:nvPr>
        </p:nvSpPr>
        <p:spPr>
          <a:xfrm>
            <a:off x="838200" y="6356349"/>
            <a:ext cx="1049936" cy="365125"/>
          </a:xfrm>
        </p:spPr>
        <p:txBody>
          <a:bodyPr/>
          <a:lstStyle/>
          <a:p>
            <a:r>
              <a:rPr lang="en-US"/>
              <a:t>Mar 30 2022</a:t>
            </a:r>
          </a:p>
        </p:txBody>
      </p:sp>
      <p:sp>
        <p:nvSpPr>
          <p:cNvPr id="16" name="Arrow: Right 15">
            <a:extLst>
              <a:ext uri="{FF2B5EF4-FFF2-40B4-BE49-F238E27FC236}">
                <a16:creationId xmlns:a16="http://schemas.microsoft.com/office/drawing/2014/main" id="{A6CE775A-4F58-4E0F-B117-6324E1C61699}"/>
              </a:ext>
            </a:extLst>
          </p:cNvPr>
          <p:cNvSpPr/>
          <p:nvPr/>
        </p:nvSpPr>
        <p:spPr>
          <a:xfrm rot="18770503">
            <a:off x="9689704" y="2626133"/>
            <a:ext cx="640080" cy="546754"/>
          </a:xfrm>
          <a:prstGeom prst="rightArrow">
            <a:avLst/>
          </a:prstGeom>
          <a:solidFill>
            <a:schemeClr val="bg1">
              <a:lumMod val="75000"/>
            </a:schemeClr>
          </a:solidFill>
          <a:ln>
            <a:noFill/>
          </a:ln>
          <a:scene3d>
            <a:camera prst="orthographicFront">
              <a:rot lat="2400000" lon="270000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AF755742-61A4-4BA4-91EB-814FC86D9DBC}"/>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spTree>
    <p:extLst>
      <p:ext uri="{BB962C8B-B14F-4D97-AF65-F5344CB8AC3E}">
        <p14:creationId xmlns:p14="http://schemas.microsoft.com/office/powerpoint/2010/main" val="104307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F5B6-407C-4315-8294-4E051E1E5336}"/>
              </a:ext>
            </a:extLst>
          </p:cNvPr>
          <p:cNvSpPr>
            <a:spLocks noGrp="1"/>
          </p:cNvSpPr>
          <p:nvPr>
            <p:ph type="title"/>
          </p:nvPr>
        </p:nvSpPr>
        <p:spPr/>
        <p:txBody>
          <a:bodyPr>
            <a:normAutofit fontScale="90000"/>
          </a:bodyPr>
          <a:lstStyle/>
          <a:p>
            <a:endParaRPr lang="en-US"/>
          </a:p>
        </p:txBody>
      </p:sp>
      <p:pic>
        <p:nvPicPr>
          <p:cNvPr id="9" name="Picture 8">
            <a:extLst>
              <a:ext uri="{FF2B5EF4-FFF2-40B4-BE49-F238E27FC236}">
                <a16:creationId xmlns:a16="http://schemas.microsoft.com/office/drawing/2014/main" id="{4C6A0F59-57C2-4125-A2AF-CA2DF52D606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632663" y="1428231"/>
            <a:ext cx="8559338" cy="4814629"/>
          </a:xfrm>
          <a:prstGeom prst="rect">
            <a:avLst/>
          </a:prstGeom>
        </p:spPr>
      </p:pic>
      <p:pic>
        <p:nvPicPr>
          <p:cNvPr id="6" name="Content Placeholder 5">
            <a:extLst>
              <a:ext uri="{FF2B5EF4-FFF2-40B4-BE49-F238E27FC236}">
                <a16:creationId xmlns:a16="http://schemas.microsoft.com/office/drawing/2014/main" id="{1AF4B220-8AC1-4153-A13E-F1701C77EDC6}"/>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rcRect/>
          <a:stretch/>
        </p:blipFill>
        <p:spPr>
          <a:xfrm>
            <a:off x="0" y="0"/>
            <a:ext cx="8478150" cy="3199302"/>
          </a:xfrm>
        </p:spPr>
      </p:pic>
      <p:sp>
        <p:nvSpPr>
          <p:cNvPr id="10" name="TextBox 9">
            <a:extLst>
              <a:ext uri="{FF2B5EF4-FFF2-40B4-BE49-F238E27FC236}">
                <a16:creationId xmlns:a16="http://schemas.microsoft.com/office/drawing/2014/main" id="{A0BB8A42-3481-4857-9499-D743C0B275D1}"/>
              </a:ext>
            </a:extLst>
          </p:cNvPr>
          <p:cNvSpPr txBox="1"/>
          <p:nvPr/>
        </p:nvSpPr>
        <p:spPr>
          <a:xfrm>
            <a:off x="2709948" y="1230319"/>
            <a:ext cx="315884" cy="369332"/>
          </a:xfrm>
          <a:prstGeom prst="rect">
            <a:avLst/>
          </a:prstGeom>
          <a:noFill/>
        </p:spPr>
        <p:txBody>
          <a:bodyPr wrap="square" rtlCol="0">
            <a:spAutoFit/>
          </a:bodyPr>
          <a:lstStyle/>
          <a:p>
            <a:r>
              <a:rPr lang="en-US" dirty="0">
                <a:solidFill>
                  <a:srgbClr val="FF0000"/>
                </a:solidFill>
              </a:rPr>
              <a:t>1</a:t>
            </a:r>
          </a:p>
        </p:txBody>
      </p:sp>
      <p:sp>
        <p:nvSpPr>
          <p:cNvPr id="11" name="TextBox 10">
            <a:extLst>
              <a:ext uri="{FF2B5EF4-FFF2-40B4-BE49-F238E27FC236}">
                <a16:creationId xmlns:a16="http://schemas.microsoft.com/office/drawing/2014/main" id="{AE8E90AA-0CA3-4A7A-9864-6D1422202E19}"/>
              </a:ext>
            </a:extLst>
          </p:cNvPr>
          <p:cNvSpPr txBox="1"/>
          <p:nvPr/>
        </p:nvSpPr>
        <p:spPr>
          <a:xfrm>
            <a:off x="5497483" y="1230319"/>
            <a:ext cx="315884" cy="369332"/>
          </a:xfrm>
          <a:prstGeom prst="rect">
            <a:avLst/>
          </a:prstGeom>
          <a:noFill/>
        </p:spPr>
        <p:txBody>
          <a:bodyPr wrap="square" rtlCol="0">
            <a:spAutoFit/>
          </a:bodyPr>
          <a:lstStyle/>
          <a:p>
            <a:r>
              <a:rPr lang="en-US" dirty="0">
                <a:solidFill>
                  <a:srgbClr val="FF0000"/>
                </a:solidFill>
              </a:rPr>
              <a:t>2</a:t>
            </a:r>
          </a:p>
        </p:txBody>
      </p:sp>
      <p:sp>
        <p:nvSpPr>
          <p:cNvPr id="12" name="TextBox 11">
            <a:extLst>
              <a:ext uri="{FF2B5EF4-FFF2-40B4-BE49-F238E27FC236}">
                <a16:creationId xmlns:a16="http://schemas.microsoft.com/office/drawing/2014/main" id="{D3687B10-5CB2-4878-9ED8-6047A4AF2A8E}"/>
              </a:ext>
            </a:extLst>
          </p:cNvPr>
          <p:cNvSpPr txBox="1"/>
          <p:nvPr/>
        </p:nvSpPr>
        <p:spPr>
          <a:xfrm>
            <a:off x="8162266" y="1243565"/>
            <a:ext cx="315884" cy="369332"/>
          </a:xfrm>
          <a:prstGeom prst="rect">
            <a:avLst/>
          </a:prstGeom>
          <a:noFill/>
        </p:spPr>
        <p:txBody>
          <a:bodyPr wrap="square" rtlCol="0">
            <a:spAutoFit/>
          </a:bodyPr>
          <a:lstStyle/>
          <a:p>
            <a:r>
              <a:rPr lang="en-US" dirty="0">
                <a:solidFill>
                  <a:srgbClr val="FF0000"/>
                </a:solidFill>
              </a:rPr>
              <a:t>3</a:t>
            </a:r>
          </a:p>
        </p:txBody>
      </p:sp>
      <p:sp>
        <p:nvSpPr>
          <p:cNvPr id="13" name="TextBox 12">
            <a:extLst>
              <a:ext uri="{FF2B5EF4-FFF2-40B4-BE49-F238E27FC236}">
                <a16:creationId xmlns:a16="http://schemas.microsoft.com/office/drawing/2014/main" id="{20B6ADF7-19E7-40AF-A913-11EAB292751D}"/>
              </a:ext>
            </a:extLst>
          </p:cNvPr>
          <p:cNvSpPr txBox="1"/>
          <p:nvPr/>
        </p:nvSpPr>
        <p:spPr>
          <a:xfrm>
            <a:off x="8162266" y="2829970"/>
            <a:ext cx="315884" cy="369332"/>
          </a:xfrm>
          <a:prstGeom prst="rect">
            <a:avLst/>
          </a:prstGeom>
          <a:noFill/>
        </p:spPr>
        <p:txBody>
          <a:bodyPr wrap="square" rtlCol="0">
            <a:spAutoFit/>
          </a:bodyPr>
          <a:lstStyle/>
          <a:p>
            <a:r>
              <a:rPr lang="en-US" dirty="0">
                <a:solidFill>
                  <a:srgbClr val="FF0000"/>
                </a:solidFill>
              </a:rPr>
              <a:t>6</a:t>
            </a:r>
          </a:p>
        </p:txBody>
      </p:sp>
      <p:sp>
        <p:nvSpPr>
          <p:cNvPr id="14" name="TextBox 13">
            <a:extLst>
              <a:ext uri="{FF2B5EF4-FFF2-40B4-BE49-F238E27FC236}">
                <a16:creationId xmlns:a16="http://schemas.microsoft.com/office/drawing/2014/main" id="{1004E285-95CA-4F53-816A-56FFD5488CB7}"/>
              </a:ext>
            </a:extLst>
          </p:cNvPr>
          <p:cNvSpPr txBox="1"/>
          <p:nvPr/>
        </p:nvSpPr>
        <p:spPr>
          <a:xfrm>
            <a:off x="5497483" y="2829970"/>
            <a:ext cx="315884" cy="369332"/>
          </a:xfrm>
          <a:prstGeom prst="rect">
            <a:avLst/>
          </a:prstGeom>
          <a:noFill/>
        </p:spPr>
        <p:txBody>
          <a:bodyPr wrap="square" rtlCol="0">
            <a:spAutoFit/>
          </a:bodyPr>
          <a:lstStyle/>
          <a:p>
            <a:r>
              <a:rPr lang="en-US" dirty="0">
                <a:solidFill>
                  <a:srgbClr val="FF0000"/>
                </a:solidFill>
              </a:rPr>
              <a:t>5</a:t>
            </a:r>
          </a:p>
        </p:txBody>
      </p:sp>
      <p:sp>
        <p:nvSpPr>
          <p:cNvPr id="15" name="TextBox 14">
            <a:extLst>
              <a:ext uri="{FF2B5EF4-FFF2-40B4-BE49-F238E27FC236}">
                <a16:creationId xmlns:a16="http://schemas.microsoft.com/office/drawing/2014/main" id="{AE557DCF-3E57-424D-9FE6-11D0A07F8CBE}"/>
              </a:ext>
            </a:extLst>
          </p:cNvPr>
          <p:cNvSpPr txBox="1"/>
          <p:nvPr/>
        </p:nvSpPr>
        <p:spPr>
          <a:xfrm>
            <a:off x="2709948" y="2829970"/>
            <a:ext cx="315884" cy="369332"/>
          </a:xfrm>
          <a:prstGeom prst="rect">
            <a:avLst/>
          </a:prstGeom>
          <a:noFill/>
        </p:spPr>
        <p:txBody>
          <a:bodyPr wrap="square" rtlCol="0">
            <a:spAutoFit/>
          </a:bodyPr>
          <a:lstStyle/>
          <a:p>
            <a:r>
              <a:rPr lang="en-US" dirty="0">
                <a:solidFill>
                  <a:srgbClr val="FF0000"/>
                </a:solidFill>
              </a:rPr>
              <a:t>4</a:t>
            </a:r>
          </a:p>
        </p:txBody>
      </p:sp>
      <p:sp>
        <p:nvSpPr>
          <p:cNvPr id="5" name="Date Placeholder 4">
            <a:extLst>
              <a:ext uri="{FF2B5EF4-FFF2-40B4-BE49-F238E27FC236}">
                <a16:creationId xmlns:a16="http://schemas.microsoft.com/office/drawing/2014/main" id="{461EA475-2626-4047-A743-1FE7345C78B8}"/>
              </a:ext>
            </a:extLst>
          </p:cNvPr>
          <p:cNvSpPr>
            <a:spLocks noGrp="1"/>
          </p:cNvSpPr>
          <p:nvPr>
            <p:ph type="dt" sz="half" idx="10"/>
          </p:nvPr>
        </p:nvSpPr>
        <p:spPr>
          <a:xfrm>
            <a:off x="838200" y="6356349"/>
            <a:ext cx="1532138" cy="365125"/>
          </a:xfrm>
        </p:spPr>
        <p:txBody>
          <a:bodyPr/>
          <a:lstStyle/>
          <a:p>
            <a:r>
              <a:rPr lang="en-US"/>
              <a:t>Mar 30 2022</a:t>
            </a:r>
          </a:p>
        </p:txBody>
      </p:sp>
      <p:sp>
        <p:nvSpPr>
          <p:cNvPr id="8" name="Slide Number Placeholder 7">
            <a:extLst>
              <a:ext uri="{FF2B5EF4-FFF2-40B4-BE49-F238E27FC236}">
                <a16:creationId xmlns:a16="http://schemas.microsoft.com/office/drawing/2014/main" id="{672ED901-CDE1-425A-BB8E-C4D9322B0784}"/>
              </a:ext>
            </a:extLst>
          </p:cNvPr>
          <p:cNvSpPr>
            <a:spLocks noGrp="1"/>
          </p:cNvSpPr>
          <p:nvPr>
            <p:ph type="sldNum" sz="quarter" idx="12"/>
          </p:nvPr>
        </p:nvSpPr>
        <p:spPr>
          <a:xfrm>
            <a:off x="8610600" y="6356350"/>
            <a:ext cx="2743200" cy="365125"/>
          </a:xfrm>
        </p:spPr>
        <p:txBody>
          <a:bodyPr/>
          <a:lstStyle/>
          <a:p>
            <a:fld id="{F1D427E6-CF4A-4ED8-8883-15249138CAC2}" type="slidenum">
              <a:rPr lang="en-US" smtClean="0"/>
              <a:t>33</a:t>
            </a:fld>
            <a:endParaRPr lang="en-US"/>
          </a:p>
        </p:txBody>
      </p:sp>
      <p:sp>
        <p:nvSpPr>
          <p:cNvPr id="16" name="Footer Placeholder 15">
            <a:extLst>
              <a:ext uri="{FF2B5EF4-FFF2-40B4-BE49-F238E27FC236}">
                <a16:creationId xmlns:a16="http://schemas.microsoft.com/office/drawing/2014/main" id="{DA70F720-D9F2-436C-AD7D-347D3189F146}"/>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spTree>
    <p:extLst>
      <p:ext uri="{BB962C8B-B14F-4D97-AF65-F5344CB8AC3E}">
        <p14:creationId xmlns:p14="http://schemas.microsoft.com/office/powerpoint/2010/main" val="3128798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5F45-7C40-4C42-87F2-5D2A8F354AEA}"/>
              </a:ext>
            </a:extLst>
          </p:cNvPr>
          <p:cNvSpPr>
            <a:spLocks noGrp="1"/>
          </p:cNvSpPr>
          <p:nvPr>
            <p:ph type="title"/>
          </p:nvPr>
        </p:nvSpPr>
        <p:spPr/>
        <p:txBody>
          <a:bodyPr>
            <a:normAutofit fontScale="90000"/>
          </a:bodyPr>
          <a:lstStyle/>
          <a:p>
            <a:r>
              <a:rPr lang="en-US" dirty="0"/>
              <a:t>Shape Model Development</a:t>
            </a:r>
          </a:p>
        </p:txBody>
      </p:sp>
      <p:sp>
        <p:nvSpPr>
          <p:cNvPr id="5" name="Date Placeholder 4">
            <a:extLst>
              <a:ext uri="{FF2B5EF4-FFF2-40B4-BE49-F238E27FC236}">
                <a16:creationId xmlns:a16="http://schemas.microsoft.com/office/drawing/2014/main" id="{3698E190-9B66-4C16-8942-73461618C2CF}"/>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850F3860-3D6B-4415-8FE0-CD36AEE73A96}"/>
              </a:ext>
            </a:extLst>
          </p:cNvPr>
          <p:cNvSpPr>
            <a:spLocks noGrp="1"/>
          </p:cNvSpPr>
          <p:nvPr>
            <p:ph type="sldNum" sz="quarter" idx="12"/>
          </p:nvPr>
        </p:nvSpPr>
        <p:spPr>
          <a:xfrm>
            <a:off x="8610600" y="6356350"/>
            <a:ext cx="2743200" cy="365125"/>
          </a:xfrm>
        </p:spPr>
        <p:txBody>
          <a:bodyPr/>
          <a:lstStyle/>
          <a:p>
            <a:fld id="{F1D427E6-CF4A-4ED8-8883-15249138CAC2}" type="slidenum">
              <a:rPr lang="en-US" smtClean="0"/>
              <a:t>34</a:t>
            </a:fld>
            <a:endParaRPr lang="en-US"/>
          </a:p>
        </p:txBody>
      </p:sp>
      <p:sp>
        <p:nvSpPr>
          <p:cNvPr id="8" name="Footer Placeholder 7">
            <a:extLst>
              <a:ext uri="{FF2B5EF4-FFF2-40B4-BE49-F238E27FC236}">
                <a16:creationId xmlns:a16="http://schemas.microsoft.com/office/drawing/2014/main" id="{CC7140D8-D085-47C4-9ECD-73DD56998BB9}"/>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pic>
        <p:nvPicPr>
          <p:cNvPr id="9" name="Picture 8" descr="A picture containing graphical user interface&#10;&#10;Description automatically generated">
            <a:extLst>
              <a:ext uri="{FF2B5EF4-FFF2-40B4-BE49-F238E27FC236}">
                <a16:creationId xmlns:a16="http://schemas.microsoft.com/office/drawing/2014/main" id="{89083451-A982-4560-93E8-4EAE7689D3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674192"/>
            <a:ext cx="8686800" cy="5509651"/>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4E20DACA-043D-47EC-9495-819292E51F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200" y="674190"/>
            <a:ext cx="8686800" cy="5509647"/>
          </a:xfrm>
          <a:prstGeom prst="rect">
            <a:avLst/>
          </a:prstGeom>
        </p:spPr>
      </p:pic>
      <p:pic>
        <p:nvPicPr>
          <p:cNvPr id="14" name="Picture 13" descr="Timeline&#10;&#10;Description automatically generated">
            <a:extLst>
              <a:ext uri="{FF2B5EF4-FFF2-40B4-BE49-F238E27FC236}">
                <a16:creationId xmlns:a16="http://schemas.microsoft.com/office/drawing/2014/main" id="{60384990-5C21-402E-8C04-348F453334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200" y="674184"/>
            <a:ext cx="8686800" cy="5509647"/>
          </a:xfrm>
          <a:prstGeom prst="rect">
            <a:avLst/>
          </a:prstGeom>
        </p:spPr>
      </p:pic>
      <p:pic>
        <p:nvPicPr>
          <p:cNvPr id="16" name="Picture 15" descr="Timeline&#10;&#10;Description automatically generated">
            <a:extLst>
              <a:ext uri="{FF2B5EF4-FFF2-40B4-BE49-F238E27FC236}">
                <a16:creationId xmlns:a16="http://schemas.microsoft.com/office/drawing/2014/main" id="{F5F786FE-E27F-4A15-A81D-2EC6E7043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200" y="674178"/>
            <a:ext cx="8686800" cy="5509647"/>
          </a:xfrm>
          <a:prstGeom prst="rect">
            <a:avLst/>
          </a:prstGeom>
        </p:spPr>
      </p:pic>
      <p:sp>
        <p:nvSpPr>
          <p:cNvPr id="17" name="TextBox 16">
            <a:extLst>
              <a:ext uri="{FF2B5EF4-FFF2-40B4-BE49-F238E27FC236}">
                <a16:creationId xmlns:a16="http://schemas.microsoft.com/office/drawing/2014/main" id="{92B2E732-FACD-4485-AD85-BD98A712820B}"/>
              </a:ext>
            </a:extLst>
          </p:cNvPr>
          <p:cNvSpPr txBox="1"/>
          <p:nvPr/>
        </p:nvSpPr>
        <p:spPr>
          <a:xfrm>
            <a:off x="9713167" y="793102"/>
            <a:ext cx="2248678" cy="1169551"/>
          </a:xfrm>
          <a:prstGeom prst="rect">
            <a:avLst/>
          </a:prstGeom>
          <a:noFill/>
        </p:spPr>
        <p:txBody>
          <a:bodyPr wrap="square" rtlCol="0">
            <a:spAutoFit/>
          </a:bodyPr>
          <a:lstStyle/>
          <a:p>
            <a:r>
              <a:rPr lang="en-US" sz="1400" i="1" dirty="0"/>
              <a:t>Foot template provided by Dr. Matthew Reed -  University of Michigan Transportation Research Institute</a:t>
            </a:r>
          </a:p>
        </p:txBody>
      </p:sp>
      <p:sp>
        <p:nvSpPr>
          <p:cNvPr id="18" name="TextBox 17">
            <a:extLst>
              <a:ext uri="{FF2B5EF4-FFF2-40B4-BE49-F238E27FC236}">
                <a16:creationId xmlns:a16="http://schemas.microsoft.com/office/drawing/2014/main" id="{79E9225C-93F0-4FB6-8543-4485D027CC46}"/>
              </a:ext>
            </a:extLst>
          </p:cNvPr>
          <p:cNvSpPr txBox="1"/>
          <p:nvPr/>
        </p:nvSpPr>
        <p:spPr>
          <a:xfrm>
            <a:off x="9713167" y="4451473"/>
            <a:ext cx="2248678" cy="954107"/>
          </a:xfrm>
          <a:prstGeom prst="rect">
            <a:avLst/>
          </a:prstGeom>
          <a:noFill/>
        </p:spPr>
        <p:txBody>
          <a:bodyPr wrap="square" rtlCol="0">
            <a:spAutoFit/>
          </a:bodyPr>
          <a:lstStyle/>
          <a:p>
            <a:r>
              <a:rPr lang="en-US" sz="1400" i="1" dirty="0"/>
              <a:t>Each shape mode is a principal component identifying the axes of highest variance</a:t>
            </a:r>
          </a:p>
        </p:txBody>
      </p:sp>
    </p:spTree>
    <p:extLst>
      <p:ext uri="{BB962C8B-B14F-4D97-AF65-F5344CB8AC3E}">
        <p14:creationId xmlns:p14="http://schemas.microsoft.com/office/powerpoint/2010/main" val="74889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924E-7C8A-4441-8482-0A26B766DD98}"/>
              </a:ext>
            </a:extLst>
          </p:cNvPr>
          <p:cNvSpPr>
            <a:spLocks noGrp="1"/>
          </p:cNvSpPr>
          <p:nvPr>
            <p:ph type="title"/>
          </p:nvPr>
        </p:nvSpPr>
        <p:spPr/>
        <p:txBody>
          <a:bodyPr>
            <a:normAutofit fontScale="90000"/>
          </a:bodyPr>
          <a:lstStyle/>
          <a:p>
            <a:r>
              <a:rPr lang="en-US" dirty="0"/>
              <a:t>Predictive Foot Shape Model</a:t>
            </a:r>
          </a:p>
        </p:txBody>
      </p:sp>
      <p:sp>
        <p:nvSpPr>
          <p:cNvPr id="3" name="Content Placeholder 2">
            <a:extLst>
              <a:ext uri="{FF2B5EF4-FFF2-40B4-BE49-F238E27FC236}">
                <a16:creationId xmlns:a16="http://schemas.microsoft.com/office/drawing/2014/main" id="{C9FC2B07-FF44-FC43-8AE2-B7BECA64D84C}"/>
              </a:ext>
            </a:extLst>
          </p:cNvPr>
          <p:cNvSpPr>
            <a:spLocks noGrp="1"/>
          </p:cNvSpPr>
          <p:nvPr>
            <p:ph sz="half" idx="1"/>
          </p:nvPr>
        </p:nvSpPr>
        <p:spPr>
          <a:xfrm>
            <a:off x="163664" y="821939"/>
            <a:ext cx="3457842" cy="5355024"/>
          </a:xfrm>
        </p:spPr>
        <p:txBody>
          <a:bodyPr>
            <a:normAutofit/>
          </a:bodyPr>
          <a:lstStyle/>
          <a:p>
            <a:r>
              <a:rPr lang="en-US" dirty="0"/>
              <a:t>Final model predicts 8 principal components (95% of total variance)</a:t>
            </a:r>
          </a:p>
          <a:p>
            <a:pPr lvl="1"/>
            <a:r>
              <a:rPr lang="en-US" dirty="0"/>
              <a:t>Inputs: kinematic variables, foot length, foot width, and weight</a:t>
            </a:r>
          </a:p>
          <a:p>
            <a:pPr lvl="1"/>
            <a:r>
              <a:rPr lang="en-US" dirty="0"/>
              <a:t>Sex not found to be a predictive variable</a:t>
            </a:r>
          </a:p>
          <a:p>
            <a:r>
              <a:rPr lang="en-US" dirty="0"/>
              <a:t>Accuracy: 5.2 mm ± 2.0 mm</a:t>
            </a:r>
          </a:p>
        </p:txBody>
      </p:sp>
      <p:sp>
        <p:nvSpPr>
          <p:cNvPr id="5" name="Date Placeholder 4">
            <a:extLst>
              <a:ext uri="{FF2B5EF4-FFF2-40B4-BE49-F238E27FC236}">
                <a16:creationId xmlns:a16="http://schemas.microsoft.com/office/drawing/2014/main" id="{76197A93-FF78-284C-9F1B-4C72D8F2C95A}"/>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3860AAFA-FEEA-584D-9DC4-994D318CD42D}"/>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35</a:t>
            </a:fld>
            <a:endParaRPr lang="en-US"/>
          </a:p>
        </p:txBody>
      </p:sp>
      <p:sp>
        <p:nvSpPr>
          <p:cNvPr id="11" name="Footer Placeholder 10">
            <a:extLst>
              <a:ext uri="{FF2B5EF4-FFF2-40B4-BE49-F238E27FC236}">
                <a16:creationId xmlns:a16="http://schemas.microsoft.com/office/drawing/2014/main" id="{723F6CF2-7561-49BF-8000-3E2928C6487A}"/>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sp>
        <p:nvSpPr>
          <p:cNvPr id="6" name="Rectangle 5">
            <a:extLst>
              <a:ext uri="{FF2B5EF4-FFF2-40B4-BE49-F238E27FC236}">
                <a16:creationId xmlns:a16="http://schemas.microsoft.com/office/drawing/2014/main" id="{18F3D52C-F473-49FC-A146-57049E1798B6}"/>
              </a:ext>
            </a:extLst>
          </p:cNvPr>
          <p:cNvSpPr/>
          <p:nvPr/>
        </p:nvSpPr>
        <p:spPr>
          <a:xfrm>
            <a:off x="602070" y="6012117"/>
            <a:ext cx="10981508" cy="253916"/>
          </a:xfrm>
          <a:prstGeom prst="rect">
            <a:avLst/>
          </a:prstGeom>
        </p:spPr>
        <p:txBody>
          <a:bodyPr wrap="square">
            <a:spAutoFit/>
          </a:bodyPr>
          <a:lstStyle/>
          <a:p>
            <a:r>
              <a:rPr lang="en-US" sz="1050" baseline="30000" dirty="0">
                <a:solidFill>
                  <a:prstClr val="black"/>
                </a:solidFill>
              </a:rPr>
              <a:t>1</a:t>
            </a:r>
            <a:r>
              <a:rPr lang="en-US" sz="1050" dirty="0">
                <a:effectLst/>
              </a:rPr>
              <a:t>Boppana, A., &amp; Anderson, A. P. (2020). Dynamic foot morphology explained through 4D scanning and shape modeling. </a:t>
            </a:r>
            <a:r>
              <a:rPr lang="en-US" sz="1050" i="1" dirty="0">
                <a:effectLst/>
              </a:rPr>
              <a:t>ArXiv:2007.11077</a:t>
            </a:r>
            <a:r>
              <a:rPr lang="en-US" sz="1050" i="1" dirty="0"/>
              <a:t>.</a:t>
            </a:r>
            <a:endParaRPr lang="en-US" sz="1050" dirty="0">
              <a:effectLst/>
            </a:endParaRPr>
          </a:p>
        </p:txBody>
      </p:sp>
      <p:pic>
        <p:nvPicPr>
          <p:cNvPr id="10" name="Screen Recording 9">
            <a:hlinkClick r:id="" action="ppaction://media"/>
            <a:extLst>
              <a:ext uri="{FF2B5EF4-FFF2-40B4-BE49-F238E27FC236}">
                <a16:creationId xmlns:a16="http://schemas.microsoft.com/office/drawing/2014/main" id="{DEEA81AF-299D-B240-A61D-DC815CD2F214}"/>
              </a:ext>
            </a:extLst>
          </p:cNvPr>
          <p:cNvPicPr>
            <a:picLocks noChangeAspect="1"/>
          </p:cNvPicPr>
          <p:nvPr>
            <a:videoFile r:link="rId1"/>
            <p:extLst>
              <p:ext uri="{DAA4B4D4-6D71-4841-9C94-3DE7FCFB9230}">
                <p14:media xmlns:p14="http://schemas.microsoft.com/office/powerpoint/2010/main" r:embed="rId2">
                  <p14:trim end="1814.6"/>
                </p14:media>
              </p:ext>
            </p:extLst>
          </p:nvPr>
        </p:nvPicPr>
        <p:blipFill rotWithShape="1">
          <a:blip r:embed="rId5"/>
          <a:srcRect t="44766" r="33364"/>
          <a:stretch/>
        </p:blipFill>
        <p:spPr>
          <a:xfrm>
            <a:off x="3739786" y="821939"/>
            <a:ext cx="5273585" cy="3237191"/>
          </a:xfrm>
          <a:prstGeom prst="rect">
            <a:avLst/>
          </a:prstGeom>
        </p:spPr>
      </p:pic>
      <p:pic>
        <p:nvPicPr>
          <p:cNvPr id="12" name="Screen Recording 9">
            <a:hlinkClick r:id="" action="ppaction://media"/>
            <a:extLst>
              <a:ext uri="{FF2B5EF4-FFF2-40B4-BE49-F238E27FC236}">
                <a16:creationId xmlns:a16="http://schemas.microsoft.com/office/drawing/2014/main" id="{1EE4CF47-A96A-2844-ACC2-646C3145C0A3}"/>
              </a:ext>
            </a:extLst>
          </p:cNvPr>
          <p:cNvPicPr>
            <a:picLocks noChangeAspect="1"/>
          </p:cNvPicPr>
          <p:nvPr>
            <a:videoFile r:link="rId1"/>
            <p:extLst>
              <p:ext uri="{DAA4B4D4-6D71-4841-9C94-3DE7FCFB9230}">
                <p14:media xmlns:p14="http://schemas.microsoft.com/office/powerpoint/2010/main" r:embed="rId2">
                  <p14:trim end="1814.6"/>
                </p14:media>
              </p:ext>
            </p:extLst>
          </p:nvPr>
        </p:nvPicPr>
        <p:blipFill rotWithShape="1">
          <a:blip r:embed="rId5"/>
          <a:srcRect l="53065" b="55774"/>
          <a:stretch/>
        </p:blipFill>
        <p:spPr>
          <a:xfrm>
            <a:off x="8178110" y="3193057"/>
            <a:ext cx="3986885" cy="2782222"/>
          </a:xfrm>
          <a:prstGeom prst="rect">
            <a:avLst/>
          </a:prstGeom>
        </p:spPr>
      </p:pic>
      <p:sp>
        <p:nvSpPr>
          <p:cNvPr id="13" name="TextBox 12">
            <a:extLst>
              <a:ext uri="{FF2B5EF4-FFF2-40B4-BE49-F238E27FC236}">
                <a16:creationId xmlns:a16="http://schemas.microsoft.com/office/drawing/2014/main" id="{300D2E15-6116-274E-A92E-429B78B317D2}"/>
              </a:ext>
            </a:extLst>
          </p:cNvPr>
          <p:cNvSpPr txBox="1"/>
          <p:nvPr/>
        </p:nvSpPr>
        <p:spPr>
          <a:xfrm>
            <a:off x="4165727" y="4389292"/>
            <a:ext cx="3854194" cy="646331"/>
          </a:xfrm>
          <a:prstGeom prst="rect">
            <a:avLst/>
          </a:prstGeom>
          <a:noFill/>
        </p:spPr>
        <p:txBody>
          <a:bodyPr wrap="square">
            <a:spAutoFit/>
          </a:bodyPr>
          <a:lstStyle/>
          <a:p>
            <a:r>
              <a:rPr lang="en-US" b="1" i="1" dirty="0"/>
              <a:t>Play with the model yourself at:</a:t>
            </a:r>
          </a:p>
          <a:p>
            <a:r>
              <a:rPr lang="en-US" sz="1800" b="1" dirty="0"/>
              <a:t>http://tiny.cc/dynafootModel</a:t>
            </a:r>
            <a:endParaRPr lang="en-US" sz="1200" b="1" dirty="0"/>
          </a:p>
        </p:txBody>
      </p:sp>
    </p:spTree>
    <p:extLst>
      <p:ext uri="{BB962C8B-B14F-4D97-AF65-F5344CB8AC3E}">
        <p14:creationId xmlns:p14="http://schemas.microsoft.com/office/powerpoint/2010/main" val="326506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551" fill="hold"/>
                                        <p:tgtEl>
                                          <p:spTgt spid="10"/>
                                        </p:tgtEl>
                                      </p:cBhvr>
                                    </p:cmd>
                                  </p:childTnLst>
                                </p:cTn>
                              </p:par>
                              <p:par>
                                <p:cTn id="7" presetID="1" presetClass="mediacall" presetSubtype="0" fill="hold" nodeType="withEffect">
                                  <p:stCondLst>
                                    <p:cond delay="0"/>
                                  </p:stCondLst>
                                  <p:childTnLst>
                                    <p:cmd type="call" cmd="playFrom(0.0)">
                                      <p:cBhvr>
                                        <p:cTn id="8" dur="2055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2"/>
                                        </p:tgtEl>
                                      </p:cBhvr>
                                    </p:cmd>
                                  </p:childTnLst>
                                </p:cTn>
                              </p:par>
                            </p:childTnLst>
                          </p:cTn>
                        </p:par>
                      </p:childTnLst>
                    </p:cTn>
                  </p:par>
                </p:childTnLst>
              </p:cTn>
              <p:nextCondLst>
                <p:cond evt="onClick" delay="0">
                  <p:tgtEl>
                    <p:spTgt spid="12"/>
                  </p:tgtEl>
                </p:cond>
              </p:nextCondLst>
            </p:seq>
            <p:video>
              <p:cMediaNode vol="80000">
                <p:cTn id="19" repeatCount="indefinite" fill="hold" display="0">
                  <p:stCondLst>
                    <p:cond delay="indefinite"/>
                  </p:stCondLst>
                </p:cTn>
                <p:tgtEl>
                  <p:spTgt spid="10"/>
                </p:tgtEl>
              </p:cMediaNode>
            </p:video>
            <p:video>
              <p:cMediaNode vol="80000">
                <p:cTn id="20" repeatCount="indefinite" fill="hold" display="0">
                  <p:stCondLst>
                    <p:cond delay="indefinite"/>
                  </p:stCondLst>
                </p:cTn>
                <p:tgtEl>
                  <p:spTgt spid="1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F791-D5E8-D945-A210-ABB0C65163B9}"/>
              </a:ext>
            </a:extLst>
          </p:cNvPr>
          <p:cNvSpPr>
            <a:spLocks noGrp="1"/>
          </p:cNvSpPr>
          <p:nvPr>
            <p:ph type="title"/>
          </p:nvPr>
        </p:nvSpPr>
        <p:spPr/>
        <p:txBody>
          <a:bodyPr>
            <a:normAutofit fontScale="90000"/>
          </a:bodyPr>
          <a:lstStyle/>
          <a:p>
            <a:r>
              <a:rPr lang="en-US" dirty="0"/>
              <a:t>Dynamic Foot Shape Changes </a:t>
            </a:r>
          </a:p>
        </p:txBody>
      </p:sp>
      <p:sp>
        <p:nvSpPr>
          <p:cNvPr id="8" name="Content Placeholder 7">
            <a:extLst>
              <a:ext uri="{FF2B5EF4-FFF2-40B4-BE49-F238E27FC236}">
                <a16:creationId xmlns:a16="http://schemas.microsoft.com/office/drawing/2014/main" id="{1F202452-71F0-7E41-91A3-C077EB623F58}"/>
              </a:ext>
            </a:extLst>
          </p:cNvPr>
          <p:cNvSpPr>
            <a:spLocks noGrp="1"/>
          </p:cNvSpPr>
          <p:nvPr>
            <p:ph idx="1"/>
          </p:nvPr>
        </p:nvSpPr>
        <p:spPr/>
        <p:txBody>
          <a:bodyPr/>
          <a:lstStyle/>
          <a:p>
            <a:r>
              <a:rPr lang="en-US" dirty="0"/>
              <a:t>After heel-off (as the MTP joint is dorsiflexing)</a:t>
            </a:r>
          </a:p>
          <a:p>
            <a:pPr lvl="1"/>
            <a:r>
              <a:rPr lang="en-US" dirty="0"/>
              <a:t>Midfoot girth decreased</a:t>
            </a:r>
          </a:p>
          <a:p>
            <a:pPr lvl="1"/>
            <a:r>
              <a:rPr lang="en-US" dirty="0"/>
              <a:t>Heel goes from rounded shape to sharp shape</a:t>
            </a:r>
          </a:p>
          <a:p>
            <a:r>
              <a:rPr lang="en-US" dirty="0"/>
              <a:t>Just prior to toe-off (ankle eversion and external rotation)</a:t>
            </a:r>
          </a:p>
          <a:p>
            <a:pPr lvl="1"/>
            <a:r>
              <a:rPr lang="en-US" dirty="0"/>
              <a:t>Midfoot, ankle, and MTP joint girth increased </a:t>
            </a:r>
          </a:p>
          <a:p>
            <a:pPr lvl="1"/>
            <a:r>
              <a:rPr lang="en-US" dirty="0"/>
              <a:t>medial malleolus girth decreased</a:t>
            </a:r>
          </a:p>
        </p:txBody>
      </p:sp>
      <p:sp>
        <p:nvSpPr>
          <p:cNvPr id="5" name="Date Placeholder 4">
            <a:extLst>
              <a:ext uri="{FF2B5EF4-FFF2-40B4-BE49-F238E27FC236}">
                <a16:creationId xmlns:a16="http://schemas.microsoft.com/office/drawing/2014/main" id="{CB5E23B1-1992-4448-A3E1-FE70283C1E74}"/>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2EAD1819-FBF6-D745-B160-03A905453DA4}"/>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36</a:t>
            </a:fld>
            <a:endParaRPr lang="en-US"/>
          </a:p>
        </p:txBody>
      </p:sp>
      <p:pic>
        <p:nvPicPr>
          <p:cNvPr id="4" name="Picture 3" descr="Shape&#10;&#10;Description automatically generated">
            <a:extLst>
              <a:ext uri="{FF2B5EF4-FFF2-40B4-BE49-F238E27FC236}">
                <a16:creationId xmlns:a16="http://schemas.microsoft.com/office/drawing/2014/main" id="{98235B19-3B8B-4386-A685-527D30D7EA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7702" y="3429000"/>
            <a:ext cx="3702691" cy="2247900"/>
          </a:xfrm>
          <a:prstGeom prst="rect">
            <a:avLst/>
          </a:prstGeom>
        </p:spPr>
      </p:pic>
      <p:pic>
        <p:nvPicPr>
          <p:cNvPr id="10" name="Picture 9" descr="Shape&#10;&#10;Description automatically generated">
            <a:extLst>
              <a:ext uri="{FF2B5EF4-FFF2-40B4-BE49-F238E27FC236}">
                <a16:creationId xmlns:a16="http://schemas.microsoft.com/office/drawing/2014/main" id="{DB356793-00C2-4F4D-BDD5-E965196AB7F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40891" y="3429000"/>
            <a:ext cx="3702691" cy="2247900"/>
          </a:xfrm>
          <a:prstGeom prst="rect">
            <a:avLst/>
          </a:prstGeom>
        </p:spPr>
      </p:pic>
      <p:pic>
        <p:nvPicPr>
          <p:cNvPr id="12" name="Picture 11" descr="Shape&#10;&#10;Description automatically generated">
            <a:extLst>
              <a:ext uri="{FF2B5EF4-FFF2-40B4-BE49-F238E27FC236}">
                <a16:creationId xmlns:a16="http://schemas.microsoft.com/office/drawing/2014/main" id="{75A992FD-E8BC-452B-AAA1-1D7D7524CB0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53399" y="3429000"/>
            <a:ext cx="3702691" cy="2186930"/>
          </a:xfrm>
          <a:prstGeom prst="rect">
            <a:avLst/>
          </a:prstGeom>
        </p:spPr>
      </p:pic>
      <p:sp>
        <p:nvSpPr>
          <p:cNvPr id="14" name="TextBox 13">
            <a:extLst>
              <a:ext uri="{FF2B5EF4-FFF2-40B4-BE49-F238E27FC236}">
                <a16:creationId xmlns:a16="http://schemas.microsoft.com/office/drawing/2014/main" id="{61614034-0834-4D26-823F-F2E32000312D}"/>
              </a:ext>
            </a:extLst>
          </p:cNvPr>
          <p:cNvSpPr txBox="1"/>
          <p:nvPr/>
        </p:nvSpPr>
        <p:spPr>
          <a:xfrm>
            <a:off x="787344" y="5554960"/>
            <a:ext cx="11068745" cy="369332"/>
          </a:xfrm>
          <a:prstGeom prst="rect">
            <a:avLst/>
          </a:prstGeom>
          <a:noFill/>
        </p:spPr>
        <p:txBody>
          <a:bodyPr wrap="square" rtlCol="0">
            <a:spAutoFit/>
          </a:bodyPr>
          <a:lstStyle/>
          <a:p>
            <a:pPr algn="ctr"/>
            <a:r>
              <a:rPr lang="en-US" i="1" dirty="0"/>
              <a:t>Changes in midfoot girth (A,B), ankle girth (B,C),and malleolus girth (C) during gait </a:t>
            </a:r>
          </a:p>
        </p:txBody>
      </p:sp>
      <p:sp>
        <p:nvSpPr>
          <p:cNvPr id="16" name="TextBox 15">
            <a:extLst>
              <a:ext uri="{FF2B5EF4-FFF2-40B4-BE49-F238E27FC236}">
                <a16:creationId xmlns:a16="http://schemas.microsoft.com/office/drawing/2014/main" id="{367F143C-8CFA-4763-B35D-DEE08512C343}"/>
              </a:ext>
            </a:extLst>
          </p:cNvPr>
          <p:cNvSpPr txBox="1"/>
          <p:nvPr/>
        </p:nvSpPr>
        <p:spPr>
          <a:xfrm>
            <a:off x="1123256" y="3549800"/>
            <a:ext cx="307418" cy="369332"/>
          </a:xfrm>
          <a:prstGeom prst="rect">
            <a:avLst/>
          </a:prstGeom>
          <a:noFill/>
        </p:spPr>
        <p:txBody>
          <a:bodyPr wrap="square" rtlCol="0">
            <a:spAutoFit/>
          </a:bodyPr>
          <a:lstStyle/>
          <a:p>
            <a:pPr algn="ctr"/>
            <a:r>
              <a:rPr lang="en-US" i="1" dirty="0"/>
              <a:t>A</a:t>
            </a:r>
          </a:p>
        </p:txBody>
      </p:sp>
      <p:sp>
        <p:nvSpPr>
          <p:cNvPr id="18" name="TextBox 17">
            <a:extLst>
              <a:ext uri="{FF2B5EF4-FFF2-40B4-BE49-F238E27FC236}">
                <a16:creationId xmlns:a16="http://schemas.microsoft.com/office/drawing/2014/main" id="{85404A35-4E36-4A7A-A30D-D8C31AC71C83}"/>
              </a:ext>
            </a:extLst>
          </p:cNvPr>
          <p:cNvSpPr txBox="1"/>
          <p:nvPr/>
        </p:nvSpPr>
        <p:spPr>
          <a:xfrm>
            <a:off x="4715449" y="3549800"/>
            <a:ext cx="307418" cy="369332"/>
          </a:xfrm>
          <a:prstGeom prst="rect">
            <a:avLst/>
          </a:prstGeom>
          <a:noFill/>
        </p:spPr>
        <p:txBody>
          <a:bodyPr wrap="square" rtlCol="0">
            <a:spAutoFit/>
          </a:bodyPr>
          <a:lstStyle/>
          <a:p>
            <a:pPr algn="ctr"/>
            <a:r>
              <a:rPr lang="en-US" i="1" dirty="0"/>
              <a:t>B</a:t>
            </a:r>
          </a:p>
        </p:txBody>
      </p:sp>
      <p:sp>
        <p:nvSpPr>
          <p:cNvPr id="20" name="TextBox 19">
            <a:extLst>
              <a:ext uri="{FF2B5EF4-FFF2-40B4-BE49-F238E27FC236}">
                <a16:creationId xmlns:a16="http://schemas.microsoft.com/office/drawing/2014/main" id="{561E057A-8613-4279-B09B-0344D3954491}"/>
              </a:ext>
            </a:extLst>
          </p:cNvPr>
          <p:cNvSpPr txBox="1"/>
          <p:nvPr/>
        </p:nvSpPr>
        <p:spPr>
          <a:xfrm>
            <a:off x="8303182" y="3549800"/>
            <a:ext cx="307418" cy="369332"/>
          </a:xfrm>
          <a:prstGeom prst="rect">
            <a:avLst/>
          </a:prstGeom>
          <a:noFill/>
        </p:spPr>
        <p:txBody>
          <a:bodyPr wrap="square" rtlCol="0">
            <a:spAutoFit/>
          </a:bodyPr>
          <a:lstStyle/>
          <a:p>
            <a:pPr algn="ctr"/>
            <a:r>
              <a:rPr lang="en-US" i="1" dirty="0"/>
              <a:t>C</a:t>
            </a:r>
          </a:p>
        </p:txBody>
      </p:sp>
      <p:sp>
        <p:nvSpPr>
          <p:cNvPr id="11" name="Footer Placeholder 10">
            <a:extLst>
              <a:ext uri="{FF2B5EF4-FFF2-40B4-BE49-F238E27FC236}">
                <a16:creationId xmlns:a16="http://schemas.microsoft.com/office/drawing/2014/main" id="{B8B67865-5266-4D82-AE25-E42C359A9572}"/>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sp>
        <p:nvSpPr>
          <p:cNvPr id="3" name="Oval 2">
            <a:extLst>
              <a:ext uri="{FF2B5EF4-FFF2-40B4-BE49-F238E27FC236}">
                <a16:creationId xmlns:a16="http://schemas.microsoft.com/office/drawing/2014/main" id="{868B1B11-BACF-42D9-A575-93155AEEE8EE}"/>
              </a:ext>
            </a:extLst>
          </p:cNvPr>
          <p:cNvSpPr/>
          <p:nvPr/>
        </p:nvSpPr>
        <p:spPr>
          <a:xfrm rot="2061640">
            <a:off x="2245450" y="4335976"/>
            <a:ext cx="962025" cy="695325"/>
          </a:xfrm>
          <a:prstGeom prst="ellipse">
            <a:avLst/>
          </a:prstGeom>
          <a:solidFill>
            <a:schemeClr val="bg1">
              <a:lumMod val="95000"/>
              <a:alpha val="8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B709917-0EFE-4639-81FA-BCA9DB59C3BD}"/>
              </a:ext>
            </a:extLst>
          </p:cNvPr>
          <p:cNvSpPr/>
          <p:nvPr/>
        </p:nvSpPr>
        <p:spPr>
          <a:xfrm rot="6607685">
            <a:off x="999255" y="4383355"/>
            <a:ext cx="962025" cy="695325"/>
          </a:xfrm>
          <a:prstGeom prst="ellipse">
            <a:avLst/>
          </a:prstGeom>
          <a:solidFill>
            <a:schemeClr val="bg1">
              <a:lumMod val="95000"/>
              <a:alpha val="8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C4AA279-8D1F-495D-B88F-FCF21DFF316A}"/>
              </a:ext>
            </a:extLst>
          </p:cNvPr>
          <p:cNvSpPr/>
          <p:nvPr/>
        </p:nvSpPr>
        <p:spPr>
          <a:xfrm rot="8017193">
            <a:off x="5687239" y="3764703"/>
            <a:ext cx="962025" cy="695325"/>
          </a:xfrm>
          <a:prstGeom prst="ellipse">
            <a:avLst/>
          </a:prstGeom>
          <a:solidFill>
            <a:schemeClr val="bg1">
              <a:lumMod val="95000"/>
              <a:alpha val="8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43A52FC-EA5C-48BC-B9C8-131EC01EB49A}"/>
              </a:ext>
            </a:extLst>
          </p:cNvPr>
          <p:cNvSpPr/>
          <p:nvPr/>
        </p:nvSpPr>
        <p:spPr>
          <a:xfrm rot="8017193">
            <a:off x="6011088" y="4490196"/>
            <a:ext cx="962025" cy="695325"/>
          </a:xfrm>
          <a:prstGeom prst="ellipse">
            <a:avLst/>
          </a:prstGeom>
          <a:solidFill>
            <a:schemeClr val="bg1">
              <a:lumMod val="95000"/>
              <a:alpha val="8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92D044-D0B8-4CEA-A674-9FE28BCB57A3}"/>
              </a:ext>
            </a:extLst>
          </p:cNvPr>
          <p:cNvSpPr/>
          <p:nvPr/>
        </p:nvSpPr>
        <p:spPr>
          <a:xfrm rot="6281670">
            <a:off x="9748811" y="3940273"/>
            <a:ext cx="962025" cy="695325"/>
          </a:xfrm>
          <a:prstGeom prst="ellipse">
            <a:avLst/>
          </a:prstGeom>
          <a:solidFill>
            <a:schemeClr val="bg1">
              <a:lumMod val="95000"/>
              <a:alpha val="8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595960-64CD-402E-B113-212558F9DAB7}"/>
              </a:ext>
            </a:extLst>
          </p:cNvPr>
          <p:cNvSpPr/>
          <p:nvPr/>
        </p:nvSpPr>
        <p:spPr>
          <a:xfrm>
            <a:off x="602070" y="6012117"/>
            <a:ext cx="10981508" cy="253916"/>
          </a:xfrm>
          <a:prstGeom prst="rect">
            <a:avLst/>
          </a:prstGeom>
        </p:spPr>
        <p:txBody>
          <a:bodyPr wrap="square">
            <a:spAutoFit/>
          </a:bodyPr>
          <a:lstStyle/>
          <a:p>
            <a:r>
              <a:rPr lang="en-US" sz="1050" baseline="30000" dirty="0">
                <a:solidFill>
                  <a:prstClr val="black"/>
                </a:solidFill>
              </a:rPr>
              <a:t>1</a:t>
            </a:r>
            <a:r>
              <a:rPr lang="en-US" sz="1050" dirty="0">
                <a:effectLst/>
              </a:rPr>
              <a:t>Boppana, A., &amp; Anderson, A. P. (2020). Dynamic foot morphology explained through 4D scanning and shape modeling. </a:t>
            </a:r>
            <a:r>
              <a:rPr lang="en-US" sz="1050" i="1" dirty="0">
                <a:effectLst/>
              </a:rPr>
              <a:t>ArXiv:2007.11077</a:t>
            </a:r>
            <a:r>
              <a:rPr lang="en-US" sz="1050" i="1" dirty="0"/>
              <a:t>.</a:t>
            </a:r>
            <a:endParaRPr lang="en-US" sz="1050" dirty="0">
              <a:effectLst/>
            </a:endParaRPr>
          </a:p>
        </p:txBody>
      </p:sp>
    </p:spTree>
    <p:extLst>
      <p:ext uri="{BB962C8B-B14F-4D97-AF65-F5344CB8AC3E}">
        <p14:creationId xmlns:p14="http://schemas.microsoft.com/office/powerpoint/2010/main" val="239171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3"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F791-D5E8-D945-A210-ABB0C65163B9}"/>
              </a:ext>
            </a:extLst>
          </p:cNvPr>
          <p:cNvSpPr>
            <a:spLocks noGrp="1"/>
          </p:cNvSpPr>
          <p:nvPr>
            <p:ph type="title"/>
          </p:nvPr>
        </p:nvSpPr>
        <p:spPr/>
        <p:txBody>
          <a:bodyPr>
            <a:normAutofit fontScale="90000"/>
          </a:bodyPr>
          <a:lstStyle/>
          <a:p>
            <a:r>
              <a:rPr lang="en-US" dirty="0"/>
              <a:t>Dynamic Foot Shape Changes </a:t>
            </a:r>
          </a:p>
        </p:txBody>
      </p:sp>
      <p:sp>
        <p:nvSpPr>
          <p:cNvPr id="8" name="Content Placeholder 7">
            <a:extLst>
              <a:ext uri="{FF2B5EF4-FFF2-40B4-BE49-F238E27FC236}">
                <a16:creationId xmlns:a16="http://schemas.microsoft.com/office/drawing/2014/main" id="{1F202452-71F0-7E41-91A3-C077EB623F58}"/>
              </a:ext>
            </a:extLst>
          </p:cNvPr>
          <p:cNvSpPr>
            <a:spLocks noGrp="1"/>
          </p:cNvSpPr>
          <p:nvPr>
            <p:ph idx="1"/>
          </p:nvPr>
        </p:nvSpPr>
        <p:spPr/>
        <p:txBody>
          <a:bodyPr/>
          <a:lstStyle/>
          <a:p>
            <a:r>
              <a:rPr lang="en-US" dirty="0"/>
              <a:t>After heel-off (as the MTP joint is dorsiflexing)</a:t>
            </a:r>
          </a:p>
          <a:p>
            <a:pPr lvl="1"/>
            <a:r>
              <a:rPr lang="en-US" dirty="0"/>
              <a:t>Midfoot girth decreased</a:t>
            </a:r>
          </a:p>
          <a:p>
            <a:pPr lvl="1"/>
            <a:r>
              <a:rPr lang="en-US" dirty="0"/>
              <a:t>Heel goes from rounded shape to sharp shape</a:t>
            </a:r>
          </a:p>
          <a:p>
            <a:r>
              <a:rPr lang="en-US" dirty="0"/>
              <a:t>Just prior to toe-off (ankle eversion and external rotation)</a:t>
            </a:r>
          </a:p>
          <a:p>
            <a:pPr lvl="1"/>
            <a:r>
              <a:rPr lang="en-US" dirty="0"/>
              <a:t>Midfoot, ankle, and MTP joint girth increased </a:t>
            </a:r>
          </a:p>
          <a:p>
            <a:pPr lvl="1"/>
            <a:r>
              <a:rPr lang="en-US" dirty="0"/>
              <a:t>medial malleolus girth decreased</a:t>
            </a:r>
          </a:p>
        </p:txBody>
      </p:sp>
      <p:sp>
        <p:nvSpPr>
          <p:cNvPr id="5" name="Date Placeholder 4">
            <a:extLst>
              <a:ext uri="{FF2B5EF4-FFF2-40B4-BE49-F238E27FC236}">
                <a16:creationId xmlns:a16="http://schemas.microsoft.com/office/drawing/2014/main" id="{CB5E23B1-1992-4448-A3E1-FE70283C1E74}"/>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2EAD1819-FBF6-D745-B160-03A905453DA4}"/>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37</a:t>
            </a:fld>
            <a:endParaRPr lang="en-US"/>
          </a:p>
        </p:txBody>
      </p:sp>
      <p:pic>
        <p:nvPicPr>
          <p:cNvPr id="4" name="Picture 3" descr="Shape&#10;&#10;Description automatically generated">
            <a:extLst>
              <a:ext uri="{FF2B5EF4-FFF2-40B4-BE49-F238E27FC236}">
                <a16:creationId xmlns:a16="http://schemas.microsoft.com/office/drawing/2014/main" id="{98235B19-3B8B-4386-A685-527D30D7EA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7702" y="3429000"/>
            <a:ext cx="3702691" cy="2247900"/>
          </a:xfrm>
          <a:prstGeom prst="rect">
            <a:avLst/>
          </a:prstGeom>
        </p:spPr>
      </p:pic>
      <p:pic>
        <p:nvPicPr>
          <p:cNvPr id="10" name="Picture 9" descr="Shape&#10;&#10;Description automatically generated">
            <a:extLst>
              <a:ext uri="{FF2B5EF4-FFF2-40B4-BE49-F238E27FC236}">
                <a16:creationId xmlns:a16="http://schemas.microsoft.com/office/drawing/2014/main" id="{DB356793-00C2-4F4D-BDD5-E965196AB7F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40891" y="3429000"/>
            <a:ext cx="3702691" cy="2247900"/>
          </a:xfrm>
          <a:prstGeom prst="rect">
            <a:avLst/>
          </a:prstGeom>
        </p:spPr>
      </p:pic>
      <p:pic>
        <p:nvPicPr>
          <p:cNvPr id="12" name="Picture 11" descr="Shape&#10;&#10;Description automatically generated">
            <a:extLst>
              <a:ext uri="{FF2B5EF4-FFF2-40B4-BE49-F238E27FC236}">
                <a16:creationId xmlns:a16="http://schemas.microsoft.com/office/drawing/2014/main" id="{75A992FD-E8BC-452B-AAA1-1D7D7524CB0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53399" y="3429000"/>
            <a:ext cx="3702691" cy="2186930"/>
          </a:xfrm>
          <a:prstGeom prst="rect">
            <a:avLst/>
          </a:prstGeom>
        </p:spPr>
      </p:pic>
      <p:sp>
        <p:nvSpPr>
          <p:cNvPr id="14" name="TextBox 13">
            <a:extLst>
              <a:ext uri="{FF2B5EF4-FFF2-40B4-BE49-F238E27FC236}">
                <a16:creationId xmlns:a16="http://schemas.microsoft.com/office/drawing/2014/main" id="{61614034-0834-4D26-823F-F2E32000312D}"/>
              </a:ext>
            </a:extLst>
          </p:cNvPr>
          <p:cNvSpPr txBox="1"/>
          <p:nvPr/>
        </p:nvSpPr>
        <p:spPr>
          <a:xfrm>
            <a:off x="787344" y="5554960"/>
            <a:ext cx="11068745" cy="369332"/>
          </a:xfrm>
          <a:prstGeom prst="rect">
            <a:avLst/>
          </a:prstGeom>
          <a:noFill/>
        </p:spPr>
        <p:txBody>
          <a:bodyPr wrap="square" rtlCol="0">
            <a:spAutoFit/>
          </a:bodyPr>
          <a:lstStyle/>
          <a:p>
            <a:pPr algn="ctr"/>
            <a:r>
              <a:rPr lang="en-US" i="1" dirty="0"/>
              <a:t>Changes in midfoot girth (A,B), ankle girth (B,C),and malleolus girth (C) during gait </a:t>
            </a:r>
          </a:p>
        </p:txBody>
      </p:sp>
      <p:sp>
        <p:nvSpPr>
          <p:cNvPr id="16" name="TextBox 15">
            <a:extLst>
              <a:ext uri="{FF2B5EF4-FFF2-40B4-BE49-F238E27FC236}">
                <a16:creationId xmlns:a16="http://schemas.microsoft.com/office/drawing/2014/main" id="{367F143C-8CFA-4763-B35D-DEE08512C343}"/>
              </a:ext>
            </a:extLst>
          </p:cNvPr>
          <p:cNvSpPr txBox="1"/>
          <p:nvPr/>
        </p:nvSpPr>
        <p:spPr>
          <a:xfrm>
            <a:off x="1123256" y="3549800"/>
            <a:ext cx="307418" cy="369332"/>
          </a:xfrm>
          <a:prstGeom prst="rect">
            <a:avLst/>
          </a:prstGeom>
          <a:noFill/>
        </p:spPr>
        <p:txBody>
          <a:bodyPr wrap="square" rtlCol="0">
            <a:spAutoFit/>
          </a:bodyPr>
          <a:lstStyle/>
          <a:p>
            <a:pPr algn="ctr"/>
            <a:r>
              <a:rPr lang="en-US" i="1" dirty="0"/>
              <a:t>A</a:t>
            </a:r>
          </a:p>
        </p:txBody>
      </p:sp>
      <p:sp>
        <p:nvSpPr>
          <p:cNvPr id="18" name="TextBox 17">
            <a:extLst>
              <a:ext uri="{FF2B5EF4-FFF2-40B4-BE49-F238E27FC236}">
                <a16:creationId xmlns:a16="http://schemas.microsoft.com/office/drawing/2014/main" id="{85404A35-4E36-4A7A-A30D-D8C31AC71C83}"/>
              </a:ext>
            </a:extLst>
          </p:cNvPr>
          <p:cNvSpPr txBox="1"/>
          <p:nvPr/>
        </p:nvSpPr>
        <p:spPr>
          <a:xfrm>
            <a:off x="4715449" y="3549800"/>
            <a:ext cx="307418" cy="369332"/>
          </a:xfrm>
          <a:prstGeom prst="rect">
            <a:avLst/>
          </a:prstGeom>
          <a:noFill/>
        </p:spPr>
        <p:txBody>
          <a:bodyPr wrap="square" rtlCol="0">
            <a:spAutoFit/>
          </a:bodyPr>
          <a:lstStyle/>
          <a:p>
            <a:pPr algn="ctr"/>
            <a:r>
              <a:rPr lang="en-US" i="1" dirty="0"/>
              <a:t>B</a:t>
            </a:r>
          </a:p>
        </p:txBody>
      </p:sp>
      <p:sp>
        <p:nvSpPr>
          <p:cNvPr id="20" name="TextBox 19">
            <a:extLst>
              <a:ext uri="{FF2B5EF4-FFF2-40B4-BE49-F238E27FC236}">
                <a16:creationId xmlns:a16="http://schemas.microsoft.com/office/drawing/2014/main" id="{561E057A-8613-4279-B09B-0344D3954491}"/>
              </a:ext>
            </a:extLst>
          </p:cNvPr>
          <p:cNvSpPr txBox="1"/>
          <p:nvPr/>
        </p:nvSpPr>
        <p:spPr>
          <a:xfrm>
            <a:off x="8303182" y="3549800"/>
            <a:ext cx="307418" cy="369332"/>
          </a:xfrm>
          <a:prstGeom prst="rect">
            <a:avLst/>
          </a:prstGeom>
          <a:noFill/>
        </p:spPr>
        <p:txBody>
          <a:bodyPr wrap="square" rtlCol="0">
            <a:spAutoFit/>
          </a:bodyPr>
          <a:lstStyle/>
          <a:p>
            <a:pPr algn="ctr"/>
            <a:r>
              <a:rPr lang="en-US" i="1" dirty="0"/>
              <a:t>C</a:t>
            </a:r>
          </a:p>
        </p:txBody>
      </p:sp>
      <p:sp>
        <p:nvSpPr>
          <p:cNvPr id="11" name="Footer Placeholder 10">
            <a:extLst>
              <a:ext uri="{FF2B5EF4-FFF2-40B4-BE49-F238E27FC236}">
                <a16:creationId xmlns:a16="http://schemas.microsoft.com/office/drawing/2014/main" id="{B8B67865-5266-4D82-AE25-E42C359A9572}"/>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sp>
        <p:nvSpPr>
          <p:cNvPr id="3" name="Oval 2">
            <a:extLst>
              <a:ext uri="{FF2B5EF4-FFF2-40B4-BE49-F238E27FC236}">
                <a16:creationId xmlns:a16="http://schemas.microsoft.com/office/drawing/2014/main" id="{868B1B11-BACF-42D9-A575-93155AEEE8EE}"/>
              </a:ext>
            </a:extLst>
          </p:cNvPr>
          <p:cNvSpPr/>
          <p:nvPr/>
        </p:nvSpPr>
        <p:spPr>
          <a:xfrm rot="2061640">
            <a:off x="2245450" y="4335976"/>
            <a:ext cx="962025" cy="695325"/>
          </a:xfrm>
          <a:prstGeom prst="ellipse">
            <a:avLst/>
          </a:prstGeom>
          <a:solidFill>
            <a:schemeClr val="bg1">
              <a:lumMod val="95000"/>
              <a:alpha val="8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B709917-0EFE-4639-81FA-BCA9DB59C3BD}"/>
              </a:ext>
            </a:extLst>
          </p:cNvPr>
          <p:cNvSpPr/>
          <p:nvPr/>
        </p:nvSpPr>
        <p:spPr>
          <a:xfrm rot="6607685">
            <a:off x="999255" y="4383355"/>
            <a:ext cx="962025" cy="695325"/>
          </a:xfrm>
          <a:prstGeom prst="ellipse">
            <a:avLst/>
          </a:prstGeom>
          <a:solidFill>
            <a:schemeClr val="bg1">
              <a:lumMod val="95000"/>
              <a:alpha val="8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C4AA279-8D1F-495D-B88F-FCF21DFF316A}"/>
              </a:ext>
            </a:extLst>
          </p:cNvPr>
          <p:cNvSpPr/>
          <p:nvPr/>
        </p:nvSpPr>
        <p:spPr>
          <a:xfrm rot="8017193">
            <a:off x="5687239" y="3764703"/>
            <a:ext cx="962025" cy="695325"/>
          </a:xfrm>
          <a:prstGeom prst="ellipse">
            <a:avLst/>
          </a:prstGeom>
          <a:solidFill>
            <a:schemeClr val="bg1">
              <a:lumMod val="95000"/>
              <a:alpha val="8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43A52FC-EA5C-48BC-B9C8-131EC01EB49A}"/>
              </a:ext>
            </a:extLst>
          </p:cNvPr>
          <p:cNvSpPr/>
          <p:nvPr/>
        </p:nvSpPr>
        <p:spPr>
          <a:xfrm rot="8017193">
            <a:off x="6011088" y="4490196"/>
            <a:ext cx="962025" cy="695325"/>
          </a:xfrm>
          <a:prstGeom prst="ellipse">
            <a:avLst/>
          </a:prstGeom>
          <a:solidFill>
            <a:schemeClr val="bg1">
              <a:lumMod val="95000"/>
              <a:alpha val="8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92D044-D0B8-4CEA-A674-9FE28BCB57A3}"/>
              </a:ext>
            </a:extLst>
          </p:cNvPr>
          <p:cNvSpPr/>
          <p:nvPr/>
        </p:nvSpPr>
        <p:spPr>
          <a:xfrm rot="6281670">
            <a:off x="9748811" y="3940273"/>
            <a:ext cx="962025" cy="695325"/>
          </a:xfrm>
          <a:prstGeom prst="ellipse">
            <a:avLst/>
          </a:prstGeom>
          <a:solidFill>
            <a:schemeClr val="bg1">
              <a:lumMod val="95000"/>
              <a:alpha val="8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AB854BD-B7FA-436A-BD10-3F90FEFC1B8F}"/>
              </a:ext>
            </a:extLst>
          </p:cNvPr>
          <p:cNvSpPr/>
          <p:nvPr/>
        </p:nvSpPr>
        <p:spPr>
          <a:xfrm>
            <a:off x="727703" y="922638"/>
            <a:ext cx="8111498" cy="1221848"/>
          </a:xfrm>
          <a:prstGeom prst="rect">
            <a:avLst/>
          </a:prstGeom>
          <a:solidFill>
            <a:schemeClr val="tx1">
              <a:alpha val="2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5ED073E-87B5-45D0-92F8-3A4CAD50CDB6}"/>
              </a:ext>
            </a:extLst>
          </p:cNvPr>
          <p:cNvSpPr txBox="1"/>
          <p:nvPr/>
        </p:nvSpPr>
        <p:spPr>
          <a:xfrm>
            <a:off x="8890057" y="1056508"/>
            <a:ext cx="3058886" cy="954107"/>
          </a:xfrm>
          <a:prstGeom prst="rect">
            <a:avLst/>
          </a:prstGeom>
          <a:noFill/>
        </p:spPr>
        <p:txBody>
          <a:bodyPr wrap="square" rtlCol="0">
            <a:spAutoFit/>
          </a:bodyPr>
          <a:lstStyle/>
          <a:p>
            <a:r>
              <a:rPr lang="en-US" sz="2800" b="1" i="1" dirty="0"/>
              <a:t>Target to mitigate heel-lift</a:t>
            </a:r>
          </a:p>
        </p:txBody>
      </p:sp>
      <p:sp>
        <p:nvSpPr>
          <p:cNvPr id="24" name="Rectangle 23">
            <a:extLst>
              <a:ext uri="{FF2B5EF4-FFF2-40B4-BE49-F238E27FC236}">
                <a16:creationId xmlns:a16="http://schemas.microsoft.com/office/drawing/2014/main" id="{A2EC4981-BB61-4AC0-9DC1-9F2914FE8276}"/>
              </a:ext>
            </a:extLst>
          </p:cNvPr>
          <p:cNvSpPr/>
          <p:nvPr/>
        </p:nvSpPr>
        <p:spPr>
          <a:xfrm>
            <a:off x="602070" y="6012117"/>
            <a:ext cx="10981508" cy="253916"/>
          </a:xfrm>
          <a:prstGeom prst="rect">
            <a:avLst/>
          </a:prstGeom>
        </p:spPr>
        <p:txBody>
          <a:bodyPr wrap="square">
            <a:spAutoFit/>
          </a:bodyPr>
          <a:lstStyle/>
          <a:p>
            <a:r>
              <a:rPr lang="en-US" sz="1050" baseline="30000" dirty="0">
                <a:solidFill>
                  <a:prstClr val="black"/>
                </a:solidFill>
              </a:rPr>
              <a:t>1</a:t>
            </a:r>
            <a:r>
              <a:rPr lang="en-US" sz="1050" dirty="0">
                <a:effectLst/>
              </a:rPr>
              <a:t>Boppana, A., &amp; Anderson, A. P. (2020). Dynamic foot morphology explained through 4D scanning and shape modeling. </a:t>
            </a:r>
            <a:r>
              <a:rPr lang="en-US" sz="1050" i="1" dirty="0">
                <a:effectLst/>
              </a:rPr>
              <a:t>ArXiv:2007.11077</a:t>
            </a:r>
            <a:r>
              <a:rPr lang="en-US" sz="1050" i="1" dirty="0"/>
              <a:t>.</a:t>
            </a:r>
            <a:endParaRPr lang="en-US" sz="1050" dirty="0">
              <a:effectLst/>
            </a:endParaRPr>
          </a:p>
        </p:txBody>
      </p:sp>
    </p:spTree>
    <p:extLst>
      <p:ext uri="{BB962C8B-B14F-4D97-AF65-F5344CB8AC3E}">
        <p14:creationId xmlns:p14="http://schemas.microsoft.com/office/powerpoint/2010/main" val="3643117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4B7D-97CA-4024-BC61-19B14ADE7E60}"/>
              </a:ext>
            </a:extLst>
          </p:cNvPr>
          <p:cNvSpPr>
            <a:spLocks noGrp="1"/>
          </p:cNvSpPr>
          <p:nvPr>
            <p:ph type="title"/>
          </p:nvPr>
        </p:nvSpPr>
        <p:spPr/>
        <p:txBody>
          <a:bodyPr>
            <a:normAutofit fontScale="90000"/>
          </a:bodyPr>
          <a:lstStyle/>
          <a:p>
            <a:r>
              <a:rPr lang="en-US" dirty="0"/>
              <a:t>Instep Height and Girth Analysis</a:t>
            </a:r>
          </a:p>
        </p:txBody>
      </p:sp>
      <p:sp>
        <p:nvSpPr>
          <p:cNvPr id="3" name="Content Placeholder 2">
            <a:extLst>
              <a:ext uri="{FF2B5EF4-FFF2-40B4-BE49-F238E27FC236}">
                <a16:creationId xmlns:a16="http://schemas.microsoft.com/office/drawing/2014/main" id="{A42BAA7A-AC57-4821-8386-B773F1062FA0}"/>
              </a:ext>
            </a:extLst>
          </p:cNvPr>
          <p:cNvSpPr>
            <a:spLocks noGrp="1"/>
          </p:cNvSpPr>
          <p:nvPr>
            <p:ph idx="1"/>
          </p:nvPr>
        </p:nvSpPr>
        <p:spPr>
          <a:xfrm>
            <a:off x="838200" y="922639"/>
            <a:ext cx="10515600" cy="4163712"/>
          </a:xfrm>
        </p:spPr>
        <p:txBody>
          <a:bodyPr/>
          <a:lstStyle/>
          <a:p>
            <a:r>
              <a:rPr lang="en-US" dirty="0"/>
              <a:t>Footwear design requirements to accommodate dynamic midfoot shape changes needs linear measurement of change</a:t>
            </a:r>
          </a:p>
          <a:p>
            <a:r>
              <a:rPr lang="en-US" dirty="0"/>
              <a:t>Volumental AB has characterized instep height and instep girth, representing midfoot shape, across 1.2 million footwear consumers</a:t>
            </a:r>
            <a:r>
              <a:rPr lang="en-US" baseline="30000" dirty="0"/>
              <a:t>1</a:t>
            </a:r>
          </a:p>
        </p:txBody>
      </p:sp>
      <p:sp>
        <p:nvSpPr>
          <p:cNvPr id="4" name="Date Placeholder 3">
            <a:extLst>
              <a:ext uri="{FF2B5EF4-FFF2-40B4-BE49-F238E27FC236}">
                <a16:creationId xmlns:a16="http://schemas.microsoft.com/office/drawing/2014/main" id="{75B8F5ED-5AED-4CD6-A547-107BE745A462}"/>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59F166B7-27E0-4BAF-975A-42E4D4625D36}"/>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 </a:t>
            </a:r>
            <a:r>
              <a:rPr lang="en-US" dirty="0"/>
              <a:t>| Aim 3 | Aim 4 | Summary</a:t>
            </a:r>
          </a:p>
        </p:txBody>
      </p:sp>
      <p:sp>
        <p:nvSpPr>
          <p:cNvPr id="6" name="Slide Number Placeholder 5">
            <a:extLst>
              <a:ext uri="{FF2B5EF4-FFF2-40B4-BE49-F238E27FC236}">
                <a16:creationId xmlns:a16="http://schemas.microsoft.com/office/drawing/2014/main" id="{940D1003-DC41-4954-A92E-D5EEAD43C820}"/>
              </a:ext>
            </a:extLst>
          </p:cNvPr>
          <p:cNvSpPr>
            <a:spLocks noGrp="1"/>
          </p:cNvSpPr>
          <p:nvPr>
            <p:ph type="sldNum" sz="quarter" idx="12"/>
          </p:nvPr>
        </p:nvSpPr>
        <p:spPr/>
        <p:txBody>
          <a:bodyPr/>
          <a:lstStyle/>
          <a:p>
            <a:fld id="{852B83BF-056A-4342-AAF0-9FABA5DBF156}" type="slidenum">
              <a:rPr lang="en-US" smtClean="0"/>
              <a:t>38</a:t>
            </a:fld>
            <a:endParaRPr lang="en-US"/>
          </a:p>
        </p:txBody>
      </p:sp>
      <p:sp>
        <p:nvSpPr>
          <p:cNvPr id="8" name="Rectangle 7">
            <a:extLst>
              <a:ext uri="{FF2B5EF4-FFF2-40B4-BE49-F238E27FC236}">
                <a16:creationId xmlns:a16="http://schemas.microsoft.com/office/drawing/2014/main" id="{7B69BC27-D4B8-488A-9C6F-928C02DD2A67}"/>
              </a:ext>
            </a:extLst>
          </p:cNvPr>
          <p:cNvSpPr/>
          <p:nvPr/>
        </p:nvSpPr>
        <p:spPr>
          <a:xfrm>
            <a:off x="602070" y="5991186"/>
            <a:ext cx="10981508" cy="261610"/>
          </a:xfrm>
          <a:prstGeom prst="rect">
            <a:avLst/>
          </a:prstGeom>
        </p:spPr>
        <p:txBody>
          <a:bodyPr wrap="square">
            <a:spAutoFit/>
          </a:bodyPr>
          <a:lstStyle/>
          <a:p>
            <a:r>
              <a:rPr lang="en-US" sz="1050" baseline="30000" dirty="0">
                <a:effectLst/>
              </a:rPr>
              <a:t>1</a:t>
            </a:r>
            <a:r>
              <a:rPr lang="en-US" sz="1050" dirty="0">
                <a:effectLst/>
              </a:rPr>
              <a:t>Jurca, A., </a:t>
            </a:r>
            <a:r>
              <a:rPr lang="en-US" sz="1050" dirty="0" err="1">
                <a:effectLst/>
              </a:rPr>
              <a:t>Žabkar</a:t>
            </a:r>
            <a:r>
              <a:rPr lang="en-US" sz="1050" dirty="0">
                <a:effectLst/>
              </a:rPr>
              <a:t>, J., &amp; </a:t>
            </a:r>
            <a:r>
              <a:rPr lang="en-US" sz="1050" dirty="0" err="1">
                <a:effectLst/>
              </a:rPr>
              <a:t>Džeroski</a:t>
            </a:r>
            <a:r>
              <a:rPr lang="en-US" sz="1050" dirty="0">
                <a:effectLst/>
              </a:rPr>
              <a:t>, S. (2019). Analysis of 1.2 million foot scans from North America, Europe and Asia. </a:t>
            </a:r>
            <a:r>
              <a:rPr lang="en-US" sz="1050" i="1" dirty="0">
                <a:effectLst/>
              </a:rPr>
              <a:t>Scientific Reports</a:t>
            </a:r>
            <a:r>
              <a:rPr lang="en-US" sz="1050" dirty="0">
                <a:effectLst/>
              </a:rPr>
              <a:t>, </a:t>
            </a:r>
            <a:r>
              <a:rPr lang="en-US" sz="1050" i="1" dirty="0">
                <a:effectLst/>
              </a:rPr>
              <a:t>9</a:t>
            </a:r>
            <a:r>
              <a:rPr lang="en-US" sz="1050" dirty="0">
                <a:effectLst/>
              </a:rPr>
              <a:t>(1), 1–10. </a:t>
            </a:r>
          </a:p>
        </p:txBody>
      </p:sp>
    </p:spTree>
    <p:extLst>
      <p:ext uri="{BB962C8B-B14F-4D97-AF65-F5344CB8AC3E}">
        <p14:creationId xmlns:p14="http://schemas.microsoft.com/office/powerpoint/2010/main" val="285200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4B7D-97CA-4024-BC61-19B14ADE7E60}"/>
              </a:ext>
            </a:extLst>
          </p:cNvPr>
          <p:cNvSpPr>
            <a:spLocks noGrp="1"/>
          </p:cNvSpPr>
          <p:nvPr>
            <p:ph type="title"/>
          </p:nvPr>
        </p:nvSpPr>
        <p:spPr/>
        <p:txBody>
          <a:bodyPr>
            <a:normAutofit fontScale="90000"/>
          </a:bodyPr>
          <a:lstStyle/>
          <a:p>
            <a:r>
              <a:rPr lang="en-US" dirty="0"/>
              <a:t>Dynamic Changes in Instep Height</a:t>
            </a:r>
          </a:p>
        </p:txBody>
      </p:sp>
      <p:sp>
        <p:nvSpPr>
          <p:cNvPr id="3" name="Content Placeholder 2">
            <a:extLst>
              <a:ext uri="{FF2B5EF4-FFF2-40B4-BE49-F238E27FC236}">
                <a16:creationId xmlns:a16="http://schemas.microsoft.com/office/drawing/2014/main" id="{A42BAA7A-AC57-4821-8386-B773F1062FA0}"/>
              </a:ext>
            </a:extLst>
          </p:cNvPr>
          <p:cNvSpPr>
            <a:spLocks noGrp="1"/>
          </p:cNvSpPr>
          <p:nvPr>
            <p:ph idx="1"/>
          </p:nvPr>
        </p:nvSpPr>
        <p:spPr>
          <a:xfrm>
            <a:off x="838200" y="922638"/>
            <a:ext cx="10515600" cy="4964993"/>
          </a:xfrm>
        </p:spPr>
        <p:txBody>
          <a:bodyPr>
            <a:normAutofit/>
          </a:bodyPr>
          <a:lstStyle/>
          <a:p>
            <a:r>
              <a:rPr lang="en-US" dirty="0"/>
              <a:t>Foot’s medial longitudinal arch (MLA) is known to be dynamic through stance phase</a:t>
            </a:r>
            <a:r>
              <a:rPr lang="en-US" baseline="30000" dirty="0"/>
              <a:t>1</a:t>
            </a:r>
          </a:p>
          <a:p>
            <a:r>
              <a:rPr lang="en-US" dirty="0"/>
              <a:t>Collaboration with </a:t>
            </a:r>
            <a:r>
              <a:rPr lang="en-US" dirty="0" err="1"/>
              <a:t>Volumental</a:t>
            </a:r>
            <a:r>
              <a:rPr lang="en-US" dirty="0"/>
              <a:t> will characterize dynamic foot midfoot shape changes within the scope of population midfoot measurements</a:t>
            </a:r>
            <a:endParaRPr lang="en-US" baseline="30000" dirty="0"/>
          </a:p>
          <a:p>
            <a:r>
              <a:rPr lang="en-US" b="1" dirty="0"/>
              <a:t>Objective: </a:t>
            </a:r>
            <a:r>
              <a:rPr lang="en-US" dirty="0"/>
              <a:t>Investigate whether dynamic changes in instep height due to MLA are correlated to static foot measurements</a:t>
            </a:r>
          </a:p>
        </p:txBody>
      </p:sp>
      <p:sp>
        <p:nvSpPr>
          <p:cNvPr id="4" name="Date Placeholder 3">
            <a:extLst>
              <a:ext uri="{FF2B5EF4-FFF2-40B4-BE49-F238E27FC236}">
                <a16:creationId xmlns:a16="http://schemas.microsoft.com/office/drawing/2014/main" id="{75B8F5ED-5AED-4CD6-A547-107BE745A462}"/>
              </a:ext>
            </a:extLst>
          </p:cNvPr>
          <p:cNvSpPr>
            <a:spLocks noGrp="1"/>
          </p:cNvSpPr>
          <p:nvPr>
            <p:ph type="dt" sz="half" idx="10"/>
          </p:nvPr>
        </p:nvSpPr>
        <p:spPr/>
        <p:txBody>
          <a:bodyPr/>
          <a:lstStyle/>
          <a:p>
            <a:r>
              <a:rPr lang="en-US"/>
              <a:t>Oct 26 2021</a:t>
            </a:r>
          </a:p>
        </p:txBody>
      </p:sp>
      <p:sp>
        <p:nvSpPr>
          <p:cNvPr id="6" name="Slide Number Placeholder 5">
            <a:extLst>
              <a:ext uri="{FF2B5EF4-FFF2-40B4-BE49-F238E27FC236}">
                <a16:creationId xmlns:a16="http://schemas.microsoft.com/office/drawing/2014/main" id="{940D1003-DC41-4954-A92E-D5EEAD43C820}"/>
              </a:ext>
            </a:extLst>
          </p:cNvPr>
          <p:cNvSpPr>
            <a:spLocks noGrp="1"/>
          </p:cNvSpPr>
          <p:nvPr>
            <p:ph type="sldNum" sz="quarter" idx="12"/>
          </p:nvPr>
        </p:nvSpPr>
        <p:spPr/>
        <p:txBody>
          <a:bodyPr/>
          <a:lstStyle/>
          <a:p>
            <a:fld id="{852B83BF-056A-4342-AAF0-9FABA5DBF156}" type="slidenum">
              <a:rPr lang="en-US" smtClean="0"/>
              <a:t>39</a:t>
            </a:fld>
            <a:endParaRPr lang="en-US"/>
          </a:p>
        </p:txBody>
      </p:sp>
      <p:sp>
        <p:nvSpPr>
          <p:cNvPr id="8" name="Rectangle 7">
            <a:extLst>
              <a:ext uri="{FF2B5EF4-FFF2-40B4-BE49-F238E27FC236}">
                <a16:creationId xmlns:a16="http://schemas.microsoft.com/office/drawing/2014/main" id="{7B69BC27-D4B8-488A-9C6F-928C02DD2A67}"/>
              </a:ext>
            </a:extLst>
          </p:cNvPr>
          <p:cNvSpPr/>
          <p:nvPr/>
        </p:nvSpPr>
        <p:spPr>
          <a:xfrm>
            <a:off x="602070" y="5991186"/>
            <a:ext cx="10981508" cy="253916"/>
          </a:xfrm>
          <a:prstGeom prst="rect">
            <a:avLst/>
          </a:prstGeom>
        </p:spPr>
        <p:txBody>
          <a:bodyPr wrap="square">
            <a:spAutoFit/>
          </a:bodyPr>
          <a:lstStyle/>
          <a:p>
            <a:r>
              <a:rPr lang="en-US" sz="1050" baseline="30000" dirty="0">
                <a:effectLst/>
              </a:rPr>
              <a:t>1</a:t>
            </a:r>
            <a:r>
              <a:rPr lang="en-US" sz="1050" dirty="0"/>
              <a:t>Ker R.F., Bennett M.B., Bibby S.R., Kester R.C., Alexander R.M. (1987). The spring in the arch of the human foot. </a:t>
            </a:r>
            <a:r>
              <a:rPr lang="en-US" sz="1050" i="1" dirty="0"/>
              <a:t>Nature</a:t>
            </a:r>
            <a:r>
              <a:rPr lang="en-US" sz="1050" dirty="0"/>
              <a:t>.</a:t>
            </a:r>
            <a:endParaRPr lang="en-US" sz="1050" dirty="0">
              <a:effectLst/>
            </a:endParaRPr>
          </a:p>
        </p:txBody>
      </p:sp>
      <p:sp>
        <p:nvSpPr>
          <p:cNvPr id="9" name="Footer Placeholder 7">
            <a:extLst>
              <a:ext uri="{FF2B5EF4-FFF2-40B4-BE49-F238E27FC236}">
                <a16:creationId xmlns:a16="http://schemas.microsoft.com/office/drawing/2014/main" id="{C01D0CB5-205C-431F-9CB1-F1D71A9DF6F4}"/>
              </a:ext>
            </a:extLst>
          </p:cNvPr>
          <p:cNvSpPr>
            <a:spLocks noGrp="1"/>
          </p:cNvSpPr>
          <p:nvPr>
            <p:ph type="ftr" sz="quarter" idx="11"/>
          </p:nvPr>
        </p:nvSpPr>
        <p:spPr>
          <a:xfrm>
            <a:off x="2865437" y="6356348"/>
            <a:ext cx="6454774" cy="365125"/>
          </a:xfrm>
        </p:spPr>
        <p:txBody>
          <a:bodyPr/>
          <a:lstStyle/>
          <a:p>
            <a:r>
              <a:rPr lang="en-US" dirty="0"/>
              <a:t>Background | Spacesuit Fit Eval | </a:t>
            </a:r>
            <a:r>
              <a:rPr lang="en-US" dirty="0">
                <a:solidFill>
                  <a:schemeClr val="bg1"/>
                </a:solidFill>
              </a:rPr>
              <a:t>4D Foot Model </a:t>
            </a:r>
            <a:r>
              <a:rPr lang="en-US" dirty="0"/>
              <a:t>| New Boot | Shoe Fit Eval | XR Studies</a:t>
            </a:r>
          </a:p>
        </p:txBody>
      </p:sp>
    </p:spTree>
    <p:extLst>
      <p:ext uri="{BB962C8B-B14F-4D97-AF65-F5344CB8AC3E}">
        <p14:creationId xmlns:p14="http://schemas.microsoft.com/office/powerpoint/2010/main" val="1449833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39C9E-EBB5-47EE-ABF0-2123E24C7973}"/>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BCFE358A-4D0B-4F74-B6D2-BBD514551EE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D9FD199-67AE-40E2-90AA-E444308EB6D8}"/>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6F1A3367-8EF2-4119-A389-F16FD440A9F6}"/>
              </a:ext>
            </a:extLst>
          </p:cNvPr>
          <p:cNvSpPr>
            <a:spLocks noGrp="1"/>
          </p:cNvSpPr>
          <p:nvPr>
            <p:ph type="sldNum" sz="quarter" idx="12"/>
          </p:nvPr>
        </p:nvSpPr>
        <p:spPr>
          <a:xfrm>
            <a:off x="8610600" y="6356350"/>
            <a:ext cx="2743200" cy="365125"/>
          </a:xfrm>
        </p:spPr>
        <p:txBody>
          <a:bodyPr/>
          <a:lstStyle/>
          <a:p>
            <a:fld id="{F1D427E6-CF4A-4ED8-8883-15249138CAC2}" type="slidenum">
              <a:rPr lang="en-US" smtClean="0"/>
              <a:t>4</a:t>
            </a:fld>
            <a:endParaRPr lang="en-US"/>
          </a:p>
        </p:txBody>
      </p:sp>
      <p:pic>
        <p:nvPicPr>
          <p:cNvPr id="1028" name="Picture 4" descr="Image result for nasa gateway roadmap">
            <a:extLst>
              <a:ext uri="{FF2B5EF4-FFF2-40B4-BE49-F238E27FC236}">
                <a16:creationId xmlns:a16="http://schemas.microsoft.com/office/drawing/2014/main" id="{545A02A7-03AD-4878-9F94-3B191B40D0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1890" y="-562"/>
            <a:ext cx="11028218" cy="617752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7B2DB781-B2B9-42A3-9251-6640E91B7391}"/>
              </a:ext>
            </a:extLst>
          </p:cNvPr>
          <p:cNvSpPr>
            <a:spLocks noGrp="1"/>
          </p:cNvSpPr>
          <p:nvPr>
            <p:ph type="ftr" sz="quarter" idx="11"/>
          </p:nvPr>
        </p:nvSpPr>
        <p:spPr/>
        <p:txBody>
          <a:bodyPr/>
          <a:lstStyle/>
          <a:p>
            <a:r>
              <a:rPr lang="en-US" dirty="0">
                <a:solidFill>
                  <a:schemeClr val="bg1"/>
                </a:solidFill>
              </a:rPr>
              <a:t>Motivation</a:t>
            </a:r>
            <a:r>
              <a:rPr lang="en-US" dirty="0"/>
              <a:t> | Background | Overview | Aim 1 | Aim 2 | Aim 3 | Aim 4 | Summary</a:t>
            </a:r>
          </a:p>
        </p:txBody>
      </p:sp>
    </p:spTree>
    <p:extLst>
      <p:ext uri="{BB962C8B-B14F-4D97-AF65-F5344CB8AC3E}">
        <p14:creationId xmlns:p14="http://schemas.microsoft.com/office/powerpoint/2010/main" val="562709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4B7D-97CA-4024-BC61-19B14ADE7E60}"/>
              </a:ext>
            </a:extLst>
          </p:cNvPr>
          <p:cNvSpPr>
            <a:spLocks noGrp="1"/>
          </p:cNvSpPr>
          <p:nvPr>
            <p:ph type="title"/>
          </p:nvPr>
        </p:nvSpPr>
        <p:spPr/>
        <p:txBody>
          <a:bodyPr>
            <a:normAutofit fontScale="90000"/>
          </a:bodyPr>
          <a:lstStyle/>
          <a:p>
            <a:r>
              <a:rPr lang="en-US" dirty="0"/>
              <a:t>Instep Height Measurement</a:t>
            </a:r>
          </a:p>
        </p:txBody>
      </p:sp>
      <p:sp>
        <p:nvSpPr>
          <p:cNvPr id="3" name="Content Placeholder 2">
            <a:extLst>
              <a:ext uri="{FF2B5EF4-FFF2-40B4-BE49-F238E27FC236}">
                <a16:creationId xmlns:a16="http://schemas.microsoft.com/office/drawing/2014/main" id="{A42BAA7A-AC57-4821-8386-B773F1062FA0}"/>
              </a:ext>
            </a:extLst>
          </p:cNvPr>
          <p:cNvSpPr>
            <a:spLocks noGrp="1"/>
          </p:cNvSpPr>
          <p:nvPr>
            <p:ph idx="1"/>
          </p:nvPr>
        </p:nvSpPr>
        <p:spPr>
          <a:xfrm>
            <a:off x="838200" y="922638"/>
            <a:ext cx="5851967" cy="4964993"/>
          </a:xfrm>
        </p:spPr>
        <p:txBody>
          <a:bodyPr>
            <a:normAutofit/>
          </a:bodyPr>
          <a:lstStyle/>
          <a:p>
            <a:r>
              <a:rPr lang="en-US" dirty="0"/>
              <a:t>New methodology to measure instep height without plantar foot surface</a:t>
            </a:r>
          </a:p>
        </p:txBody>
      </p:sp>
      <p:sp>
        <p:nvSpPr>
          <p:cNvPr id="4" name="Date Placeholder 3">
            <a:extLst>
              <a:ext uri="{FF2B5EF4-FFF2-40B4-BE49-F238E27FC236}">
                <a16:creationId xmlns:a16="http://schemas.microsoft.com/office/drawing/2014/main" id="{75B8F5ED-5AED-4CD6-A547-107BE745A462}"/>
              </a:ext>
            </a:extLst>
          </p:cNvPr>
          <p:cNvSpPr>
            <a:spLocks noGrp="1"/>
          </p:cNvSpPr>
          <p:nvPr>
            <p:ph type="dt" sz="half" idx="10"/>
          </p:nvPr>
        </p:nvSpPr>
        <p:spPr/>
        <p:txBody>
          <a:bodyPr/>
          <a:lstStyle/>
          <a:p>
            <a:r>
              <a:rPr lang="en-US"/>
              <a:t>Oct 26 2021</a:t>
            </a:r>
          </a:p>
        </p:txBody>
      </p:sp>
      <p:sp>
        <p:nvSpPr>
          <p:cNvPr id="6" name="Slide Number Placeholder 5">
            <a:extLst>
              <a:ext uri="{FF2B5EF4-FFF2-40B4-BE49-F238E27FC236}">
                <a16:creationId xmlns:a16="http://schemas.microsoft.com/office/drawing/2014/main" id="{940D1003-DC41-4954-A92E-D5EEAD43C820}"/>
              </a:ext>
            </a:extLst>
          </p:cNvPr>
          <p:cNvSpPr>
            <a:spLocks noGrp="1"/>
          </p:cNvSpPr>
          <p:nvPr>
            <p:ph type="sldNum" sz="quarter" idx="12"/>
          </p:nvPr>
        </p:nvSpPr>
        <p:spPr/>
        <p:txBody>
          <a:bodyPr/>
          <a:lstStyle/>
          <a:p>
            <a:fld id="{852B83BF-056A-4342-AAF0-9FABA5DBF156}" type="slidenum">
              <a:rPr lang="en-US" smtClean="0"/>
              <a:t>40</a:t>
            </a:fld>
            <a:endParaRPr lang="en-US"/>
          </a:p>
        </p:txBody>
      </p:sp>
      <p:sp>
        <p:nvSpPr>
          <p:cNvPr id="9" name="Footer Placeholder 7">
            <a:extLst>
              <a:ext uri="{FF2B5EF4-FFF2-40B4-BE49-F238E27FC236}">
                <a16:creationId xmlns:a16="http://schemas.microsoft.com/office/drawing/2014/main" id="{C01D0CB5-205C-431F-9CB1-F1D71A9DF6F4}"/>
              </a:ext>
            </a:extLst>
          </p:cNvPr>
          <p:cNvSpPr>
            <a:spLocks noGrp="1"/>
          </p:cNvSpPr>
          <p:nvPr>
            <p:ph type="ftr" sz="quarter" idx="11"/>
          </p:nvPr>
        </p:nvSpPr>
        <p:spPr>
          <a:xfrm>
            <a:off x="2865437" y="6356348"/>
            <a:ext cx="6454774" cy="365125"/>
          </a:xfrm>
        </p:spPr>
        <p:txBody>
          <a:bodyPr/>
          <a:lstStyle/>
          <a:p>
            <a:r>
              <a:rPr lang="en-US" dirty="0"/>
              <a:t>Background | Spacesuit Fit Eval | </a:t>
            </a:r>
            <a:r>
              <a:rPr lang="en-US" dirty="0">
                <a:solidFill>
                  <a:schemeClr val="bg1"/>
                </a:solidFill>
              </a:rPr>
              <a:t>4D Foot Model </a:t>
            </a:r>
            <a:r>
              <a:rPr lang="en-US" dirty="0"/>
              <a:t>| New Boot | Shoe Fit Eval | XR Studies</a:t>
            </a:r>
          </a:p>
        </p:txBody>
      </p:sp>
      <p:pic>
        <p:nvPicPr>
          <p:cNvPr id="7" name="Picture 6" descr="Diagram&#10;&#10;Description automatically generated">
            <a:extLst>
              <a:ext uri="{FF2B5EF4-FFF2-40B4-BE49-F238E27FC236}">
                <a16:creationId xmlns:a16="http://schemas.microsoft.com/office/drawing/2014/main" id="{3EC82427-B5DA-4042-B2E9-8A2C364DC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310" y="750770"/>
            <a:ext cx="5591964" cy="5278721"/>
          </a:xfrm>
          <a:prstGeom prst="rect">
            <a:avLst/>
          </a:prstGeom>
        </p:spPr>
      </p:pic>
    </p:spTree>
    <p:extLst>
      <p:ext uri="{BB962C8B-B14F-4D97-AF65-F5344CB8AC3E}">
        <p14:creationId xmlns:p14="http://schemas.microsoft.com/office/powerpoint/2010/main" val="1673317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117F-4D42-B744-836D-8F0E3D072199}"/>
              </a:ext>
            </a:extLst>
          </p:cNvPr>
          <p:cNvSpPr>
            <a:spLocks noGrp="1"/>
          </p:cNvSpPr>
          <p:nvPr>
            <p:ph type="title"/>
          </p:nvPr>
        </p:nvSpPr>
        <p:spPr/>
        <p:txBody>
          <a:bodyPr>
            <a:normAutofit fontScale="90000"/>
          </a:bodyPr>
          <a:lstStyle/>
          <a:p>
            <a:endParaRPr lang="en-US" dirty="0"/>
          </a:p>
        </p:txBody>
      </p:sp>
      <p:sp>
        <p:nvSpPr>
          <p:cNvPr id="4" name="Date Placeholder 3">
            <a:extLst>
              <a:ext uri="{FF2B5EF4-FFF2-40B4-BE49-F238E27FC236}">
                <a16:creationId xmlns:a16="http://schemas.microsoft.com/office/drawing/2014/main" id="{1A7EA662-16B3-2341-90FA-FA3124F05413}"/>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37467858-7E00-584B-A4CA-72AF1C44A10D}"/>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C7D912BB-3C2D-0840-9C5C-8B8B984A1E0A}"/>
              </a:ext>
            </a:extLst>
          </p:cNvPr>
          <p:cNvSpPr>
            <a:spLocks noGrp="1"/>
          </p:cNvSpPr>
          <p:nvPr>
            <p:ph type="sldNum" sz="quarter" idx="12"/>
          </p:nvPr>
        </p:nvSpPr>
        <p:spPr/>
        <p:txBody>
          <a:bodyPr/>
          <a:lstStyle/>
          <a:p>
            <a:fld id="{852B83BF-056A-4342-AAF0-9FABA5DBF156}" type="slidenum">
              <a:rPr lang="en-US" smtClean="0"/>
              <a:t>41</a:t>
            </a:fld>
            <a:endParaRPr lang="en-US"/>
          </a:p>
        </p:txBody>
      </p:sp>
      <p:pic>
        <p:nvPicPr>
          <p:cNvPr id="10" name="Content Placeholder 9" descr="Diagram, engineering drawing&#10;&#10;Description automatically generated">
            <a:extLst>
              <a:ext uri="{FF2B5EF4-FFF2-40B4-BE49-F238E27FC236}">
                <a16:creationId xmlns:a16="http://schemas.microsoft.com/office/drawing/2014/main" id="{AD83555C-0821-E24D-8A05-361C466B7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2077" y="105077"/>
            <a:ext cx="5951236" cy="5951236"/>
          </a:xfrm>
        </p:spPr>
      </p:pic>
    </p:spTree>
    <p:extLst>
      <p:ext uri="{BB962C8B-B14F-4D97-AF65-F5344CB8AC3E}">
        <p14:creationId xmlns:p14="http://schemas.microsoft.com/office/powerpoint/2010/main" val="1495646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85F73-CD2E-C241-A149-60E9E17423AE}"/>
              </a:ext>
            </a:extLst>
          </p:cNvPr>
          <p:cNvSpPr>
            <a:spLocks noGrp="1"/>
          </p:cNvSpPr>
          <p:nvPr>
            <p:ph type="title"/>
          </p:nvPr>
        </p:nvSpPr>
        <p:spPr/>
        <p:txBody>
          <a:bodyPr>
            <a:normAutofit fontScale="90000"/>
          </a:bodyPr>
          <a:lstStyle/>
          <a:p>
            <a:r>
              <a:rPr lang="en-US" dirty="0"/>
              <a:t>Results</a:t>
            </a:r>
          </a:p>
        </p:txBody>
      </p:sp>
      <p:sp>
        <p:nvSpPr>
          <p:cNvPr id="3" name="Content Placeholder 2">
            <a:extLst>
              <a:ext uri="{FF2B5EF4-FFF2-40B4-BE49-F238E27FC236}">
                <a16:creationId xmlns:a16="http://schemas.microsoft.com/office/drawing/2014/main" id="{F2BFF6CE-AE58-0A42-9FFA-E24855D7DDED}"/>
              </a:ext>
            </a:extLst>
          </p:cNvPr>
          <p:cNvSpPr>
            <a:spLocks noGrp="1"/>
          </p:cNvSpPr>
          <p:nvPr>
            <p:ph idx="1"/>
          </p:nvPr>
        </p:nvSpPr>
        <p:spPr/>
        <p:txBody>
          <a:bodyPr/>
          <a:lstStyle/>
          <a:p>
            <a:r>
              <a:rPr lang="en-US" dirty="0"/>
              <a:t>Low correlations between dynamic instep height and foot anthropometrics</a:t>
            </a:r>
          </a:p>
          <a:p>
            <a:endParaRPr lang="en-US" dirty="0"/>
          </a:p>
          <a:p>
            <a:endParaRPr lang="en-US" dirty="0"/>
          </a:p>
        </p:txBody>
      </p:sp>
      <p:sp>
        <p:nvSpPr>
          <p:cNvPr id="4" name="Date Placeholder 3">
            <a:extLst>
              <a:ext uri="{FF2B5EF4-FFF2-40B4-BE49-F238E27FC236}">
                <a16:creationId xmlns:a16="http://schemas.microsoft.com/office/drawing/2014/main" id="{38924F10-4660-DD4C-BB76-82676BB49FE5}"/>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4BD78405-EE02-4F47-ACB9-14C87B11C78F}"/>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60BC6FAE-D434-044D-8D63-943E8FB852CB}"/>
              </a:ext>
            </a:extLst>
          </p:cNvPr>
          <p:cNvSpPr>
            <a:spLocks noGrp="1"/>
          </p:cNvSpPr>
          <p:nvPr>
            <p:ph type="sldNum" sz="quarter" idx="12"/>
          </p:nvPr>
        </p:nvSpPr>
        <p:spPr/>
        <p:txBody>
          <a:bodyPr/>
          <a:lstStyle/>
          <a:p>
            <a:fld id="{852B83BF-056A-4342-AAF0-9FABA5DBF156}" type="slidenum">
              <a:rPr lang="en-US" smtClean="0"/>
              <a:t>42</a:t>
            </a:fld>
            <a:endParaRPr lang="en-US"/>
          </a:p>
        </p:txBody>
      </p:sp>
      <p:pic>
        <p:nvPicPr>
          <p:cNvPr id="7" name="Picture 6">
            <a:extLst>
              <a:ext uri="{FF2B5EF4-FFF2-40B4-BE49-F238E27FC236}">
                <a16:creationId xmlns:a16="http://schemas.microsoft.com/office/drawing/2014/main" id="{115A38A4-2ECB-E04A-950D-17A1ADB60AF6}"/>
              </a:ext>
            </a:extLst>
          </p:cNvPr>
          <p:cNvPicPr>
            <a:picLocks noChangeAspect="1"/>
          </p:cNvPicPr>
          <p:nvPr/>
        </p:nvPicPr>
        <p:blipFill>
          <a:blip r:embed="rId2"/>
          <a:stretch>
            <a:fillRect/>
          </a:stretch>
        </p:blipFill>
        <p:spPr>
          <a:xfrm>
            <a:off x="2463800" y="2578100"/>
            <a:ext cx="7264400" cy="1701800"/>
          </a:xfrm>
          <a:prstGeom prst="rect">
            <a:avLst/>
          </a:prstGeom>
        </p:spPr>
      </p:pic>
    </p:spTree>
    <p:extLst>
      <p:ext uri="{BB962C8B-B14F-4D97-AF65-F5344CB8AC3E}">
        <p14:creationId xmlns:p14="http://schemas.microsoft.com/office/powerpoint/2010/main" val="2710208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590284-D3CC-9F49-8E5B-233DAF263D88}"/>
              </a:ext>
            </a:extLst>
          </p:cNvPr>
          <p:cNvSpPr>
            <a:spLocks noGrp="1"/>
          </p:cNvSpPr>
          <p:nvPr>
            <p:ph type="title"/>
          </p:nvPr>
        </p:nvSpPr>
        <p:spPr/>
        <p:txBody>
          <a:bodyPr>
            <a:normAutofit fontScale="90000"/>
          </a:bodyPr>
          <a:lstStyle/>
          <a:p>
            <a:r>
              <a:rPr lang="en-US" dirty="0"/>
              <a:t>Summary</a:t>
            </a:r>
          </a:p>
        </p:txBody>
      </p:sp>
      <p:sp>
        <p:nvSpPr>
          <p:cNvPr id="8" name="Content Placeholder 7">
            <a:extLst>
              <a:ext uri="{FF2B5EF4-FFF2-40B4-BE49-F238E27FC236}">
                <a16:creationId xmlns:a16="http://schemas.microsoft.com/office/drawing/2014/main" id="{2FF28EB3-F11B-2848-8030-FACEF0755811}"/>
              </a:ext>
            </a:extLst>
          </p:cNvPr>
          <p:cNvSpPr>
            <a:spLocks noGrp="1"/>
          </p:cNvSpPr>
          <p:nvPr>
            <p:ph idx="1"/>
          </p:nvPr>
        </p:nvSpPr>
        <p:spPr>
          <a:xfrm>
            <a:off x="838200" y="922639"/>
            <a:ext cx="10515600" cy="4019146"/>
          </a:xfrm>
        </p:spPr>
        <p:txBody>
          <a:bodyPr>
            <a:normAutofit/>
          </a:bodyPr>
          <a:lstStyle/>
          <a:p>
            <a:pPr marL="0" indent="0">
              <a:buNone/>
            </a:pPr>
            <a:r>
              <a:rPr lang="en-US" b="1" i="1" dirty="0"/>
              <a:t>Conclusions:</a:t>
            </a:r>
            <a:endParaRPr lang="en-US" dirty="0"/>
          </a:p>
          <a:p>
            <a:r>
              <a:rPr lang="en-US" dirty="0"/>
              <a:t>Statistical shape model created to predict dynamic foot shape during gait from subject anthropometry and kinematics</a:t>
            </a:r>
          </a:p>
          <a:p>
            <a:r>
              <a:rPr lang="en-US" dirty="0"/>
              <a:t>Model shows dynamic changes at instep and heel that can be targeted in design to reduce heel-lift</a:t>
            </a:r>
          </a:p>
          <a:p>
            <a:r>
              <a:rPr lang="en-US" dirty="0"/>
              <a:t>Low correlations between the dynamic instep height and subject anthropometrics suggest that adjustability is needed to accommodate static and dynamic instep height in footwear design</a:t>
            </a:r>
          </a:p>
          <a:p>
            <a:pPr marL="0" indent="0">
              <a:buNone/>
            </a:pPr>
            <a:endParaRPr lang="en-US" dirty="0"/>
          </a:p>
        </p:txBody>
      </p:sp>
      <p:sp>
        <p:nvSpPr>
          <p:cNvPr id="4" name="Date Placeholder 3">
            <a:extLst>
              <a:ext uri="{FF2B5EF4-FFF2-40B4-BE49-F238E27FC236}">
                <a16:creationId xmlns:a16="http://schemas.microsoft.com/office/drawing/2014/main" id="{01D22095-186A-104A-8198-6392D6541C92}"/>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6F05B9B6-3501-C84C-8CAB-60DB8F132BEC}"/>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43</a:t>
            </a:fld>
            <a:endParaRPr lang="en-US"/>
          </a:p>
        </p:txBody>
      </p:sp>
      <p:sp>
        <p:nvSpPr>
          <p:cNvPr id="11" name="Footer Placeholder 10">
            <a:extLst>
              <a:ext uri="{FF2B5EF4-FFF2-40B4-BE49-F238E27FC236}">
                <a16:creationId xmlns:a16="http://schemas.microsoft.com/office/drawing/2014/main" id="{EEDCBDB0-8054-471E-8C9B-6345A88560B6}"/>
              </a:ext>
            </a:extLst>
          </p:cNvPr>
          <p:cNvSpPr>
            <a:spLocks noGrp="1"/>
          </p:cNvSpPr>
          <p:nvPr>
            <p:ph type="ftr" sz="quarter" idx="11"/>
          </p:nvPr>
        </p:nvSpPr>
        <p:spPr/>
        <p:txBody>
          <a:bodyPr/>
          <a:lstStyle/>
          <a:p>
            <a:r>
              <a:rPr lang="en-US" dirty="0"/>
              <a:t>Motivation | Background | Overview | Aim 1 | </a:t>
            </a:r>
            <a:r>
              <a:rPr lang="en-US" dirty="0">
                <a:solidFill>
                  <a:schemeClr val="bg1"/>
                </a:solidFill>
              </a:rPr>
              <a:t>Aim 2</a:t>
            </a:r>
            <a:r>
              <a:rPr lang="en-US" dirty="0"/>
              <a:t> | Aim 3 | Aim 4 | Summary</a:t>
            </a:r>
          </a:p>
        </p:txBody>
      </p:sp>
    </p:spTree>
    <p:extLst>
      <p:ext uri="{BB962C8B-B14F-4D97-AF65-F5344CB8AC3E}">
        <p14:creationId xmlns:p14="http://schemas.microsoft.com/office/powerpoint/2010/main" val="2024279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85F7-F320-C041-90E4-4BD3CEF51681}"/>
              </a:ext>
            </a:extLst>
          </p:cNvPr>
          <p:cNvSpPr>
            <a:spLocks noGrp="1"/>
          </p:cNvSpPr>
          <p:nvPr>
            <p:ph type="title"/>
          </p:nvPr>
        </p:nvSpPr>
        <p:spPr/>
        <p:txBody>
          <a:bodyPr/>
          <a:lstStyle/>
          <a:p>
            <a:r>
              <a:rPr lang="en-US" dirty="0"/>
              <a:t>Specific Aim 3</a:t>
            </a:r>
          </a:p>
        </p:txBody>
      </p:sp>
      <p:sp>
        <p:nvSpPr>
          <p:cNvPr id="3" name="Text Placeholder 2">
            <a:extLst>
              <a:ext uri="{FF2B5EF4-FFF2-40B4-BE49-F238E27FC236}">
                <a16:creationId xmlns:a16="http://schemas.microsoft.com/office/drawing/2014/main" id="{F283FB15-BBD5-434E-B100-DE15CE8A2F5A}"/>
              </a:ext>
            </a:extLst>
          </p:cNvPr>
          <p:cNvSpPr>
            <a:spLocks noGrp="1"/>
          </p:cNvSpPr>
          <p:nvPr>
            <p:ph type="body" idx="1"/>
          </p:nvPr>
        </p:nvSpPr>
        <p:spPr/>
        <p:txBody>
          <a:bodyPr/>
          <a:lstStyle/>
          <a:p>
            <a:r>
              <a:rPr lang="en-US" dirty="0"/>
              <a:t>Define a design process integrating dynamic foot morphology data for a novel spacesuit boot</a:t>
            </a:r>
          </a:p>
        </p:txBody>
      </p:sp>
      <p:sp>
        <p:nvSpPr>
          <p:cNvPr id="4" name="Date Placeholder 3">
            <a:extLst>
              <a:ext uri="{FF2B5EF4-FFF2-40B4-BE49-F238E27FC236}">
                <a16:creationId xmlns:a16="http://schemas.microsoft.com/office/drawing/2014/main" id="{FCFA2A7E-0064-9347-BF11-D089BB61C7A1}"/>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3B9EF2A0-93C9-EE49-909B-5AB5CEB526EF}"/>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44</a:t>
            </a:fld>
            <a:endParaRPr lang="en-US"/>
          </a:p>
        </p:txBody>
      </p:sp>
      <p:sp>
        <p:nvSpPr>
          <p:cNvPr id="9" name="Footer Placeholder 8">
            <a:extLst>
              <a:ext uri="{FF2B5EF4-FFF2-40B4-BE49-F238E27FC236}">
                <a16:creationId xmlns:a16="http://schemas.microsoft.com/office/drawing/2014/main" id="{B1E30747-3E2B-43FF-9AE2-BD85DE7983E9}"/>
              </a:ext>
            </a:extLst>
          </p:cNvPr>
          <p:cNvSpPr>
            <a:spLocks noGrp="1"/>
          </p:cNvSpPr>
          <p:nvPr>
            <p:ph type="ftr" sz="quarter" idx="11"/>
          </p:nvPr>
        </p:nvSpPr>
        <p:spPr/>
        <p:txBody>
          <a:bodyPr/>
          <a:lstStyle/>
          <a:p>
            <a:r>
              <a:rPr lang="en-US" dirty="0"/>
              <a:t>Motivation | Background | Overview | Aim 1 | Aim 2 | </a:t>
            </a:r>
            <a:r>
              <a:rPr lang="en-US" dirty="0">
                <a:solidFill>
                  <a:schemeClr val="bg1"/>
                </a:solidFill>
              </a:rPr>
              <a:t>Aim 3 </a:t>
            </a:r>
            <a:r>
              <a:rPr lang="en-US" dirty="0"/>
              <a:t>| Aim 4 | Summary</a:t>
            </a:r>
          </a:p>
        </p:txBody>
      </p:sp>
    </p:spTree>
    <p:extLst>
      <p:ext uri="{BB962C8B-B14F-4D97-AF65-F5344CB8AC3E}">
        <p14:creationId xmlns:p14="http://schemas.microsoft.com/office/powerpoint/2010/main" val="717162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AFC3B7-AC07-4B2C-96F2-BE4282EAFD7D}"/>
              </a:ext>
            </a:extLst>
          </p:cNvPr>
          <p:cNvSpPr>
            <a:spLocks noGrp="1"/>
          </p:cNvSpPr>
          <p:nvPr>
            <p:ph type="title"/>
          </p:nvPr>
        </p:nvSpPr>
        <p:spPr/>
        <p:txBody>
          <a:bodyPr>
            <a:normAutofit fontScale="90000"/>
          </a:bodyPr>
          <a:lstStyle/>
          <a:p>
            <a:r>
              <a:rPr lang="en-US" dirty="0"/>
              <a:t>Background</a:t>
            </a:r>
          </a:p>
        </p:txBody>
      </p:sp>
      <p:sp>
        <p:nvSpPr>
          <p:cNvPr id="8" name="Content Placeholder 7">
            <a:extLst>
              <a:ext uri="{FF2B5EF4-FFF2-40B4-BE49-F238E27FC236}">
                <a16:creationId xmlns:a16="http://schemas.microsoft.com/office/drawing/2014/main" id="{4B11BC78-67FA-427E-A219-3B2D29F05850}"/>
              </a:ext>
            </a:extLst>
          </p:cNvPr>
          <p:cNvSpPr>
            <a:spLocks noGrp="1"/>
          </p:cNvSpPr>
          <p:nvPr>
            <p:ph idx="1"/>
          </p:nvPr>
        </p:nvSpPr>
        <p:spPr/>
        <p:txBody>
          <a:bodyPr/>
          <a:lstStyle/>
          <a:p>
            <a:r>
              <a:rPr lang="en-US" dirty="0"/>
              <a:t>Previous planetary spacesuit boot designs based on pressurized modified hiking boots and have not been able to mitigate heel-lift and boot comfort issues</a:t>
            </a:r>
          </a:p>
          <a:p>
            <a:r>
              <a:rPr lang="en-US" dirty="0"/>
              <a:t>Design process based on iteration and subjective feedback</a:t>
            </a:r>
          </a:p>
          <a:p>
            <a:r>
              <a:rPr lang="en-US" dirty="0"/>
              <a:t>No clear process for integrating all available data, including dynamic foot morphology data, into the design process</a:t>
            </a:r>
          </a:p>
        </p:txBody>
      </p:sp>
      <p:sp>
        <p:nvSpPr>
          <p:cNvPr id="4" name="Date Placeholder 3">
            <a:extLst>
              <a:ext uri="{FF2B5EF4-FFF2-40B4-BE49-F238E27FC236}">
                <a16:creationId xmlns:a16="http://schemas.microsoft.com/office/drawing/2014/main" id="{4A377A2B-E043-44A4-80B6-CA4C3FDA6780}"/>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2A7ADFFA-ABEA-4927-BB06-4B825EC167B0}"/>
              </a:ext>
            </a:extLst>
          </p:cNvPr>
          <p:cNvSpPr>
            <a:spLocks noGrp="1"/>
          </p:cNvSpPr>
          <p:nvPr>
            <p:ph type="ftr" sz="quarter" idx="11"/>
          </p:nvPr>
        </p:nvSpPr>
        <p:spPr/>
        <p:txBody>
          <a:bodyPr/>
          <a:lstStyle/>
          <a:p>
            <a:r>
              <a:rPr lang="en-US" dirty="0"/>
              <a:t>Motivation | Background | Overview | Aim 1 | Aim 2 | </a:t>
            </a:r>
            <a:r>
              <a:rPr lang="en-US" dirty="0">
                <a:solidFill>
                  <a:schemeClr val="bg1"/>
                </a:solidFill>
              </a:rPr>
              <a:t>Aim 3</a:t>
            </a:r>
            <a:r>
              <a:rPr lang="en-US" dirty="0"/>
              <a:t> | Aim 4 | Summary</a:t>
            </a:r>
          </a:p>
        </p:txBody>
      </p:sp>
      <p:sp>
        <p:nvSpPr>
          <p:cNvPr id="6" name="Slide Number Placeholder 5">
            <a:extLst>
              <a:ext uri="{FF2B5EF4-FFF2-40B4-BE49-F238E27FC236}">
                <a16:creationId xmlns:a16="http://schemas.microsoft.com/office/drawing/2014/main" id="{101DB749-A89C-4993-A2C9-DA363C7858C2}"/>
              </a:ext>
            </a:extLst>
          </p:cNvPr>
          <p:cNvSpPr>
            <a:spLocks noGrp="1"/>
          </p:cNvSpPr>
          <p:nvPr>
            <p:ph type="sldNum" sz="quarter" idx="12"/>
          </p:nvPr>
        </p:nvSpPr>
        <p:spPr/>
        <p:txBody>
          <a:bodyPr/>
          <a:lstStyle/>
          <a:p>
            <a:fld id="{852B83BF-056A-4342-AAF0-9FABA5DBF156}" type="slidenum">
              <a:rPr lang="en-US" smtClean="0"/>
              <a:t>45</a:t>
            </a:fld>
            <a:endParaRPr lang="en-US"/>
          </a:p>
        </p:txBody>
      </p:sp>
    </p:spTree>
    <p:extLst>
      <p:ext uri="{BB962C8B-B14F-4D97-AF65-F5344CB8AC3E}">
        <p14:creationId xmlns:p14="http://schemas.microsoft.com/office/powerpoint/2010/main" val="2657172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B41A84-C88C-8840-A3E9-DDA967A8A7B8}"/>
              </a:ext>
            </a:extLst>
          </p:cNvPr>
          <p:cNvSpPr>
            <a:spLocks noGrp="1"/>
          </p:cNvSpPr>
          <p:nvPr>
            <p:ph type="title"/>
          </p:nvPr>
        </p:nvSpPr>
        <p:spPr/>
        <p:txBody>
          <a:bodyPr>
            <a:normAutofit fontScale="90000"/>
          </a:bodyPr>
          <a:lstStyle/>
          <a:p>
            <a:r>
              <a:rPr lang="en-US" dirty="0"/>
              <a:t>Objectives</a:t>
            </a:r>
          </a:p>
        </p:txBody>
      </p:sp>
      <p:sp>
        <p:nvSpPr>
          <p:cNvPr id="8" name="Content Placeholder 7">
            <a:extLst>
              <a:ext uri="{FF2B5EF4-FFF2-40B4-BE49-F238E27FC236}">
                <a16:creationId xmlns:a16="http://schemas.microsoft.com/office/drawing/2014/main" id="{84646F42-2ED8-604D-B095-49389D67EA00}"/>
              </a:ext>
            </a:extLst>
          </p:cNvPr>
          <p:cNvSpPr>
            <a:spLocks noGrp="1"/>
          </p:cNvSpPr>
          <p:nvPr>
            <p:ph idx="1"/>
          </p:nvPr>
        </p:nvSpPr>
        <p:spPr/>
        <p:txBody>
          <a:bodyPr/>
          <a:lstStyle/>
          <a:p>
            <a:r>
              <a:rPr lang="en-US" dirty="0"/>
              <a:t>Literature review of existing foot shape and mobility knowledge</a:t>
            </a:r>
          </a:p>
          <a:p>
            <a:r>
              <a:rPr lang="en-US" dirty="0"/>
              <a:t>Development of a design framework to design a more compatible spacesuit boot</a:t>
            </a:r>
          </a:p>
          <a:p>
            <a:r>
              <a:rPr lang="en-US" dirty="0"/>
              <a:t>Design and construction of a spacesuit boot prototype leveraging the design framework</a:t>
            </a:r>
          </a:p>
        </p:txBody>
      </p:sp>
      <p:sp>
        <p:nvSpPr>
          <p:cNvPr id="4" name="Date Placeholder 3">
            <a:extLst>
              <a:ext uri="{FF2B5EF4-FFF2-40B4-BE49-F238E27FC236}">
                <a16:creationId xmlns:a16="http://schemas.microsoft.com/office/drawing/2014/main" id="{94ECEB5F-E36E-8045-BA9A-56B258121E4B}"/>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2EE1AA8B-9F4C-C940-B5C1-7C57C77FDCF5}"/>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46</a:t>
            </a:fld>
            <a:endParaRPr lang="en-US"/>
          </a:p>
        </p:txBody>
      </p:sp>
      <p:sp>
        <p:nvSpPr>
          <p:cNvPr id="9" name="Footer Placeholder 8">
            <a:extLst>
              <a:ext uri="{FF2B5EF4-FFF2-40B4-BE49-F238E27FC236}">
                <a16:creationId xmlns:a16="http://schemas.microsoft.com/office/drawing/2014/main" id="{32E54B0F-E814-4D5A-8BA5-D4D537CA34E2}"/>
              </a:ext>
            </a:extLst>
          </p:cNvPr>
          <p:cNvSpPr>
            <a:spLocks noGrp="1"/>
          </p:cNvSpPr>
          <p:nvPr>
            <p:ph type="ftr" sz="quarter" idx="11"/>
          </p:nvPr>
        </p:nvSpPr>
        <p:spPr/>
        <p:txBody>
          <a:bodyPr/>
          <a:lstStyle/>
          <a:p>
            <a:r>
              <a:rPr lang="en-US" dirty="0"/>
              <a:t>Motivation | Background | Overview | Aim 1 | Aim 2 | </a:t>
            </a:r>
            <a:r>
              <a:rPr lang="en-US" dirty="0">
                <a:solidFill>
                  <a:schemeClr val="bg1"/>
                </a:solidFill>
              </a:rPr>
              <a:t>Aim 3</a:t>
            </a:r>
            <a:r>
              <a:rPr lang="en-US" dirty="0"/>
              <a:t> | Aim 4 | Summary</a:t>
            </a:r>
          </a:p>
        </p:txBody>
      </p:sp>
    </p:spTree>
    <p:extLst>
      <p:ext uri="{BB962C8B-B14F-4D97-AF65-F5344CB8AC3E}">
        <p14:creationId xmlns:p14="http://schemas.microsoft.com/office/powerpoint/2010/main" val="4267374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6CDE-24CF-0048-934F-B50EEA6EC183}"/>
              </a:ext>
            </a:extLst>
          </p:cNvPr>
          <p:cNvSpPr>
            <a:spLocks noGrp="1"/>
          </p:cNvSpPr>
          <p:nvPr>
            <p:ph type="title"/>
          </p:nvPr>
        </p:nvSpPr>
        <p:spPr/>
        <p:txBody>
          <a:bodyPr>
            <a:normAutofit fontScale="90000"/>
          </a:bodyPr>
          <a:lstStyle/>
          <a:p>
            <a:r>
              <a:rPr lang="en-US" dirty="0"/>
              <a:t>Boot Design Framework</a:t>
            </a:r>
          </a:p>
        </p:txBody>
      </p:sp>
      <p:sp>
        <p:nvSpPr>
          <p:cNvPr id="4" name="Date Placeholder 3">
            <a:extLst>
              <a:ext uri="{FF2B5EF4-FFF2-40B4-BE49-F238E27FC236}">
                <a16:creationId xmlns:a16="http://schemas.microsoft.com/office/drawing/2014/main" id="{96C70FF4-C3BF-D844-B1D0-E9788C4DF05A}"/>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DD37B1C9-9FB9-B94B-9470-B3AF5F889577}"/>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47</a:t>
            </a:fld>
            <a:endParaRPr lang="en-US"/>
          </a:p>
        </p:txBody>
      </p:sp>
      <p:sp>
        <p:nvSpPr>
          <p:cNvPr id="9" name="Footer Placeholder 8">
            <a:extLst>
              <a:ext uri="{FF2B5EF4-FFF2-40B4-BE49-F238E27FC236}">
                <a16:creationId xmlns:a16="http://schemas.microsoft.com/office/drawing/2014/main" id="{81A548A3-7BCE-4A9B-A15F-F12E90CC0CC2}"/>
              </a:ext>
            </a:extLst>
          </p:cNvPr>
          <p:cNvSpPr>
            <a:spLocks noGrp="1"/>
          </p:cNvSpPr>
          <p:nvPr>
            <p:ph type="ftr" sz="quarter" idx="11"/>
          </p:nvPr>
        </p:nvSpPr>
        <p:spPr/>
        <p:txBody>
          <a:bodyPr/>
          <a:lstStyle/>
          <a:p>
            <a:r>
              <a:rPr lang="en-US" dirty="0"/>
              <a:t>Motivation | Background | Overview | Aim 1 | Aim 2 | </a:t>
            </a:r>
            <a:r>
              <a:rPr lang="en-US" dirty="0">
                <a:solidFill>
                  <a:schemeClr val="bg1"/>
                </a:solidFill>
              </a:rPr>
              <a:t>Aim 3</a:t>
            </a:r>
            <a:r>
              <a:rPr lang="en-US" dirty="0"/>
              <a:t> | Aim 4 | Summary</a:t>
            </a:r>
          </a:p>
        </p:txBody>
      </p:sp>
      <p:sp>
        <p:nvSpPr>
          <p:cNvPr id="7" name="Content Placeholder 7">
            <a:extLst>
              <a:ext uri="{FF2B5EF4-FFF2-40B4-BE49-F238E27FC236}">
                <a16:creationId xmlns:a16="http://schemas.microsoft.com/office/drawing/2014/main" id="{D6CA0FEC-5F36-4EB8-855B-8D1E8C61ACE2}"/>
              </a:ext>
            </a:extLst>
          </p:cNvPr>
          <p:cNvSpPr>
            <a:spLocks noGrp="1"/>
          </p:cNvSpPr>
          <p:nvPr>
            <p:ph idx="1"/>
          </p:nvPr>
        </p:nvSpPr>
        <p:spPr>
          <a:xfrm>
            <a:off x="838200" y="922638"/>
            <a:ext cx="10515600" cy="1296645"/>
          </a:xfrm>
        </p:spPr>
        <p:txBody>
          <a:bodyPr>
            <a:normAutofit fontScale="92500" lnSpcReduction="10000"/>
          </a:bodyPr>
          <a:lstStyle/>
          <a:p>
            <a:r>
              <a:rPr lang="en-US" dirty="0"/>
              <a:t>Individual linear measurements to be used to define sizing elements</a:t>
            </a:r>
          </a:p>
          <a:p>
            <a:r>
              <a:rPr lang="en-US" dirty="0"/>
              <a:t>Nominal values for joint mobility to be integrated into boot design</a:t>
            </a:r>
          </a:p>
          <a:p>
            <a:r>
              <a:rPr lang="en-US" dirty="0"/>
              <a:t>Morphology measurements to define shapes</a:t>
            </a:r>
          </a:p>
          <a:p>
            <a:pPr marL="0" indent="0">
              <a:buNone/>
            </a:pPr>
            <a:endParaRPr lang="en-US" dirty="0"/>
          </a:p>
        </p:txBody>
      </p:sp>
      <p:pic>
        <p:nvPicPr>
          <p:cNvPr id="17" name="Picture 16" descr="A picture containing timeline&#10;&#10;Description automatically generated">
            <a:extLst>
              <a:ext uri="{FF2B5EF4-FFF2-40B4-BE49-F238E27FC236}">
                <a16:creationId xmlns:a16="http://schemas.microsoft.com/office/drawing/2014/main" id="{6FC483E3-099D-415D-BB33-02534AB54E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1266" y="2295983"/>
            <a:ext cx="8789499" cy="3657600"/>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32BC00A9-FD3F-4203-8467-E64F24C0B6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1260" y="2295983"/>
            <a:ext cx="8789498" cy="3657600"/>
          </a:xfrm>
          <a:prstGeom prst="rect">
            <a:avLst/>
          </a:prstGeom>
        </p:spPr>
      </p:pic>
      <p:pic>
        <p:nvPicPr>
          <p:cNvPr id="21" name="Picture 20" descr="A picture containing food&#10;&#10;Description automatically generated">
            <a:extLst>
              <a:ext uri="{FF2B5EF4-FFF2-40B4-BE49-F238E27FC236}">
                <a16:creationId xmlns:a16="http://schemas.microsoft.com/office/drawing/2014/main" id="{865B7F4C-FC67-44F7-9EEF-10EF76B6F38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1272" y="2295981"/>
            <a:ext cx="8789493" cy="3657600"/>
          </a:xfrm>
          <a:prstGeom prst="rect">
            <a:avLst/>
          </a:prstGeom>
        </p:spPr>
      </p:pic>
      <p:pic>
        <p:nvPicPr>
          <p:cNvPr id="23" name="Picture 22" descr="Graphical user interface, application&#10;&#10;Description automatically generated">
            <a:extLst>
              <a:ext uri="{FF2B5EF4-FFF2-40B4-BE49-F238E27FC236}">
                <a16:creationId xmlns:a16="http://schemas.microsoft.com/office/drawing/2014/main" id="{B05ABA4E-87D2-460C-8DBD-717C285CEBC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01253" y="2295979"/>
            <a:ext cx="8789493" cy="3657600"/>
          </a:xfrm>
          <a:prstGeom prst="rect">
            <a:avLst/>
          </a:prstGeom>
        </p:spPr>
      </p:pic>
      <p:grpSp>
        <p:nvGrpSpPr>
          <p:cNvPr id="24" name="Group 23">
            <a:extLst>
              <a:ext uri="{FF2B5EF4-FFF2-40B4-BE49-F238E27FC236}">
                <a16:creationId xmlns:a16="http://schemas.microsoft.com/office/drawing/2014/main" id="{2873F502-9CF1-4777-BC12-6D13ECA822C5}"/>
              </a:ext>
            </a:extLst>
          </p:cNvPr>
          <p:cNvGrpSpPr/>
          <p:nvPr/>
        </p:nvGrpSpPr>
        <p:grpSpPr>
          <a:xfrm>
            <a:off x="6385796" y="2295975"/>
            <a:ext cx="2227996" cy="1916810"/>
            <a:chOff x="0" y="0"/>
            <a:chExt cx="1176020" cy="1176020"/>
          </a:xfrm>
        </p:grpSpPr>
        <p:pic>
          <p:nvPicPr>
            <p:cNvPr id="25" name="Graphic 82" descr="Shoe">
              <a:extLst>
                <a:ext uri="{FF2B5EF4-FFF2-40B4-BE49-F238E27FC236}">
                  <a16:creationId xmlns:a16="http://schemas.microsoft.com/office/drawing/2014/main" id="{0EA5A7BE-5C39-4DF3-8005-1DD7B031871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0" y="0"/>
              <a:ext cx="1176020" cy="1176020"/>
            </a:xfrm>
            <a:prstGeom prst="rect">
              <a:avLst/>
            </a:prstGeom>
          </p:spPr>
        </p:pic>
        <p:sp>
          <p:nvSpPr>
            <p:cNvPr id="26" name="Freeform: Shape 25">
              <a:extLst>
                <a:ext uri="{FF2B5EF4-FFF2-40B4-BE49-F238E27FC236}">
                  <a16:creationId xmlns:a16="http://schemas.microsoft.com/office/drawing/2014/main" id="{FD16D237-CC67-4CC2-A392-B83239A434C2}"/>
                </a:ext>
              </a:extLst>
            </p:cNvPr>
            <p:cNvSpPr/>
            <p:nvPr/>
          </p:nvSpPr>
          <p:spPr>
            <a:xfrm flipH="1">
              <a:off x="47670" y="695551"/>
              <a:ext cx="1078018" cy="130549"/>
            </a:xfrm>
            <a:custGeom>
              <a:avLst/>
              <a:gdLst>
                <a:gd name="connsiteX0" fmla="*/ 656611 w 1078018"/>
                <a:gd name="connsiteY0" fmla="*/ 70523 h 130549"/>
                <a:gd name="connsiteX1" fmla="*/ 651711 w 1078018"/>
                <a:gd name="connsiteY1" fmla="*/ 70523 h 130549"/>
                <a:gd name="connsiteX2" fmla="*/ 539009 w 1078018"/>
                <a:gd name="connsiteY2" fmla="*/ 48473 h 130549"/>
                <a:gd name="connsiteX3" fmla="*/ 354031 w 1078018"/>
                <a:gd name="connsiteY3" fmla="*/ 20298 h 130549"/>
                <a:gd name="connsiteX4" fmla="*/ 85751 w 1078018"/>
                <a:gd name="connsiteY4" fmla="*/ 20298 h 130549"/>
                <a:gd name="connsiteX5" fmla="*/ 18375 w 1078018"/>
                <a:gd name="connsiteY5" fmla="*/ 1922 h 130549"/>
                <a:gd name="connsiteX6" fmla="*/ 0 w 1078018"/>
                <a:gd name="connsiteY6" fmla="*/ 11722 h 130549"/>
                <a:gd name="connsiteX7" fmla="*/ 0 w 1078018"/>
                <a:gd name="connsiteY7" fmla="*/ 130550 h 130549"/>
                <a:gd name="connsiteX8" fmla="*/ 281755 w 1078018"/>
                <a:gd name="connsiteY8" fmla="*/ 130550 h 130549"/>
                <a:gd name="connsiteX9" fmla="*/ 306255 w 1078018"/>
                <a:gd name="connsiteY9" fmla="*/ 69298 h 130549"/>
                <a:gd name="connsiteX10" fmla="*/ 355256 w 1078018"/>
                <a:gd name="connsiteY10" fmla="*/ 69298 h 130549"/>
                <a:gd name="connsiteX11" fmla="*/ 529209 w 1078018"/>
                <a:gd name="connsiteY11" fmla="*/ 96249 h 130549"/>
                <a:gd name="connsiteX12" fmla="*/ 645586 w 1078018"/>
                <a:gd name="connsiteY12" fmla="*/ 118299 h 130549"/>
                <a:gd name="connsiteX13" fmla="*/ 650486 w 1078018"/>
                <a:gd name="connsiteY13" fmla="*/ 118299 h 130549"/>
                <a:gd name="connsiteX14" fmla="*/ 774213 w 1078018"/>
                <a:gd name="connsiteY14" fmla="*/ 128100 h 130549"/>
                <a:gd name="connsiteX15" fmla="*/ 1078018 w 1078018"/>
                <a:gd name="connsiteY15" fmla="*/ 49698 h 130549"/>
                <a:gd name="connsiteX16" fmla="*/ 1078018 w 1078018"/>
                <a:gd name="connsiteY16" fmla="*/ 14173 h 130549"/>
                <a:gd name="connsiteX17" fmla="*/ 1059643 w 1078018"/>
                <a:gd name="connsiteY17" fmla="*/ 3147 h 130549"/>
                <a:gd name="connsiteX18" fmla="*/ 656611 w 1078018"/>
                <a:gd name="connsiteY18" fmla="*/ 70523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8018" h="130549">
                  <a:moveTo>
                    <a:pt x="656611" y="70523"/>
                  </a:moveTo>
                  <a:lnTo>
                    <a:pt x="651711" y="70523"/>
                  </a:lnTo>
                  <a:cubicBezTo>
                    <a:pt x="616186" y="65623"/>
                    <a:pt x="579435" y="58273"/>
                    <a:pt x="539009" y="48473"/>
                  </a:cubicBezTo>
                  <a:cubicBezTo>
                    <a:pt x="477758" y="34998"/>
                    <a:pt x="412832" y="20298"/>
                    <a:pt x="354031" y="20298"/>
                  </a:cubicBezTo>
                  <a:lnTo>
                    <a:pt x="85751" y="20298"/>
                  </a:lnTo>
                  <a:cubicBezTo>
                    <a:pt x="56351" y="20298"/>
                    <a:pt x="34301" y="11722"/>
                    <a:pt x="18375" y="1922"/>
                  </a:cubicBezTo>
                  <a:cubicBezTo>
                    <a:pt x="11025" y="-2978"/>
                    <a:pt x="0" y="1922"/>
                    <a:pt x="0" y="11722"/>
                  </a:cubicBezTo>
                  <a:lnTo>
                    <a:pt x="0" y="130550"/>
                  </a:lnTo>
                  <a:lnTo>
                    <a:pt x="281755" y="130550"/>
                  </a:lnTo>
                  <a:lnTo>
                    <a:pt x="306255" y="69298"/>
                  </a:lnTo>
                  <a:lnTo>
                    <a:pt x="355256" y="69298"/>
                  </a:lnTo>
                  <a:cubicBezTo>
                    <a:pt x="409157" y="69298"/>
                    <a:pt x="470408" y="82774"/>
                    <a:pt x="529209" y="96249"/>
                  </a:cubicBezTo>
                  <a:cubicBezTo>
                    <a:pt x="568410" y="104824"/>
                    <a:pt x="608835" y="113399"/>
                    <a:pt x="645586" y="118299"/>
                  </a:cubicBezTo>
                  <a:lnTo>
                    <a:pt x="650486" y="118299"/>
                  </a:lnTo>
                  <a:cubicBezTo>
                    <a:pt x="687237" y="123199"/>
                    <a:pt x="727662" y="128100"/>
                    <a:pt x="774213" y="128100"/>
                  </a:cubicBezTo>
                  <a:cubicBezTo>
                    <a:pt x="855065" y="128100"/>
                    <a:pt x="951841" y="112174"/>
                    <a:pt x="1078018" y="49698"/>
                  </a:cubicBezTo>
                  <a:lnTo>
                    <a:pt x="1078018" y="14173"/>
                  </a:lnTo>
                  <a:cubicBezTo>
                    <a:pt x="1078018" y="5597"/>
                    <a:pt x="1068218" y="-528"/>
                    <a:pt x="1059643" y="3147"/>
                  </a:cubicBezTo>
                  <a:cubicBezTo>
                    <a:pt x="873440" y="97474"/>
                    <a:pt x="753388" y="82774"/>
                    <a:pt x="656611" y="70523"/>
                  </a:cubicBezTo>
                  <a:close/>
                </a:path>
              </a:pathLst>
            </a:custGeom>
            <a:solidFill>
              <a:srgbClr val="FF7C80"/>
            </a:solidFill>
            <a:ln w="12204"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Freeform: Shape 26">
              <a:extLst>
                <a:ext uri="{FF2B5EF4-FFF2-40B4-BE49-F238E27FC236}">
                  <a16:creationId xmlns:a16="http://schemas.microsoft.com/office/drawing/2014/main" id="{D55E216F-E705-4B7A-A209-B9B6DB0BC78A}"/>
                </a:ext>
              </a:extLst>
            </p:cNvPr>
            <p:cNvSpPr/>
            <p:nvPr/>
          </p:nvSpPr>
          <p:spPr>
            <a:xfrm flipH="1">
              <a:off x="71505" y="552541"/>
              <a:ext cx="338019" cy="200025"/>
            </a:xfrm>
            <a:custGeom>
              <a:avLst/>
              <a:gdLst>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677437 w 1053674"/>
                <a:gd name="connsiteY5" fmla="*/ 224031 h 400434"/>
                <a:gd name="connsiteX6" fmla="*/ 710512 w 1053674"/>
                <a:gd name="connsiteY6" fmla="*/ 190955 h 400434"/>
                <a:gd name="connsiteX7" fmla="*/ 641911 w 1053674"/>
                <a:gd name="connsiteY7" fmla="*/ 146855 h 400434"/>
                <a:gd name="connsiteX8" fmla="*/ 596585 w 1053674"/>
                <a:gd name="connsiteY8" fmla="*/ 192181 h 400434"/>
                <a:gd name="connsiteX9" fmla="*/ 588010 w 1053674"/>
                <a:gd name="connsiteY9" fmla="*/ 195856 h 400434"/>
                <a:gd name="connsiteX10" fmla="*/ 579435 w 1053674"/>
                <a:gd name="connsiteY10" fmla="*/ 192181 h 400434"/>
                <a:gd name="connsiteX11" fmla="*/ 579435 w 1053674"/>
                <a:gd name="connsiteY11" fmla="*/ 175030 h 400434"/>
                <a:gd name="connsiteX12" fmla="*/ 622311 w 1053674"/>
                <a:gd name="connsiteY12" fmla="*/ 132154 h 400434"/>
                <a:gd name="connsiteX13" fmla="*/ 557385 w 1053674"/>
                <a:gd name="connsiteY13" fmla="*/ 84379 h 400434"/>
                <a:gd name="connsiteX14" fmla="*/ 498584 w 1053674"/>
                <a:gd name="connsiteY14" fmla="*/ 143180 h 400434"/>
                <a:gd name="connsiteX15" fmla="*/ 490008 w 1053674"/>
                <a:gd name="connsiteY15" fmla="*/ 146855 h 400434"/>
                <a:gd name="connsiteX16" fmla="*/ 481433 w 1053674"/>
                <a:gd name="connsiteY16" fmla="*/ 143180 h 400434"/>
                <a:gd name="connsiteX17" fmla="*/ 481433 w 1053674"/>
                <a:gd name="connsiteY17" fmla="*/ 126029 h 400434"/>
                <a:gd name="connsiteX18" fmla="*/ 537784 w 1053674"/>
                <a:gd name="connsiteY18" fmla="*/ 69678 h 400434"/>
                <a:gd name="connsiteX19" fmla="*/ 427532 w 1053674"/>
                <a:gd name="connsiteY19" fmla="*/ 2302 h 400434"/>
                <a:gd name="connsiteX20" fmla="*/ 392007 w 1053674"/>
                <a:gd name="connsiteY20" fmla="*/ 24353 h 400434"/>
                <a:gd name="connsiteX21" fmla="*/ 392007 w 1053674"/>
                <a:gd name="connsiteY21" fmla="*/ 61103 h 400434"/>
                <a:gd name="connsiteX22" fmla="*/ 60026 w 1053674"/>
                <a:gd name="connsiteY22" fmla="*/ 69678 h 400434"/>
                <a:gd name="connsiteX23" fmla="*/ 28175 w 1053674"/>
                <a:gd name="connsiteY23" fmla="*/ 83154 h 400434"/>
                <a:gd name="connsiteX24" fmla="*/ 0 w 1053674"/>
                <a:gd name="connsiteY24" fmla="*/ 232606 h 400434"/>
                <a:gd name="connsiteX25" fmla="*/ 31851 w 1053674"/>
                <a:gd name="connsiteY25" fmla="*/ 328158 h 400434"/>
                <a:gd name="connsiteX26" fmla="*/ 85751 w 1053674"/>
                <a:gd name="connsiteY26" fmla="*/ 342858 h 400434"/>
                <a:gd name="connsiteX27" fmla="*/ 355256 w 1053674"/>
                <a:gd name="connsiteY27" fmla="*/ 342858 h 400434"/>
                <a:gd name="connsiteX28" fmla="*/ 545134 w 1053674"/>
                <a:gd name="connsiteY28" fmla="*/ 371034 h 400434"/>
                <a:gd name="connsiteX29" fmla="*/ 655386 w 1053674"/>
                <a:gd name="connsiteY29" fmla="*/ 391859 h 400434"/>
                <a:gd name="connsiteX30" fmla="*/ 660286 w 1053674"/>
                <a:gd name="connsiteY30" fmla="*/ 391859 h 400434"/>
                <a:gd name="connsiteX31" fmla="*/ 772988 w 1053674"/>
                <a:gd name="connsiteY31" fmla="*/ 400434 h 400434"/>
                <a:gd name="connsiteX32" fmla="*/ 1040043 w 1053674"/>
                <a:gd name="connsiteY32" fmla="*/ 333058 h 400434"/>
                <a:gd name="connsiteX33" fmla="*/ 1053518 w 1053674"/>
                <a:gd name="connsiteY33" fmla="*/ 308558 h 400434"/>
                <a:gd name="connsiteX34" fmla="*/ 992267 w 1053674"/>
                <a:gd name="connsiteY34"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677437 w 1053674"/>
                <a:gd name="connsiteY5" fmla="*/ 224031 h 400434"/>
                <a:gd name="connsiteX6" fmla="*/ 710512 w 1053674"/>
                <a:gd name="connsiteY6" fmla="*/ 190955 h 400434"/>
                <a:gd name="connsiteX7" fmla="*/ 641911 w 1053674"/>
                <a:gd name="connsiteY7" fmla="*/ 146855 h 400434"/>
                <a:gd name="connsiteX8" fmla="*/ 596585 w 1053674"/>
                <a:gd name="connsiteY8" fmla="*/ 192181 h 400434"/>
                <a:gd name="connsiteX9" fmla="*/ 588010 w 1053674"/>
                <a:gd name="connsiteY9" fmla="*/ 195856 h 400434"/>
                <a:gd name="connsiteX10" fmla="*/ 579435 w 1053674"/>
                <a:gd name="connsiteY10" fmla="*/ 192181 h 400434"/>
                <a:gd name="connsiteX11" fmla="*/ 579435 w 1053674"/>
                <a:gd name="connsiteY11" fmla="*/ 175030 h 400434"/>
                <a:gd name="connsiteX12" fmla="*/ 622311 w 1053674"/>
                <a:gd name="connsiteY12" fmla="*/ 132154 h 400434"/>
                <a:gd name="connsiteX13" fmla="*/ 557385 w 1053674"/>
                <a:gd name="connsiteY13" fmla="*/ 84379 h 400434"/>
                <a:gd name="connsiteX14" fmla="*/ 498584 w 1053674"/>
                <a:gd name="connsiteY14" fmla="*/ 143180 h 400434"/>
                <a:gd name="connsiteX15" fmla="*/ 490008 w 1053674"/>
                <a:gd name="connsiteY15" fmla="*/ 146855 h 400434"/>
                <a:gd name="connsiteX16" fmla="*/ 481433 w 1053674"/>
                <a:gd name="connsiteY16" fmla="*/ 126029 h 400434"/>
                <a:gd name="connsiteX17" fmla="*/ 537784 w 1053674"/>
                <a:gd name="connsiteY17" fmla="*/ 69678 h 400434"/>
                <a:gd name="connsiteX18" fmla="*/ 427532 w 1053674"/>
                <a:gd name="connsiteY18" fmla="*/ 2302 h 400434"/>
                <a:gd name="connsiteX19" fmla="*/ 392007 w 1053674"/>
                <a:gd name="connsiteY19" fmla="*/ 24353 h 400434"/>
                <a:gd name="connsiteX20" fmla="*/ 392007 w 1053674"/>
                <a:gd name="connsiteY20" fmla="*/ 61103 h 400434"/>
                <a:gd name="connsiteX21" fmla="*/ 60026 w 1053674"/>
                <a:gd name="connsiteY21" fmla="*/ 69678 h 400434"/>
                <a:gd name="connsiteX22" fmla="*/ 28175 w 1053674"/>
                <a:gd name="connsiteY22" fmla="*/ 83154 h 400434"/>
                <a:gd name="connsiteX23" fmla="*/ 0 w 1053674"/>
                <a:gd name="connsiteY23" fmla="*/ 232606 h 400434"/>
                <a:gd name="connsiteX24" fmla="*/ 31851 w 1053674"/>
                <a:gd name="connsiteY24" fmla="*/ 328158 h 400434"/>
                <a:gd name="connsiteX25" fmla="*/ 85751 w 1053674"/>
                <a:gd name="connsiteY25" fmla="*/ 342858 h 400434"/>
                <a:gd name="connsiteX26" fmla="*/ 355256 w 1053674"/>
                <a:gd name="connsiteY26" fmla="*/ 342858 h 400434"/>
                <a:gd name="connsiteX27" fmla="*/ 545134 w 1053674"/>
                <a:gd name="connsiteY27" fmla="*/ 371034 h 400434"/>
                <a:gd name="connsiteX28" fmla="*/ 655386 w 1053674"/>
                <a:gd name="connsiteY28" fmla="*/ 391859 h 400434"/>
                <a:gd name="connsiteX29" fmla="*/ 660286 w 1053674"/>
                <a:gd name="connsiteY29" fmla="*/ 391859 h 400434"/>
                <a:gd name="connsiteX30" fmla="*/ 772988 w 1053674"/>
                <a:gd name="connsiteY30" fmla="*/ 400434 h 400434"/>
                <a:gd name="connsiteX31" fmla="*/ 1040043 w 1053674"/>
                <a:gd name="connsiteY31" fmla="*/ 333058 h 400434"/>
                <a:gd name="connsiteX32" fmla="*/ 1053518 w 1053674"/>
                <a:gd name="connsiteY32" fmla="*/ 308558 h 400434"/>
                <a:gd name="connsiteX33" fmla="*/ 992267 w 1053674"/>
                <a:gd name="connsiteY33"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677437 w 1053674"/>
                <a:gd name="connsiteY5" fmla="*/ 224031 h 400434"/>
                <a:gd name="connsiteX6" fmla="*/ 710512 w 1053674"/>
                <a:gd name="connsiteY6" fmla="*/ 190955 h 400434"/>
                <a:gd name="connsiteX7" fmla="*/ 641911 w 1053674"/>
                <a:gd name="connsiteY7" fmla="*/ 146855 h 400434"/>
                <a:gd name="connsiteX8" fmla="*/ 596585 w 1053674"/>
                <a:gd name="connsiteY8" fmla="*/ 192181 h 400434"/>
                <a:gd name="connsiteX9" fmla="*/ 588010 w 1053674"/>
                <a:gd name="connsiteY9" fmla="*/ 195856 h 400434"/>
                <a:gd name="connsiteX10" fmla="*/ 579435 w 1053674"/>
                <a:gd name="connsiteY10" fmla="*/ 192181 h 400434"/>
                <a:gd name="connsiteX11" fmla="*/ 579435 w 1053674"/>
                <a:gd name="connsiteY11" fmla="*/ 175030 h 400434"/>
                <a:gd name="connsiteX12" fmla="*/ 622311 w 1053674"/>
                <a:gd name="connsiteY12" fmla="*/ 132154 h 400434"/>
                <a:gd name="connsiteX13" fmla="*/ 557385 w 1053674"/>
                <a:gd name="connsiteY13" fmla="*/ 84379 h 400434"/>
                <a:gd name="connsiteX14" fmla="*/ 498584 w 1053674"/>
                <a:gd name="connsiteY14" fmla="*/ 143180 h 400434"/>
                <a:gd name="connsiteX15" fmla="*/ 481433 w 1053674"/>
                <a:gd name="connsiteY15" fmla="*/ 126029 h 400434"/>
                <a:gd name="connsiteX16" fmla="*/ 537784 w 1053674"/>
                <a:gd name="connsiteY16" fmla="*/ 69678 h 400434"/>
                <a:gd name="connsiteX17" fmla="*/ 427532 w 1053674"/>
                <a:gd name="connsiteY17" fmla="*/ 2302 h 400434"/>
                <a:gd name="connsiteX18" fmla="*/ 392007 w 1053674"/>
                <a:gd name="connsiteY18" fmla="*/ 24353 h 400434"/>
                <a:gd name="connsiteX19" fmla="*/ 392007 w 1053674"/>
                <a:gd name="connsiteY19" fmla="*/ 61103 h 400434"/>
                <a:gd name="connsiteX20" fmla="*/ 60026 w 1053674"/>
                <a:gd name="connsiteY20" fmla="*/ 69678 h 400434"/>
                <a:gd name="connsiteX21" fmla="*/ 28175 w 1053674"/>
                <a:gd name="connsiteY21" fmla="*/ 83154 h 400434"/>
                <a:gd name="connsiteX22" fmla="*/ 0 w 1053674"/>
                <a:gd name="connsiteY22" fmla="*/ 232606 h 400434"/>
                <a:gd name="connsiteX23" fmla="*/ 31851 w 1053674"/>
                <a:gd name="connsiteY23" fmla="*/ 328158 h 400434"/>
                <a:gd name="connsiteX24" fmla="*/ 85751 w 1053674"/>
                <a:gd name="connsiteY24" fmla="*/ 342858 h 400434"/>
                <a:gd name="connsiteX25" fmla="*/ 355256 w 1053674"/>
                <a:gd name="connsiteY25" fmla="*/ 342858 h 400434"/>
                <a:gd name="connsiteX26" fmla="*/ 545134 w 1053674"/>
                <a:gd name="connsiteY26" fmla="*/ 371034 h 400434"/>
                <a:gd name="connsiteX27" fmla="*/ 655386 w 1053674"/>
                <a:gd name="connsiteY27" fmla="*/ 391859 h 400434"/>
                <a:gd name="connsiteX28" fmla="*/ 660286 w 1053674"/>
                <a:gd name="connsiteY28" fmla="*/ 391859 h 400434"/>
                <a:gd name="connsiteX29" fmla="*/ 772988 w 1053674"/>
                <a:gd name="connsiteY29" fmla="*/ 400434 h 400434"/>
                <a:gd name="connsiteX30" fmla="*/ 1040043 w 1053674"/>
                <a:gd name="connsiteY30" fmla="*/ 333058 h 400434"/>
                <a:gd name="connsiteX31" fmla="*/ 1053518 w 1053674"/>
                <a:gd name="connsiteY31" fmla="*/ 308558 h 400434"/>
                <a:gd name="connsiteX32" fmla="*/ 992267 w 1053674"/>
                <a:gd name="connsiteY32"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677437 w 1053674"/>
                <a:gd name="connsiteY5" fmla="*/ 224031 h 400434"/>
                <a:gd name="connsiteX6" fmla="*/ 710512 w 1053674"/>
                <a:gd name="connsiteY6" fmla="*/ 190955 h 400434"/>
                <a:gd name="connsiteX7" fmla="*/ 641911 w 1053674"/>
                <a:gd name="connsiteY7" fmla="*/ 146855 h 400434"/>
                <a:gd name="connsiteX8" fmla="*/ 596585 w 1053674"/>
                <a:gd name="connsiteY8" fmla="*/ 192181 h 400434"/>
                <a:gd name="connsiteX9" fmla="*/ 588010 w 1053674"/>
                <a:gd name="connsiteY9" fmla="*/ 195856 h 400434"/>
                <a:gd name="connsiteX10" fmla="*/ 579435 w 1053674"/>
                <a:gd name="connsiteY10" fmla="*/ 192181 h 400434"/>
                <a:gd name="connsiteX11" fmla="*/ 579435 w 1053674"/>
                <a:gd name="connsiteY11" fmla="*/ 175030 h 400434"/>
                <a:gd name="connsiteX12" fmla="*/ 622311 w 1053674"/>
                <a:gd name="connsiteY12" fmla="*/ 132154 h 400434"/>
                <a:gd name="connsiteX13" fmla="*/ 557385 w 1053674"/>
                <a:gd name="connsiteY13" fmla="*/ 84379 h 400434"/>
                <a:gd name="connsiteX14" fmla="*/ 498584 w 1053674"/>
                <a:gd name="connsiteY14" fmla="*/ 143180 h 400434"/>
                <a:gd name="connsiteX15" fmla="*/ 537784 w 1053674"/>
                <a:gd name="connsiteY15" fmla="*/ 69678 h 400434"/>
                <a:gd name="connsiteX16" fmla="*/ 427532 w 1053674"/>
                <a:gd name="connsiteY16" fmla="*/ 2302 h 400434"/>
                <a:gd name="connsiteX17" fmla="*/ 392007 w 1053674"/>
                <a:gd name="connsiteY17" fmla="*/ 24353 h 400434"/>
                <a:gd name="connsiteX18" fmla="*/ 392007 w 1053674"/>
                <a:gd name="connsiteY18" fmla="*/ 61103 h 400434"/>
                <a:gd name="connsiteX19" fmla="*/ 60026 w 1053674"/>
                <a:gd name="connsiteY19" fmla="*/ 69678 h 400434"/>
                <a:gd name="connsiteX20" fmla="*/ 28175 w 1053674"/>
                <a:gd name="connsiteY20" fmla="*/ 83154 h 400434"/>
                <a:gd name="connsiteX21" fmla="*/ 0 w 1053674"/>
                <a:gd name="connsiteY21" fmla="*/ 232606 h 400434"/>
                <a:gd name="connsiteX22" fmla="*/ 31851 w 1053674"/>
                <a:gd name="connsiteY22" fmla="*/ 328158 h 400434"/>
                <a:gd name="connsiteX23" fmla="*/ 85751 w 1053674"/>
                <a:gd name="connsiteY23" fmla="*/ 342858 h 400434"/>
                <a:gd name="connsiteX24" fmla="*/ 355256 w 1053674"/>
                <a:gd name="connsiteY24" fmla="*/ 342858 h 400434"/>
                <a:gd name="connsiteX25" fmla="*/ 545134 w 1053674"/>
                <a:gd name="connsiteY25" fmla="*/ 371034 h 400434"/>
                <a:gd name="connsiteX26" fmla="*/ 655386 w 1053674"/>
                <a:gd name="connsiteY26" fmla="*/ 391859 h 400434"/>
                <a:gd name="connsiteX27" fmla="*/ 660286 w 1053674"/>
                <a:gd name="connsiteY27" fmla="*/ 391859 h 400434"/>
                <a:gd name="connsiteX28" fmla="*/ 772988 w 1053674"/>
                <a:gd name="connsiteY28" fmla="*/ 400434 h 400434"/>
                <a:gd name="connsiteX29" fmla="*/ 1040043 w 1053674"/>
                <a:gd name="connsiteY29" fmla="*/ 333058 h 400434"/>
                <a:gd name="connsiteX30" fmla="*/ 1053518 w 1053674"/>
                <a:gd name="connsiteY30" fmla="*/ 308558 h 400434"/>
                <a:gd name="connsiteX31" fmla="*/ 992267 w 1053674"/>
                <a:gd name="connsiteY31"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677437 w 1053674"/>
                <a:gd name="connsiteY5" fmla="*/ 224031 h 400434"/>
                <a:gd name="connsiteX6" fmla="*/ 710512 w 1053674"/>
                <a:gd name="connsiteY6" fmla="*/ 190955 h 400434"/>
                <a:gd name="connsiteX7" fmla="*/ 641911 w 1053674"/>
                <a:gd name="connsiteY7" fmla="*/ 146855 h 400434"/>
                <a:gd name="connsiteX8" fmla="*/ 596585 w 1053674"/>
                <a:gd name="connsiteY8" fmla="*/ 192181 h 400434"/>
                <a:gd name="connsiteX9" fmla="*/ 588010 w 1053674"/>
                <a:gd name="connsiteY9" fmla="*/ 195856 h 400434"/>
                <a:gd name="connsiteX10" fmla="*/ 579435 w 1053674"/>
                <a:gd name="connsiteY10" fmla="*/ 192181 h 400434"/>
                <a:gd name="connsiteX11" fmla="*/ 579435 w 1053674"/>
                <a:gd name="connsiteY11" fmla="*/ 175030 h 400434"/>
                <a:gd name="connsiteX12" fmla="*/ 622311 w 1053674"/>
                <a:gd name="connsiteY12" fmla="*/ 132154 h 400434"/>
                <a:gd name="connsiteX13" fmla="*/ 557385 w 1053674"/>
                <a:gd name="connsiteY13" fmla="*/ 84379 h 400434"/>
                <a:gd name="connsiteX14" fmla="*/ 537784 w 1053674"/>
                <a:gd name="connsiteY14" fmla="*/ 69678 h 400434"/>
                <a:gd name="connsiteX15" fmla="*/ 427532 w 1053674"/>
                <a:gd name="connsiteY15" fmla="*/ 2302 h 400434"/>
                <a:gd name="connsiteX16" fmla="*/ 392007 w 1053674"/>
                <a:gd name="connsiteY16" fmla="*/ 24353 h 400434"/>
                <a:gd name="connsiteX17" fmla="*/ 392007 w 1053674"/>
                <a:gd name="connsiteY17" fmla="*/ 61103 h 400434"/>
                <a:gd name="connsiteX18" fmla="*/ 60026 w 1053674"/>
                <a:gd name="connsiteY18" fmla="*/ 69678 h 400434"/>
                <a:gd name="connsiteX19" fmla="*/ 28175 w 1053674"/>
                <a:gd name="connsiteY19" fmla="*/ 83154 h 400434"/>
                <a:gd name="connsiteX20" fmla="*/ 0 w 1053674"/>
                <a:gd name="connsiteY20" fmla="*/ 232606 h 400434"/>
                <a:gd name="connsiteX21" fmla="*/ 31851 w 1053674"/>
                <a:gd name="connsiteY21" fmla="*/ 328158 h 400434"/>
                <a:gd name="connsiteX22" fmla="*/ 85751 w 1053674"/>
                <a:gd name="connsiteY22" fmla="*/ 342858 h 400434"/>
                <a:gd name="connsiteX23" fmla="*/ 355256 w 1053674"/>
                <a:gd name="connsiteY23" fmla="*/ 342858 h 400434"/>
                <a:gd name="connsiteX24" fmla="*/ 545134 w 1053674"/>
                <a:gd name="connsiteY24" fmla="*/ 371034 h 400434"/>
                <a:gd name="connsiteX25" fmla="*/ 655386 w 1053674"/>
                <a:gd name="connsiteY25" fmla="*/ 391859 h 400434"/>
                <a:gd name="connsiteX26" fmla="*/ 660286 w 1053674"/>
                <a:gd name="connsiteY26" fmla="*/ 391859 h 400434"/>
                <a:gd name="connsiteX27" fmla="*/ 772988 w 1053674"/>
                <a:gd name="connsiteY27" fmla="*/ 400434 h 400434"/>
                <a:gd name="connsiteX28" fmla="*/ 1040043 w 1053674"/>
                <a:gd name="connsiteY28" fmla="*/ 333058 h 400434"/>
                <a:gd name="connsiteX29" fmla="*/ 1053518 w 1053674"/>
                <a:gd name="connsiteY29" fmla="*/ 308558 h 400434"/>
                <a:gd name="connsiteX30" fmla="*/ 992267 w 1053674"/>
                <a:gd name="connsiteY30"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677437 w 1053674"/>
                <a:gd name="connsiteY5" fmla="*/ 224031 h 400434"/>
                <a:gd name="connsiteX6" fmla="*/ 710512 w 1053674"/>
                <a:gd name="connsiteY6" fmla="*/ 190955 h 400434"/>
                <a:gd name="connsiteX7" fmla="*/ 641911 w 1053674"/>
                <a:gd name="connsiteY7" fmla="*/ 146855 h 400434"/>
                <a:gd name="connsiteX8" fmla="*/ 596585 w 1053674"/>
                <a:gd name="connsiteY8" fmla="*/ 192181 h 400434"/>
                <a:gd name="connsiteX9" fmla="*/ 588010 w 1053674"/>
                <a:gd name="connsiteY9" fmla="*/ 195856 h 400434"/>
                <a:gd name="connsiteX10" fmla="*/ 579435 w 1053674"/>
                <a:gd name="connsiteY10" fmla="*/ 192181 h 400434"/>
                <a:gd name="connsiteX11" fmla="*/ 622311 w 1053674"/>
                <a:gd name="connsiteY11" fmla="*/ 132154 h 400434"/>
                <a:gd name="connsiteX12" fmla="*/ 557385 w 1053674"/>
                <a:gd name="connsiteY12" fmla="*/ 84379 h 400434"/>
                <a:gd name="connsiteX13" fmla="*/ 537784 w 1053674"/>
                <a:gd name="connsiteY13" fmla="*/ 69678 h 400434"/>
                <a:gd name="connsiteX14" fmla="*/ 427532 w 1053674"/>
                <a:gd name="connsiteY14" fmla="*/ 2302 h 400434"/>
                <a:gd name="connsiteX15" fmla="*/ 392007 w 1053674"/>
                <a:gd name="connsiteY15" fmla="*/ 24353 h 400434"/>
                <a:gd name="connsiteX16" fmla="*/ 392007 w 1053674"/>
                <a:gd name="connsiteY16" fmla="*/ 61103 h 400434"/>
                <a:gd name="connsiteX17" fmla="*/ 60026 w 1053674"/>
                <a:gd name="connsiteY17" fmla="*/ 69678 h 400434"/>
                <a:gd name="connsiteX18" fmla="*/ 28175 w 1053674"/>
                <a:gd name="connsiteY18" fmla="*/ 83154 h 400434"/>
                <a:gd name="connsiteX19" fmla="*/ 0 w 1053674"/>
                <a:gd name="connsiteY19" fmla="*/ 232606 h 400434"/>
                <a:gd name="connsiteX20" fmla="*/ 31851 w 1053674"/>
                <a:gd name="connsiteY20" fmla="*/ 328158 h 400434"/>
                <a:gd name="connsiteX21" fmla="*/ 85751 w 1053674"/>
                <a:gd name="connsiteY21" fmla="*/ 342858 h 400434"/>
                <a:gd name="connsiteX22" fmla="*/ 355256 w 1053674"/>
                <a:gd name="connsiteY22" fmla="*/ 342858 h 400434"/>
                <a:gd name="connsiteX23" fmla="*/ 545134 w 1053674"/>
                <a:gd name="connsiteY23" fmla="*/ 371034 h 400434"/>
                <a:gd name="connsiteX24" fmla="*/ 655386 w 1053674"/>
                <a:gd name="connsiteY24" fmla="*/ 391859 h 400434"/>
                <a:gd name="connsiteX25" fmla="*/ 660286 w 1053674"/>
                <a:gd name="connsiteY25" fmla="*/ 391859 h 400434"/>
                <a:gd name="connsiteX26" fmla="*/ 772988 w 1053674"/>
                <a:gd name="connsiteY26" fmla="*/ 400434 h 400434"/>
                <a:gd name="connsiteX27" fmla="*/ 1040043 w 1053674"/>
                <a:gd name="connsiteY27" fmla="*/ 333058 h 400434"/>
                <a:gd name="connsiteX28" fmla="*/ 1053518 w 1053674"/>
                <a:gd name="connsiteY28" fmla="*/ 308558 h 400434"/>
                <a:gd name="connsiteX29" fmla="*/ 992267 w 1053674"/>
                <a:gd name="connsiteY29"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677437 w 1053674"/>
                <a:gd name="connsiteY5" fmla="*/ 224031 h 400434"/>
                <a:gd name="connsiteX6" fmla="*/ 710512 w 1053674"/>
                <a:gd name="connsiteY6" fmla="*/ 190955 h 400434"/>
                <a:gd name="connsiteX7" fmla="*/ 641911 w 1053674"/>
                <a:gd name="connsiteY7" fmla="*/ 146855 h 400434"/>
                <a:gd name="connsiteX8" fmla="*/ 596585 w 1053674"/>
                <a:gd name="connsiteY8" fmla="*/ 192181 h 400434"/>
                <a:gd name="connsiteX9" fmla="*/ 588010 w 1053674"/>
                <a:gd name="connsiteY9" fmla="*/ 195856 h 400434"/>
                <a:gd name="connsiteX10" fmla="*/ 622311 w 1053674"/>
                <a:gd name="connsiteY10" fmla="*/ 132154 h 400434"/>
                <a:gd name="connsiteX11" fmla="*/ 557385 w 1053674"/>
                <a:gd name="connsiteY11" fmla="*/ 84379 h 400434"/>
                <a:gd name="connsiteX12" fmla="*/ 537784 w 1053674"/>
                <a:gd name="connsiteY12" fmla="*/ 69678 h 400434"/>
                <a:gd name="connsiteX13" fmla="*/ 427532 w 1053674"/>
                <a:gd name="connsiteY13" fmla="*/ 2302 h 400434"/>
                <a:gd name="connsiteX14" fmla="*/ 392007 w 1053674"/>
                <a:gd name="connsiteY14" fmla="*/ 24353 h 400434"/>
                <a:gd name="connsiteX15" fmla="*/ 392007 w 1053674"/>
                <a:gd name="connsiteY15" fmla="*/ 61103 h 400434"/>
                <a:gd name="connsiteX16" fmla="*/ 60026 w 1053674"/>
                <a:gd name="connsiteY16" fmla="*/ 69678 h 400434"/>
                <a:gd name="connsiteX17" fmla="*/ 28175 w 1053674"/>
                <a:gd name="connsiteY17" fmla="*/ 83154 h 400434"/>
                <a:gd name="connsiteX18" fmla="*/ 0 w 1053674"/>
                <a:gd name="connsiteY18" fmla="*/ 232606 h 400434"/>
                <a:gd name="connsiteX19" fmla="*/ 31851 w 1053674"/>
                <a:gd name="connsiteY19" fmla="*/ 328158 h 400434"/>
                <a:gd name="connsiteX20" fmla="*/ 85751 w 1053674"/>
                <a:gd name="connsiteY20" fmla="*/ 342858 h 400434"/>
                <a:gd name="connsiteX21" fmla="*/ 355256 w 1053674"/>
                <a:gd name="connsiteY21" fmla="*/ 342858 h 400434"/>
                <a:gd name="connsiteX22" fmla="*/ 545134 w 1053674"/>
                <a:gd name="connsiteY22" fmla="*/ 371034 h 400434"/>
                <a:gd name="connsiteX23" fmla="*/ 655386 w 1053674"/>
                <a:gd name="connsiteY23" fmla="*/ 391859 h 400434"/>
                <a:gd name="connsiteX24" fmla="*/ 660286 w 1053674"/>
                <a:gd name="connsiteY24" fmla="*/ 391859 h 400434"/>
                <a:gd name="connsiteX25" fmla="*/ 772988 w 1053674"/>
                <a:gd name="connsiteY25" fmla="*/ 400434 h 400434"/>
                <a:gd name="connsiteX26" fmla="*/ 1040043 w 1053674"/>
                <a:gd name="connsiteY26" fmla="*/ 333058 h 400434"/>
                <a:gd name="connsiteX27" fmla="*/ 1053518 w 1053674"/>
                <a:gd name="connsiteY27" fmla="*/ 308558 h 400434"/>
                <a:gd name="connsiteX28" fmla="*/ 992267 w 1053674"/>
                <a:gd name="connsiteY28"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677437 w 1053674"/>
                <a:gd name="connsiteY5" fmla="*/ 224031 h 400434"/>
                <a:gd name="connsiteX6" fmla="*/ 710512 w 1053674"/>
                <a:gd name="connsiteY6" fmla="*/ 190955 h 400434"/>
                <a:gd name="connsiteX7" fmla="*/ 641911 w 1053674"/>
                <a:gd name="connsiteY7" fmla="*/ 146855 h 400434"/>
                <a:gd name="connsiteX8" fmla="*/ 596585 w 1053674"/>
                <a:gd name="connsiteY8" fmla="*/ 192181 h 400434"/>
                <a:gd name="connsiteX9" fmla="*/ 622311 w 1053674"/>
                <a:gd name="connsiteY9" fmla="*/ 132154 h 400434"/>
                <a:gd name="connsiteX10" fmla="*/ 557385 w 1053674"/>
                <a:gd name="connsiteY10" fmla="*/ 84379 h 400434"/>
                <a:gd name="connsiteX11" fmla="*/ 537784 w 1053674"/>
                <a:gd name="connsiteY11" fmla="*/ 69678 h 400434"/>
                <a:gd name="connsiteX12" fmla="*/ 427532 w 1053674"/>
                <a:gd name="connsiteY12" fmla="*/ 2302 h 400434"/>
                <a:gd name="connsiteX13" fmla="*/ 392007 w 1053674"/>
                <a:gd name="connsiteY13" fmla="*/ 24353 h 400434"/>
                <a:gd name="connsiteX14" fmla="*/ 392007 w 1053674"/>
                <a:gd name="connsiteY14" fmla="*/ 61103 h 400434"/>
                <a:gd name="connsiteX15" fmla="*/ 60026 w 1053674"/>
                <a:gd name="connsiteY15" fmla="*/ 69678 h 400434"/>
                <a:gd name="connsiteX16" fmla="*/ 28175 w 1053674"/>
                <a:gd name="connsiteY16" fmla="*/ 83154 h 400434"/>
                <a:gd name="connsiteX17" fmla="*/ 0 w 1053674"/>
                <a:gd name="connsiteY17" fmla="*/ 232606 h 400434"/>
                <a:gd name="connsiteX18" fmla="*/ 31851 w 1053674"/>
                <a:gd name="connsiteY18" fmla="*/ 328158 h 400434"/>
                <a:gd name="connsiteX19" fmla="*/ 85751 w 1053674"/>
                <a:gd name="connsiteY19" fmla="*/ 342858 h 400434"/>
                <a:gd name="connsiteX20" fmla="*/ 355256 w 1053674"/>
                <a:gd name="connsiteY20" fmla="*/ 342858 h 400434"/>
                <a:gd name="connsiteX21" fmla="*/ 545134 w 1053674"/>
                <a:gd name="connsiteY21" fmla="*/ 371034 h 400434"/>
                <a:gd name="connsiteX22" fmla="*/ 655386 w 1053674"/>
                <a:gd name="connsiteY22" fmla="*/ 391859 h 400434"/>
                <a:gd name="connsiteX23" fmla="*/ 660286 w 1053674"/>
                <a:gd name="connsiteY23" fmla="*/ 391859 h 400434"/>
                <a:gd name="connsiteX24" fmla="*/ 772988 w 1053674"/>
                <a:gd name="connsiteY24" fmla="*/ 400434 h 400434"/>
                <a:gd name="connsiteX25" fmla="*/ 1040043 w 1053674"/>
                <a:gd name="connsiteY25" fmla="*/ 333058 h 400434"/>
                <a:gd name="connsiteX26" fmla="*/ 1053518 w 1053674"/>
                <a:gd name="connsiteY26" fmla="*/ 308558 h 400434"/>
                <a:gd name="connsiteX27" fmla="*/ 992267 w 1053674"/>
                <a:gd name="connsiteY27"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677437 w 1053674"/>
                <a:gd name="connsiteY5" fmla="*/ 224031 h 400434"/>
                <a:gd name="connsiteX6" fmla="*/ 710512 w 1053674"/>
                <a:gd name="connsiteY6" fmla="*/ 190955 h 400434"/>
                <a:gd name="connsiteX7" fmla="*/ 641911 w 1053674"/>
                <a:gd name="connsiteY7" fmla="*/ 146855 h 400434"/>
                <a:gd name="connsiteX8" fmla="*/ 622311 w 1053674"/>
                <a:gd name="connsiteY8" fmla="*/ 132154 h 400434"/>
                <a:gd name="connsiteX9" fmla="*/ 557385 w 1053674"/>
                <a:gd name="connsiteY9" fmla="*/ 84379 h 400434"/>
                <a:gd name="connsiteX10" fmla="*/ 537784 w 1053674"/>
                <a:gd name="connsiteY10" fmla="*/ 69678 h 400434"/>
                <a:gd name="connsiteX11" fmla="*/ 427532 w 1053674"/>
                <a:gd name="connsiteY11" fmla="*/ 2302 h 400434"/>
                <a:gd name="connsiteX12" fmla="*/ 392007 w 1053674"/>
                <a:gd name="connsiteY12" fmla="*/ 24353 h 400434"/>
                <a:gd name="connsiteX13" fmla="*/ 392007 w 1053674"/>
                <a:gd name="connsiteY13" fmla="*/ 61103 h 400434"/>
                <a:gd name="connsiteX14" fmla="*/ 60026 w 1053674"/>
                <a:gd name="connsiteY14" fmla="*/ 69678 h 400434"/>
                <a:gd name="connsiteX15" fmla="*/ 28175 w 1053674"/>
                <a:gd name="connsiteY15" fmla="*/ 83154 h 400434"/>
                <a:gd name="connsiteX16" fmla="*/ 0 w 1053674"/>
                <a:gd name="connsiteY16" fmla="*/ 232606 h 400434"/>
                <a:gd name="connsiteX17" fmla="*/ 31851 w 1053674"/>
                <a:gd name="connsiteY17" fmla="*/ 328158 h 400434"/>
                <a:gd name="connsiteX18" fmla="*/ 85751 w 1053674"/>
                <a:gd name="connsiteY18" fmla="*/ 342858 h 400434"/>
                <a:gd name="connsiteX19" fmla="*/ 355256 w 1053674"/>
                <a:gd name="connsiteY19" fmla="*/ 342858 h 400434"/>
                <a:gd name="connsiteX20" fmla="*/ 545134 w 1053674"/>
                <a:gd name="connsiteY20" fmla="*/ 371034 h 400434"/>
                <a:gd name="connsiteX21" fmla="*/ 655386 w 1053674"/>
                <a:gd name="connsiteY21" fmla="*/ 391859 h 400434"/>
                <a:gd name="connsiteX22" fmla="*/ 660286 w 1053674"/>
                <a:gd name="connsiteY22" fmla="*/ 391859 h 400434"/>
                <a:gd name="connsiteX23" fmla="*/ 772988 w 1053674"/>
                <a:gd name="connsiteY23" fmla="*/ 400434 h 400434"/>
                <a:gd name="connsiteX24" fmla="*/ 1040043 w 1053674"/>
                <a:gd name="connsiteY24" fmla="*/ 333058 h 400434"/>
                <a:gd name="connsiteX25" fmla="*/ 1053518 w 1053674"/>
                <a:gd name="connsiteY25" fmla="*/ 308558 h 400434"/>
                <a:gd name="connsiteX26" fmla="*/ 992267 w 1053674"/>
                <a:gd name="connsiteY26"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710512 w 1053674"/>
                <a:gd name="connsiteY5" fmla="*/ 190955 h 400434"/>
                <a:gd name="connsiteX6" fmla="*/ 641911 w 1053674"/>
                <a:gd name="connsiteY6" fmla="*/ 146855 h 400434"/>
                <a:gd name="connsiteX7" fmla="*/ 622311 w 1053674"/>
                <a:gd name="connsiteY7" fmla="*/ 132154 h 400434"/>
                <a:gd name="connsiteX8" fmla="*/ 557385 w 1053674"/>
                <a:gd name="connsiteY8" fmla="*/ 84379 h 400434"/>
                <a:gd name="connsiteX9" fmla="*/ 537784 w 1053674"/>
                <a:gd name="connsiteY9" fmla="*/ 69678 h 400434"/>
                <a:gd name="connsiteX10" fmla="*/ 427532 w 1053674"/>
                <a:gd name="connsiteY10" fmla="*/ 2302 h 400434"/>
                <a:gd name="connsiteX11" fmla="*/ 392007 w 1053674"/>
                <a:gd name="connsiteY11" fmla="*/ 24353 h 400434"/>
                <a:gd name="connsiteX12" fmla="*/ 392007 w 1053674"/>
                <a:gd name="connsiteY12" fmla="*/ 61103 h 400434"/>
                <a:gd name="connsiteX13" fmla="*/ 60026 w 1053674"/>
                <a:gd name="connsiteY13" fmla="*/ 69678 h 400434"/>
                <a:gd name="connsiteX14" fmla="*/ 28175 w 1053674"/>
                <a:gd name="connsiteY14" fmla="*/ 83154 h 400434"/>
                <a:gd name="connsiteX15" fmla="*/ 0 w 1053674"/>
                <a:gd name="connsiteY15" fmla="*/ 232606 h 400434"/>
                <a:gd name="connsiteX16" fmla="*/ 31851 w 1053674"/>
                <a:gd name="connsiteY16" fmla="*/ 328158 h 400434"/>
                <a:gd name="connsiteX17" fmla="*/ 85751 w 1053674"/>
                <a:gd name="connsiteY17" fmla="*/ 342858 h 400434"/>
                <a:gd name="connsiteX18" fmla="*/ 355256 w 1053674"/>
                <a:gd name="connsiteY18" fmla="*/ 342858 h 400434"/>
                <a:gd name="connsiteX19" fmla="*/ 545134 w 1053674"/>
                <a:gd name="connsiteY19" fmla="*/ 371034 h 400434"/>
                <a:gd name="connsiteX20" fmla="*/ 655386 w 1053674"/>
                <a:gd name="connsiteY20" fmla="*/ 391859 h 400434"/>
                <a:gd name="connsiteX21" fmla="*/ 660286 w 1053674"/>
                <a:gd name="connsiteY21" fmla="*/ 391859 h 400434"/>
                <a:gd name="connsiteX22" fmla="*/ 772988 w 1053674"/>
                <a:gd name="connsiteY22" fmla="*/ 400434 h 400434"/>
                <a:gd name="connsiteX23" fmla="*/ 1040043 w 1053674"/>
                <a:gd name="connsiteY23" fmla="*/ 333058 h 400434"/>
                <a:gd name="connsiteX24" fmla="*/ 1053518 w 1053674"/>
                <a:gd name="connsiteY24" fmla="*/ 308558 h 400434"/>
                <a:gd name="connsiteX25" fmla="*/ 992267 w 1053674"/>
                <a:gd name="connsiteY25"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710512 w 1053674"/>
                <a:gd name="connsiteY4" fmla="*/ 190955 h 400434"/>
                <a:gd name="connsiteX5" fmla="*/ 641911 w 1053674"/>
                <a:gd name="connsiteY5" fmla="*/ 146855 h 400434"/>
                <a:gd name="connsiteX6" fmla="*/ 622311 w 1053674"/>
                <a:gd name="connsiteY6" fmla="*/ 132154 h 400434"/>
                <a:gd name="connsiteX7" fmla="*/ 557385 w 1053674"/>
                <a:gd name="connsiteY7" fmla="*/ 84379 h 400434"/>
                <a:gd name="connsiteX8" fmla="*/ 537784 w 1053674"/>
                <a:gd name="connsiteY8" fmla="*/ 69678 h 400434"/>
                <a:gd name="connsiteX9" fmla="*/ 427532 w 1053674"/>
                <a:gd name="connsiteY9" fmla="*/ 2302 h 400434"/>
                <a:gd name="connsiteX10" fmla="*/ 392007 w 1053674"/>
                <a:gd name="connsiteY10" fmla="*/ 24353 h 400434"/>
                <a:gd name="connsiteX11" fmla="*/ 392007 w 1053674"/>
                <a:gd name="connsiteY11" fmla="*/ 61103 h 400434"/>
                <a:gd name="connsiteX12" fmla="*/ 60026 w 1053674"/>
                <a:gd name="connsiteY12" fmla="*/ 69678 h 400434"/>
                <a:gd name="connsiteX13" fmla="*/ 28175 w 1053674"/>
                <a:gd name="connsiteY13" fmla="*/ 83154 h 400434"/>
                <a:gd name="connsiteX14" fmla="*/ 0 w 1053674"/>
                <a:gd name="connsiteY14" fmla="*/ 232606 h 400434"/>
                <a:gd name="connsiteX15" fmla="*/ 31851 w 1053674"/>
                <a:gd name="connsiteY15" fmla="*/ 328158 h 400434"/>
                <a:gd name="connsiteX16" fmla="*/ 85751 w 1053674"/>
                <a:gd name="connsiteY16" fmla="*/ 342858 h 400434"/>
                <a:gd name="connsiteX17" fmla="*/ 355256 w 1053674"/>
                <a:gd name="connsiteY17" fmla="*/ 342858 h 400434"/>
                <a:gd name="connsiteX18" fmla="*/ 545134 w 1053674"/>
                <a:gd name="connsiteY18" fmla="*/ 371034 h 400434"/>
                <a:gd name="connsiteX19" fmla="*/ 655386 w 1053674"/>
                <a:gd name="connsiteY19" fmla="*/ 391859 h 400434"/>
                <a:gd name="connsiteX20" fmla="*/ 660286 w 1053674"/>
                <a:gd name="connsiteY20" fmla="*/ 391859 h 400434"/>
                <a:gd name="connsiteX21" fmla="*/ 772988 w 1053674"/>
                <a:gd name="connsiteY21" fmla="*/ 400434 h 400434"/>
                <a:gd name="connsiteX22" fmla="*/ 1040043 w 1053674"/>
                <a:gd name="connsiteY22" fmla="*/ 333058 h 400434"/>
                <a:gd name="connsiteX23" fmla="*/ 1053518 w 1053674"/>
                <a:gd name="connsiteY23" fmla="*/ 308558 h 400434"/>
                <a:gd name="connsiteX24" fmla="*/ 992267 w 1053674"/>
                <a:gd name="connsiteY24"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710512 w 1053674"/>
                <a:gd name="connsiteY3" fmla="*/ 190955 h 400434"/>
                <a:gd name="connsiteX4" fmla="*/ 641911 w 1053674"/>
                <a:gd name="connsiteY4" fmla="*/ 146855 h 400434"/>
                <a:gd name="connsiteX5" fmla="*/ 622311 w 1053674"/>
                <a:gd name="connsiteY5" fmla="*/ 132154 h 400434"/>
                <a:gd name="connsiteX6" fmla="*/ 557385 w 1053674"/>
                <a:gd name="connsiteY6" fmla="*/ 84379 h 400434"/>
                <a:gd name="connsiteX7" fmla="*/ 537784 w 1053674"/>
                <a:gd name="connsiteY7" fmla="*/ 69678 h 400434"/>
                <a:gd name="connsiteX8" fmla="*/ 427532 w 1053674"/>
                <a:gd name="connsiteY8" fmla="*/ 2302 h 400434"/>
                <a:gd name="connsiteX9" fmla="*/ 392007 w 1053674"/>
                <a:gd name="connsiteY9" fmla="*/ 24353 h 400434"/>
                <a:gd name="connsiteX10" fmla="*/ 392007 w 1053674"/>
                <a:gd name="connsiteY10" fmla="*/ 61103 h 400434"/>
                <a:gd name="connsiteX11" fmla="*/ 60026 w 1053674"/>
                <a:gd name="connsiteY11" fmla="*/ 69678 h 400434"/>
                <a:gd name="connsiteX12" fmla="*/ 28175 w 1053674"/>
                <a:gd name="connsiteY12" fmla="*/ 83154 h 400434"/>
                <a:gd name="connsiteX13" fmla="*/ 0 w 1053674"/>
                <a:gd name="connsiteY13" fmla="*/ 232606 h 400434"/>
                <a:gd name="connsiteX14" fmla="*/ 31851 w 1053674"/>
                <a:gd name="connsiteY14" fmla="*/ 328158 h 400434"/>
                <a:gd name="connsiteX15" fmla="*/ 85751 w 1053674"/>
                <a:gd name="connsiteY15" fmla="*/ 342858 h 400434"/>
                <a:gd name="connsiteX16" fmla="*/ 355256 w 1053674"/>
                <a:gd name="connsiteY16" fmla="*/ 342858 h 400434"/>
                <a:gd name="connsiteX17" fmla="*/ 545134 w 1053674"/>
                <a:gd name="connsiteY17" fmla="*/ 371034 h 400434"/>
                <a:gd name="connsiteX18" fmla="*/ 655386 w 1053674"/>
                <a:gd name="connsiteY18" fmla="*/ 391859 h 400434"/>
                <a:gd name="connsiteX19" fmla="*/ 660286 w 1053674"/>
                <a:gd name="connsiteY19" fmla="*/ 391859 h 400434"/>
                <a:gd name="connsiteX20" fmla="*/ 772988 w 1053674"/>
                <a:gd name="connsiteY20" fmla="*/ 400434 h 400434"/>
                <a:gd name="connsiteX21" fmla="*/ 1040043 w 1053674"/>
                <a:gd name="connsiteY21" fmla="*/ 333058 h 400434"/>
                <a:gd name="connsiteX22" fmla="*/ 1053518 w 1053674"/>
                <a:gd name="connsiteY22" fmla="*/ 308558 h 400434"/>
                <a:gd name="connsiteX23" fmla="*/ 992267 w 1053674"/>
                <a:gd name="connsiteY23"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622311 w 1053674"/>
                <a:gd name="connsiteY4" fmla="*/ 132154 h 400434"/>
                <a:gd name="connsiteX5" fmla="*/ 557385 w 1053674"/>
                <a:gd name="connsiteY5" fmla="*/ 84379 h 400434"/>
                <a:gd name="connsiteX6" fmla="*/ 537784 w 1053674"/>
                <a:gd name="connsiteY6" fmla="*/ 69678 h 400434"/>
                <a:gd name="connsiteX7" fmla="*/ 427532 w 1053674"/>
                <a:gd name="connsiteY7" fmla="*/ 2302 h 400434"/>
                <a:gd name="connsiteX8" fmla="*/ 392007 w 1053674"/>
                <a:gd name="connsiteY8" fmla="*/ 24353 h 400434"/>
                <a:gd name="connsiteX9" fmla="*/ 392007 w 1053674"/>
                <a:gd name="connsiteY9" fmla="*/ 61103 h 400434"/>
                <a:gd name="connsiteX10" fmla="*/ 60026 w 1053674"/>
                <a:gd name="connsiteY10" fmla="*/ 69678 h 400434"/>
                <a:gd name="connsiteX11" fmla="*/ 28175 w 1053674"/>
                <a:gd name="connsiteY11" fmla="*/ 83154 h 400434"/>
                <a:gd name="connsiteX12" fmla="*/ 0 w 1053674"/>
                <a:gd name="connsiteY12" fmla="*/ 232606 h 400434"/>
                <a:gd name="connsiteX13" fmla="*/ 31851 w 1053674"/>
                <a:gd name="connsiteY13" fmla="*/ 328158 h 400434"/>
                <a:gd name="connsiteX14" fmla="*/ 85751 w 1053674"/>
                <a:gd name="connsiteY14" fmla="*/ 342858 h 400434"/>
                <a:gd name="connsiteX15" fmla="*/ 355256 w 1053674"/>
                <a:gd name="connsiteY15" fmla="*/ 342858 h 400434"/>
                <a:gd name="connsiteX16" fmla="*/ 545134 w 1053674"/>
                <a:gd name="connsiteY16" fmla="*/ 371034 h 400434"/>
                <a:gd name="connsiteX17" fmla="*/ 655386 w 1053674"/>
                <a:gd name="connsiteY17" fmla="*/ 391859 h 400434"/>
                <a:gd name="connsiteX18" fmla="*/ 660286 w 1053674"/>
                <a:gd name="connsiteY18" fmla="*/ 391859 h 400434"/>
                <a:gd name="connsiteX19" fmla="*/ 772988 w 1053674"/>
                <a:gd name="connsiteY19" fmla="*/ 400434 h 400434"/>
                <a:gd name="connsiteX20" fmla="*/ 1040043 w 1053674"/>
                <a:gd name="connsiteY20" fmla="*/ 333058 h 400434"/>
                <a:gd name="connsiteX21" fmla="*/ 1053518 w 1053674"/>
                <a:gd name="connsiteY21" fmla="*/ 308558 h 400434"/>
                <a:gd name="connsiteX22" fmla="*/ 992267 w 1053674"/>
                <a:gd name="connsiteY22" fmla="*/ 257107 h 400434"/>
                <a:gd name="connsiteX0" fmla="*/ 992267 w 1053674"/>
                <a:gd name="connsiteY0" fmla="*/ 257107 h 400434"/>
                <a:gd name="connsiteX1" fmla="*/ 732562 w 1053674"/>
                <a:gd name="connsiteY1" fmla="*/ 203206 h 400434"/>
                <a:gd name="connsiteX2" fmla="*/ 641911 w 1053674"/>
                <a:gd name="connsiteY2" fmla="*/ 146855 h 400434"/>
                <a:gd name="connsiteX3" fmla="*/ 622311 w 1053674"/>
                <a:gd name="connsiteY3" fmla="*/ 132154 h 400434"/>
                <a:gd name="connsiteX4" fmla="*/ 557385 w 1053674"/>
                <a:gd name="connsiteY4" fmla="*/ 84379 h 400434"/>
                <a:gd name="connsiteX5" fmla="*/ 537784 w 1053674"/>
                <a:gd name="connsiteY5" fmla="*/ 69678 h 400434"/>
                <a:gd name="connsiteX6" fmla="*/ 427532 w 1053674"/>
                <a:gd name="connsiteY6" fmla="*/ 2302 h 400434"/>
                <a:gd name="connsiteX7" fmla="*/ 392007 w 1053674"/>
                <a:gd name="connsiteY7" fmla="*/ 24353 h 400434"/>
                <a:gd name="connsiteX8" fmla="*/ 392007 w 1053674"/>
                <a:gd name="connsiteY8" fmla="*/ 61103 h 400434"/>
                <a:gd name="connsiteX9" fmla="*/ 60026 w 1053674"/>
                <a:gd name="connsiteY9" fmla="*/ 69678 h 400434"/>
                <a:gd name="connsiteX10" fmla="*/ 28175 w 1053674"/>
                <a:gd name="connsiteY10" fmla="*/ 83154 h 400434"/>
                <a:gd name="connsiteX11" fmla="*/ 0 w 1053674"/>
                <a:gd name="connsiteY11" fmla="*/ 232606 h 400434"/>
                <a:gd name="connsiteX12" fmla="*/ 31851 w 1053674"/>
                <a:gd name="connsiteY12" fmla="*/ 328158 h 400434"/>
                <a:gd name="connsiteX13" fmla="*/ 85751 w 1053674"/>
                <a:gd name="connsiteY13" fmla="*/ 342858 h 400434"/>
                <a:gd name="connsiteX14" fmla="*/ 355256 w 1053674"/>
                <a:gd name="connsiteY14" fmla="*/ 342858 h 400434"/>
                <a:gd name="connsiteX15" fmla="*/ 545134 w 1053674"/>
                <a:gd name="connsiteY15" fmla="*/ 371034 h 400434"/>
                <a:gd name="connsiteX16" fmla="*/ 655386 w 1053674"/>
                <a:gd name="connsiteY16" fmla="*/ 391859 h 400434"/>
                <a:gd name="connsiteX17" fmla="*/ 660286 w 1053674"/>
                <a:gd name="connsiteY17" fmla="*/ 391859 h 400434"/>
                <a:gd name="connsiteX18" fmla="*/ 772988 w 1053674"/>
                <a:gd name="connsiteY18" fmla="*/ 400434 h 400434"/>
                <a:gd name="connsiteX19" fmla="*/ 1040043 w 1053674"/>
                <a:gd name="connsiteY19" fmla="*/ 333058 h 400434"/>
                <a:gd name="connsiteX20" fmla="*/ 1053518 w 1053674"/>
                <a:gd name="connsiteY20" fmla="*/ 308558 h 400434"/>
                <a:gd name="connsiteX21" fmla="*/ 992267 w 1053674"/>
                <a:gd name="connsiteY21" fmla="*/ 257107 h 400434"/>
                <a:gd name="connsiteX0" fmla="*/ 992267 w 1053674"/>
                <a:gd name="connsiteY0" fmla="*/ 257107 h 400434"/>
                <a:gd name="connsiteX1" fmla="*/ 732562 w 1053674"/>
                <a:gd name="connsiteY1" fmla="*/ 203206 h 400434"/>
                <a:gd name="connsiteX2" fmla="*/ 622311 w 1053674"/>
                <a:gd name="connsiteY2" fmla="*/ 132154 h 400434"/>
                <a:gd name="connsiteX3" fmla="*/ 557385 w 1053674"/>
                <a:gd name="connsiteY3" fmla="*/ 84379 h 400434"/>
                <a:gd name="connsiteX4" fmla="*/ 537784 w 1053674"/>
                <a:gd name="connsiteY4" fmla="*/ 69678 h 400434"/>
                <a:gd name="connsiteX5" fmla="*/ 427532 w 1053674"/>
                <a:gd name="connsiteY5" fmla="*/ 2302 h 400434"/>
                <a:gd name="connsiteX6" fmla="*/ 392007 w 1053674"/>
                <a:gd name="connsiteY6" fmla="*/ 24353 h 400434"/>
                <a:gd name="connsiteX7" fmla="*/ 392007 w 1053674"/>
                <a:gd name="connsiteY7" fmla="*/ 61103 h 400434"/>
                <a:gd name="connsiteX8" fmla="*/ 60026 w 1053674"/>
                <a:gd name="connsiteY8" fmla="*/ 69678 h 400434"/>
                <a:gd name="connsiteX9" fmla="*/ 28175 w 1053674"/>
                <a:gd name="connsiteY9" fmla="*/ 83154 h 400434"/>
                <a:gd name="connsiteX10" fmla="*/ 0 w 1053674"/>
                <a:gd name="connsiteY10" fmla="*/ 232606 h 400434"/>
                <a:gd name="connsiteX11" fmla="*/ 31851 w 1053674"/>
                <a:gd name="connsiteY11" fmla="*/ 328158 h 400434"/>
                <a:gd name="connsiteX12" fmla="*/ 85751 w 1053674"/>
                <a:gd name="connsiteY12" fmla="*/ 342858 h 400434"/>
                <a:gd name="connsiteX13" fmla="*/ 355256 w 1053674"/>
                <a:gd name="connsiteY13" fmla="*/ 342858 h 400434"/>
                <a:gd name="connsiteX14" fmla="*/ 545134 w 1053674"/>
                <a:gd name="connsiteY14" fmla="*/ 371034 h 400434"/>
                <a:gd name="connsiteX15" fmla="*/ 655386 w 1053674"/>
                <a:gd name="connsiteY15" fmla="*/ 391859 h 400434"/>
                <a:gd name="connsiteX16" fmla="*/ 660286 w 1053674"/>
                <a:gd name="connsiteY16" fmla="*/ 391859 h 400434"/>
                <a:gd name="connsiteX17" fmla="*/ 772988 w 1053674"/>
                <a:gd name="connsiteY17" fmla="*/ 400434 h 400434"/>
                <a:gd name="connsiteX18" fmla="*/ 1040043 w 1053674"/>
                <a:gd name="connsiteY18" fmla="*/ 333058 h 400434"/>
                <a:gd name="connsiteX19" fmla="*/ 1053518 w 1053674"/>
                <a:gd name="connsiteY19" fmla="*/ 308558 h 400434"/>
                <a:gd name="connsiteX20" fmla="*/ 992267 w 1053674"/>
                <a:gd name="connsiteY20" fmla="*/ 257107 h 400434"/>
                <a:gd name="connsiteX0" fmla="*/ 992267 w 1053674"/>
                <a:gd name="connsiteY0" fmla="*/ 257107 h 400434"/>
                <a:gd name="connsiteX1" fmla="*/ 732562 w 1053674"/>
                <a:gd name="connsiteY1" fmla="*/ 203206 h 400434"/>
                <a:gd name="connsiteX2" fmla="*/ 557385 w 1053674"/>
                <a:gd name="connsiteY2" fmla="*/ 84379 h 400434"/>
                <a:gd name="connsiteX3" fmla="*/ 537784 w 1053674"/>
                <a:gd name="connsiteY3" fmla="*/ 69678 h 400434"/>
                <a:gd name="connsiteX4" fmla="*/ 427532 w 1053674"/>
                <a:gd name="connsiteY4" fmla="*/ 2302 h 400434"/>
                <a:gd name="connsiteX5" fmla="*/ 392007 w 1053674"/>
                <a:gd name="connsiteY5" fmla="*/ 24353 h 400434"/>
                <a:gd name="connsiteX6" fmla="*/ 392007 w 1053674"/>
                <a:gd name="connsiteY6" fmla="*/ 61103 h 400434"/>
                <a:gd name="connsiteX7" fmla="*/ 60026 w 1053674"/>
                <a:gd name="connsiteY7" fmla="*/ 69678 h 400434"/>
                <a:gd name="connsiteX8" fmla="*/ 28175 w 1053674"/>
                <a:gd name="connsiteY8" fmla="*/ 83154 h 400434"/>
                <a:gd name="connsiteX9" fmla="*/ 0 w 1053674"/>
                <a:gd name="connsiteY9" fmla="*/ 232606 h 400434"/>
                <a:gd name="connsiteX10" fmla="*/ 31851 w 1053674"/>
                <a:gd name="connsiteY10" fmla="*/ 328158 h 400434"/>
                <a:gd name="connsiteX11" fmla="*/ 85751 w 1053674"/>
                <a:gd name="connsiteY11" fmla="*/ 342858 h 400434"/>
                <a:gd name="connsiteX12" fmla="*/ 355256 w 1053674"/>
                <a:gd name="connsiteY12" fmla="*/ 342858 h 400434"/>
                <a:gd name="connsiteX13" fmla="*/ 545134 w 1053674"/>
                <a:gd name="connsiteY13" fmla="*/ 371034 h 400434"/>
                <a:gd name="connsiteX14" fmla="*/ 655386 w 1053674"/>
                <a:gd name="connsiteY14" fmla="*/ 391859 h 400434"/>
                <a:gd name="connsiteX15" fmla="*/ 660286 w 1053674"/>
                <a:gd name="connsiteY15" fmla="*/ 391859 h 400434"/>
                <a:gd name="connsiteX16" fmla="*/ 772988 w 1053674"/>
                <a:gd name="connsiteY16" fmla="*/ 400434 h 400434"/>
                <a:gd name="connsiteX17" fmla="*/ 1040043 w 1053674"/>
                <a:gd name="connsiteY17" fmla="*/ 333058 h 400434"/>
                <a:gd name="connsiteX18" fmla="*/ 1053518 w 1053674"/>
                <a:gd name="connsiteY18" fmla="*/ 308558 h 400434"/>
                <a:gd name="connsiteX19" fmla="*/ 992267 w 1053674"/>
                <a:gd name="connsiteY19" fmla="*/ 257107 h 400434"/>
                <a:gd name="connsiteX0" fmla="*/ 992267 w 1053674"/>
                <a:gd name="connsiteY0" fmla="*/ 257107 h 400434"/>
                <a:gd name="connsiteX1" fmla="*/ 732562 w 1053674"/>
                <a:gd name="connsiteY1" fmla="*/ 203206 h 400434"/>
                <a:gd name="connsiteX2" fmla="*/ 537784 w 1053674"/>
                <a:gd name="connsiteY2" fmla="*/ 69678 h 400434"/>
                <a:gd name="connsiteX3" fmla="*/ 427532 w 1053674"/>
                <a:gd name="connsiteY3" fmla="*/ 2302 h 400434"/>
                <a:gd name="connsiteX4" fmla="*/ 392007 w 1053674"/>
                <a:gd name="connsiteY4" fmla="*/ 24353 h 400434"/>
                <a:gd name="connsiteX5" fmla="*/ 392007 w 1053674"/>
                <a:gd name="connsiteY5" fmla="*/ 61103 h 400434"/>
                <a:gd name="connsiteX6" fmla="*/ 60026 w 1053674"/>
                <a:gd name="connsiteY6" fmla="*/ 69678 h 400434"/>
                <a:gd name="connsiteX7" fmla="*/ 28175 w 1053674"/>
                <a:gd name="connsiteY7" fmla="*/ 83154 h 400434"/>
                <a:gd name="connsiteX8" fmla="*/ 0 w 1053674"/>
                <a:gd name="connsiteY8" fmla="*/ 232606 h 400434"/>
                <a:gd name="connsiteX9" fmla="*/ 31851 w 1053674"/>
                <a:gd name="connsiteY9" fmla="*/ 328158 h 400434"/>
                <a:gd name="connsiteX10" fmla="*/ 85751 w 1053674"/>
                <a:gd name="connsiteY10" fmla="*/ 342858 h 400434"/>
                <a:gd name="connsiteX11" fmla="*/ 355256 w 1053674"/>
                <a:gd name="connsiteY11" fmla="*/ 342858 h 400434"/>
                <a:gd name="connsiteX12" fmla="*/ 545134 w 1053674"/>
                <a:gd name="connsiteY12" fmla="*/ 371034 h 400434"/>
                <a:gd name="connsiteX13" fmla="*/ 655386 w 1053674"/>
                <a:gd name="connsiteY13" fmla="*/ 391859 h 400434"/>
                <a:gd name="connsiteX14" fmla="*/ 660286 w 1053674"/>
                <a:gd name="connsiteY14" fmla="*/ 391859 h 400434"/>
                <a:gd name="connsiteX15" fmla="*/ 772988 w 1053674"/>
                <a:gd name="connsiteY15" fmla="*/ 400434 h 400434"/>
                <a:gd name="connsiteX16" fmla="*/ 1040043 w 1053674"/>
                <a:gd name="connsiteY16" fmla="*/ 333058 h 400434"/>
                <a:gd name="connsiteX17" fmla="*/ 1053518 w 1053674"/>
                <a:gd name="connsiteY17" fmla="*/ 308558 h 400434"/>
                <a:gd name="connsiteX18" fmla="*/ 992267 w 1053674"/>
                <a:gd name="connsiteY18" fmla="*/ 257107 h 400434"/>
                <a:gd name="connsiteX0" fmla="*/ 992267 w 1053674"/>
                <a:gd name="connsiteY0" fmla="*/ 257107 h 400434"/>
                <a:gd name="connsiteX1" fmla="*/ 732562 w 1053674"/>
                <a:gd name="connsiteY1" fmla="*/ 203206 h 400434"/>
                <a:gd name="connsiteX2" fmla="*/ 427532 w 1053674"/>
                <a:gd name="connsiteY2" fmla="*/ 2302 h 400434"/>
                <a:gd name="connsiteX3" fmla="*/ 392007 w 1053674"/>
                <a:gd name="connsiteY3" fmla="*/ 24353 h 400434"/>
                <a:gd name="connsiteX4" fmla="*/ 392007 w 1053674"/>
                <a:gd name="connsiteY4" fmla="*/ 61103 h 400434"/>
                <a:gd name="connsiteX5" fmla="*/ 60026 w 1053674"/>
                <a:gd name="connsiteY5" fmla="*/ 69678 h 400434"/>
                <a:gd name="connsiteX6" fmla="*/ 28175 w 1053674"/>
                <a:gd name="connsiteY6" fmla="*/ 83154 h 400434"/>
                <a:gd name="connsiteX7" fmla="*/ 0 w 1053674"/>
                <a:gd name="connsiteY7" fmla="*/ 232606 h 400434"/>
                <a:gd name="connsiteX8" fmla="*/ 31851 w 1053674"/>
                <a:gd name="connsiteY8" fmla="*/ 328158 h 400434"/>
                <a:gd name="connsiteX9" fmla="*/ 85751 w 1053674"/>
                <a:gd name="connsiteY9" fmla="*/ 342858 h 400434"/>
                <a:gd name="connsiteX10" fmla="*/ 355256 w 1053674"/>
                <a:gd name="connsiteY10" fmla="*/ 342858 h 400434"/>
                <a:gd name="connsiteX11" fmla="*/ 545134 w 1053674"/>
                <a:gd name="connsiteY11" fmla="*/ 371034 h 400434"/>
                <a:gd name="connsiteX12" fmla="*/ 655386 w 1053674"/>
                <a:gd name="connsiteY12" fmla="*/ 391859 h 400434"/>
                <a:gd name="connsiteX13" fmla="*/ 660286 w 1053674"/>
                <a:gd name="connsiteY13" fmla="*/ 391859 h 400434"/>
                <a:gd name="connsiteX14" fmla="*/ 772988 w 1053674"/>
                <a:gd name="connsiteY14" fmla="*/ 400434 h 400434"/>
                <a:gd name="connsiteX15" fmla="*/ 1040043 w 1053674"/>
                <a:gd name="connsiteY15" fmla="*/ 333058 h 400434"/>
                <a:gd name="connsiteX16" fmla="*/ 1053518 w 1053674"/>
                <a:gd name="connsiteY16" fmla="*/ 308558 h 400434"/>
                <a:gd name="connsiteX17" fmla="*/ 992267 w 1053674"/>
                <a:gd name="connsiteY17" fmla="*/ 257107 h 400434"/>
                <a:gd name="connsiteX0" fmla="*/ 992267 w 1053674"/>
                <a:gd name="connsiteY0" fmla="*/ 232754 h 376081"/>
                <a:gd name="connsiteX1" fmla="*/ 732562 w 1053674"/>
                <a:gd name="connsiteY1" fmla="*/ 178853 h 376081"/>
                <a:gd name="connsiteX2" fmla="*/ 392007 w 1053674"/>
                <a:gd name="connsiteY2" fmla="*/ 0 h 376081"/>
                <a:gd name="connsiteX3" fmla="*/ 392007 w 1053674"/>
                <a:gd name="connsiteY3" fmla="*/ 36750 h 376081"/>
                <a:gd name="connsiteX4" fmla="*/ 60026 w 1053674"/>
                <a:gd name="connsiteY4" fmla="*/ 45325 h 376081"/>
                <a:gd name="connsiteX5" fmla="*/ 28175 w 1053674"/>
                <a:gd name="connsiteY5" fmla="*/ 58801 h 376081"/>
                <a:gd name="connsiteX6" fmla="*/ 0 w 1053674"/>
                <a:gd name="connsiteY6" fmla="*/ 208253 h 376081"/>
                <a:gd name="connsiteX7" fmla="*/ 31851 w 1053674"/>
                <a:gd name="connsiteY7" fmla="*/ 303805 h 376081"/>
                <a:gd name="connsiteX8" fmla="*/ 85751 w 1053674"/>
                <a:gd name="connsiteY8" fmla="*/ 318505 h 376081"/>
                <a:gd name="connsiteX9" fmla="*/ 355256 w 1053674"/>
                <a:gd name="connsiteY9" fmla="*/ 318505 h 376081"/>
                <a:gd name="connsiteX10" fmla="*/ 545134 w 1053674"/>
                <a:gd name="connsiteY10" fmla="*/ 346681 h 376081"/>
                <a:gd name="connsiteX11" fmla="*/ 655386 w 1053674"/>
                <a:gd name="connsiteY11" fmla="*/ 367506 h 376081"/>
                <a:gd name="connsiteX12" fmla="*/ 660286 w 1053674"/>
                <a:gd name="connsiteY12" fmla="*/ 367506 h 376081"/>
                <a:gd name="connsiteX13" fmla="*/ 772988 w 1053674"/>
                <a:gd name="connsiteY13" fmla="*/ 376081 h 376081"/>
                <a:gd name="connsiteX14" fmla="*/ 1040043 w 1053674"/>
                <a:gd name="connsiteY14" fmla="*/ 308705 h 376081"/>
                <a:gd name="connsiteX15" fmla="*/ 1053518 w 1053674"/>
                <a:gd name="connsiteY15" fmla="*/ 284205 h 376081"/>
                <a:gd name="connsiteX16" fmla="*/ 992267 w 1053674"/>
                <a:gd name="connsiteY16" fmla="*/ 232754 h 376081"/>
                <a:gd name="connsiteX0" fmla="*/ 992267 w 1053674"/>
                <a:gd name="connsiteY0" fmla="*/ 196004 h 339331"/>
                <a:gd name="connsiteX1" fmla="*/ 732562 w 1053674"/>
                <a:gd name="connsiteY1" fmla="*/ 142103 h 339331"/>
                <a:gd name="connsiteX2" fmla="*/ 392007 w 1053674"/>
                <a:gd name="connsiteY2" fmla="*/ 0 h 339331"/>
                <a:gd name="connsiteX3" fmla="*/ 60026 w 1053674"/>
                <a:gd name="connsiteY3" fmla="*/ 8575 h 339331"/>
                <a:gd name="connsiteX4" fmla="*/ 28175 w 1053674"/>
                <a:gd name="connsiteY4" fmla="*/ 22051 h 339331"/>
                <a:gd name="connsiteX5" fmla="*/ 0 w 1053674"/>
                <a:gd name="connsiteY5" fmla="*/ 171503 h 339331"/>
                <a:gd name="connsiteX6" fmla="*/ 31851 w 1053674"/>
                <a:gd name="connsiteY6" fmla="*/ 267055 h 339331"/>
                <a:gd name="connsiteX7" fmla="*/ 85751 w 1053674"/>
                <a:gd name="connsiteY7" fmla="*/ 281755 h 339331"/>
                <a:gd name="connsiteX8" fmla="*/ 355256 w 1053674"/>
                <a:gd name="connsiteY8" fmla="*/ 281755 h 339331"/>
                <a:gd name="connsiteX9" fmla="*/ 545134 w 1053674"/>
                <a:gd name="connsiteY9" fmla="*/ 309931 h 339331"/>
                <a:gd name="connsiteX10" fmla="*/ 655386 w 1053674"/>
                <a:gd name="connsiteY10" fmla="*/ 330756 h 339331"/>
                <a:gd name="connsiteX11" fmla="*/ 660286 w 1053674"/>
                <a:gd name="connsiteY11" fmla="*/ 330756 h 339331"/>
                <a:gd name="connsiteX12" fmla="*/ 772988 w 1053674"/>
                <a:gd name="connsiteY12" fmla="*/ 339331 h 339331"/>
                <a:gd name="connsiteX13" fmla="*/ 1040043 w 1053674"/>
                <a:gd name="connsiteY13" fmla="*/ 271955 h 339331"/>
                <a:gd name="connsiteX14" fmla="*/ 1053518 w 1053674"/>
                <a:gd name="connsiteY14" fmla="*/ 247455 h 339331"/>
                <a:gd name="connsiteX15" fmla="*/ 992267 w 1053674"/>
                <a:gd name="connsiteY15" fmla="*/ 196004 h 339331"/>
                <a:gd name="connsiteX0" fmla="*/ 992267 w 1053674"/>
                <a:gd name="connsiteY0" fmla="*/ 189121 h 332448"/>
                <a:gd name="connsiteX1" fmla="*/ 732562 w 1053674"/>
                <a:gd name="connsiteY1" fmla="*/ 135220 h 332448"/>
                <a:gd name="connsiteX2" fmla="*/ 60026 w 1053674"/>
                <a:gd name="connsiteY2" fmla="*/ 1692 h 332448"/>
                <a:gd name="connsiteX3" fmla="*/ 28175 w 1053674"/>
                <a:gd name="connsiteY3" fmla="*/ 15168 h 332448"/>
                <a:gd name="connsiteX4" fmla="*/ 0 w 1053674"/>
                <a:gd name="connsiteY4" fmla="*/ 164620 h 332448"/>
                <a:gd name="connsiteX5" fmla="*/ 31851 w 1053674"/>
                <a:gd name="connsiteY5" fmla="*/ 260172 h 332448"/>
                <a:gd name="connsiteX6" fmla="*/ 85751 w 1053674"/>
                <a:gd name="connsiteY6" fmla="*/ 274872 h 332448"/>
                <a:gd name="connsiteX7" fmla="*/ 355256 w 1053674"/>
                <a:gd name="connsiteY7" fmla="*/ 274872 h 332448"/>
                <a:gd name="connsiteX8" fmla="*/ 545134 w 1053674"/>
                <a:gd name="connsiteY8" fmla="*/ 303048 h 332448"/>
                <a:gd name="connsiteX9" fmla="*/ 655386 w 1053674"/>
                <a:gd name="connsiteY9" fmla="*/ 323873 h 332448"/>
                <a:gd name="connsiteX10" fmla="*/ 660286 w 1053674"/>
                <a:gd name="connsiteY10" fmla="*/ 323873 h 332448"/>
                <a:gd name="connsiteX11" fmla="*/ 772988 w 1053674"/>
                <a:gd name="connsiteY11" fmla="*/ 332448 h 332448"/>
                <a:gd name="connsiteX12" fmla="*/ 1040043 w 1053674"/>
                <a:gd name="connsiteY12" fmla="*/ 265072 h 332448"/>
                <a:gd name="connsiteX13" fmla="*/ 1053518 w 1053674"/>
                <a:gd name="connsiteY13" fmla="*/ 240572 h 332448"/>
                <a:gd name="connsiteX14" fmla="*/ 992267 w 1053674"/>
                <a:gd name="connsiteY14" fmla="*/ 189121 h 332448"/>
                <a:gd name="connsiteX0" fmla="*/ 992267 w 1053674"/>
                <a:gd name="connsiteY0" fmla="*/ 173953 h 317280"/>
                <a:gd name="connsiteX1" fmla="*/ 732562 w 1053674"/>
                <a:gd name="connsiteY1" fmla="*/ 120052 h 317280"/>
                <a:gd name="connsiteX2" fmla="*/ 28175 w 1053674"/>
                <a:gd name="connsiteY2" fmla="*/ 0 h 317280"/>
                <a:gd name="connsiteX3" fmla="*/ 0 w 1053674"/>
                <a:gd name="connsiteY3" fmla="*/ 149452 h 317280"/>
                <a:gd name="connsiteX4" fmla="*/ 31851 w 1053674"/>
                <a:gd name="connsiteY4" fmla="*/ 245004 h 317280"/>
                <a:gd name="connsiteX5" fmla="*/ 85751 w 1053674"/>
                <a:gd name="connsiteY5" fmla="*/ 259704 h 317280"/>
                <a:gd name="connsiteX6" fmla="*/ 355256 w 1053674"/>
                <a:gd name="connsiteY6" fmla="*/ 259704 h 317280"/>
                <a:gd name="connsiteX7" fmla="*/ 545134 w 1053674"/>
                <a:gd name="connsiteY7" fmla="*/ 287880 h 317280"/>
                <a:gd name="connsiteX8" fmla="*/ 655386 w 1053674"/>
                <a:gd name="connsiteY8" fmla="*/ 308705 h 317280"/>
                <a:gd name="connsiteX9" fmla="*/ 660286 w 1053674"/>
                <a:gd name="connsiteY9" fmla="*/ 308705 h 317280"/>
                <a:gd name="connsiteX10" fmla="*/ 772988 w 1053674"/>
                <a:gd name="connsiteY10" fmla="*/ 317280 h 317280"/>
                <a:gd name="connsiteX11" fmla="*/ 1040043 w 1053674"/>
                <a:gd name="connsiteY11" fmla="*/ 249904 h 317280"/>
                <a:gd name="connsiteX12" fmla="*/ 1053518 w 1053674"/>
                <a:gd name="connsiteY12" fmla="*/ 225404 h 317280"/>
                <a:gd name="connsiteX13" fmla="*/ 992267 w 1053674"/>
                <a:gd name="connsiteY13" fmla="*/ 173953 h 317280"/>
                <a:gd name="connsiteX0" fmla="*/ 992267 w 1053674"/>
                <a:gd name="connsiteY0" fmla="*/ 53901 h 197228"/>
                <a:gd name="connsiteX1" fmla="*/ 732562 w 1053674"/>
                <a:gd name="connsiteY1" fmla="*/ 0 h 197228"/>
                <a:gd name="connsiteX2" fmla="*/ 0 w 1053674"/>
                <a:gd name="connsiteY2" fmla="*/ 29400 h 197228"/>
                <a:gd name="connsiteX3" fmla="*/ 31851 w 1053674"/>
                <a:gd name="connsiteY3" fmla="*/ 124952 h 197228"/>
                <a:gd name="connsiteX4" fmla="*/ 85751 w 1053674"/>
                <a:gd name="connsiteY4" fmla="*/ 139652 h 197228"/>
                <a:gd name="connsiteX5" fmla="*/ 355256 w 1053674"/>
                <a:gd name="connsiteY5" fmla="*/ 139652 h 197228"/>
                <a:gd name="connsiteX6" fmla="*/ 545134 w 1053674"/>
                <a:gd name="connsiteY6" fmla="*/ 167828 h 197228"/>
                <a:gd name="connsiteX7" fmla="*/ 655386 w 1053674"/>
                <a:gd name="connsiteY7" fmla="*/ 188653 h 197228"/>
                <a:gd name="connsiteX8" fmla="*/ 660286 w 1053674"/>
                <a:gd name="connsiteY8" fmla="*/ 188653 h 197228"/>
                <a:gd name="connsiteX9" fmla="*/ 772988 w 1053674"/>
                <a:gd name="connsiteY9" fmla="*/ 197228 h 197228"/>
                <a:gd name="connsiteX10" fmla="*/ 1040043 w 1053674"/>
                <a:gd name="connsiteY10" fmla="*/ 129852 h 197228"/>
                <a:gd name="connsiteX11" fmla="*/ 1053518 w 1053674"/>
                <a:gd name="connsiteY11" fmla="*/ 105352 h 197228"/>
                <a:gd name="connsiteX12" fmla="*/ 992267 w 1053674"/>
                <a:gd name="connsiteY12" fmla="*/ 53901 h 197228"/>
                <a:gd name="connsiteX0" fmla="*/ 960416 w 1021823"/>
                <a:gd name="connsiteY0" fmla="*/ 53901 h 197228"/>
                <a:gd name="connsiteX1" fmla="*/ 700711 w 1021823"/>
                <a:gd name="connsiteY1" fmla="*/ 0 h 197228"/>
                <a:gd name="connsiteX2" fmla="*/ 0 w 1021823"/>
                <a:gd name="connsiteY2" fmla="*/ 124952 h 197228"/>
                <a:gd name="connsiteX3" fmla="*/ 53900 w 1021823"/>
                <a:gd name="connsiteY3" fmla="*/ 139652 h 197228"/>
                <a:gd name="connsiteX4" fmla="*/ 323405 w 1021823"/>
                <a:gd name="connsiteY4" fmla="*/ 139652 h 197228"/>
                <a:gd name="connsiteX5" fmla="*/ 513283 w 1021823"/>
                <a:gd name="connsiteY5" fmla="*/ 167828 h 197228"/>
                <a:gd name="connsiteX6" fmla="*/ 623535 w 1021823"/>
                <a:gd name="connsiteY6" fmla="*/ 188653 h 197228"/>
                <a:gd name="connsiteX7" fmla="*/ 628435 w 1021823"/>
                <a:gd name="connsiteY7" fmla="*/ 188653 h 197228"/>
                <a:gd name="connsiteX8" fmla="*/ 741137 w 1021823"/>
                <a:gd name="connsiteY8" fmla="*/ 197228 h 197228"/>
                <a:gd name="connsiteX9" fmla="*/ 1008192 w 1021823"/>
                <a:gd name="connsiteY9" fmla="*/ 129852 h 197228"/>
                <a:gd name="connsiteX10" fmla="*/ 1021667 w 1021823"/>
                <a:gd name="connsiteY10" fmla="*/ 105352 h 197228"/>
                <a:gd name="connsiteX11" fmla="*/ 960416 w 1021823"/>
                <a:gd name="connsiteY11" fmla="*/ 53901 h 197228"/>
                <a:gd name="connsiteX0" fmla="*/ 906516 w 967923"/>
                <a:gd name="connsiteY0" fmla="*/ 53901 h 197228"/>
                <a:gd name="connsiteX1" fmla="*/ 646811 w 967923"/>
                <a:gd name="connsiteY1" fmla="*/ 0 h 197228"/>
                <a:gd name="connsiteX2" fmla="*/ 0 w 967923"/>
                <a:gd name="connsiteY2" fmla="*/ 139652 h 197228"/>
                <a:gd name="connsiteX3" fmla="*/ 269505 w 967923"/>
                <a:gd name="connsiteY3" fmla="*/ 139652 h 197228"/>
                <a:gd name="connsiteX4" fmla="*/ 459383 w 967923"/>
                <a:gd name="connsiteY4" fmla="*/ 167828 h 197228"/>
                <a:gd name="connsiteX5" fmla="*/ 569635 w 967923"/>
                <a:gd name="connsiteY5" fmla="*/ 188653 h 197228"/>
                <a:gd name="connsiteX6" fmla="*/ 574535 w 967923"/>
                <a:gd name="connsiteY6" fmla="*/ 188653 h 197228"/>
                <a:gd name="connsiteX7" fmla="*/ 687237 w 967923"/>
                <a:gd name="connsiteY7" fmla="*/ 197228 h 197228"/>
                <a:gd name="connsiteX8" fmla="*/ 954292 w 967923"/>
                <a:gd name="connsiteY8" fmla="*/ 129852 h 197228"/>
                <a:gd name="connsiteX9" fmla="*/ 967767 w 967923"/>
                <a:gd name="connsiteY9" fmla="*/ 105352 h 197228"/>
                <a:gd name="connsiteX10" fmla="*/ 906516 w 967923"/>
                <a:gd name="connsiteY10" fmla="*/ 53901 h 197228"/>
                <a:gd name="connsiteX0" fmla="*/ 637011 w 698418"/>
                <a:gd name="connsiteY0" fmla="*/ 53901 h 197228"/>
                <a:gd name="connsiteX1" fmla="*/ 377306 w 698418"/>
                <a:gd name="connsiteY1" fmla="*/ 0 h 197228"/>
                <a:gd name="connsiteX2" fmla="*/ 0 w 698418"/>
                <a:gd name="connsiteY2" fmla="*/ 139652 h 197228"/>
                <a:gd name="connsiteX3" fmla="*/ 189878 w 698418"/>
                <a:gd name="connsiteY3" fmla="*/ 167828 h 197228"/>
                <a:gd name="connsiteX4" fmla="*/ 300130 w 698418"/>
                <a:gd name="connsiteY4" fmla="*/ 188653 h 197228"/>
                <a:gd name="connsiteX5" fmla="*/ 305030 w 698418"/>
                <a:gd name="connsiteY5" fmla="*/ 188653 h 197228"/>
                <a:gd name="connsiteX6" fmla="*/ 417732 w 698418"/>
                <a:gd name="connsiteY6" fmla="*/ 197228 h 197228"/>
                <a:gd name="connsiteX7" fmla="*/ 684787 w 698418"/>
                <a:gd name="connsiteY7" fmla="*/ 129852 h 197228"/>
                <a:gd name="connsiteX8" fmla="*/ 698262 w 698418"/>
                <a:gd name="connsiteY8" fmla="*/ 105352 h 197228"/>
                <a:gd name="connsiteX9" fmla="*/ 637011 w 698418"/>
                <a:gd name="connsiteY9" fmla="*/ 53901 h 197228"/>
                <a:gd name="connsiteX0" fmla="*/ 447133 w 508540"/>
                <a:gd name="connsiteY0" fmla="*/ 53901 h 197228"/>
                <a:gd name="connsiteX1" fmla="*/ 187428 w 508540"/>
                <a:gd name="connsiteY1" fmla="*/ 0 h 197228"/>
                <a:gd name="connsiteX2" fmla="*/ 0 w 508540"/>
                <a:gd name="connsiteY2" fmla="*/ 167828 h 197228"/>
                <a:gd name="connsiteX3" fmla="*/ 110252 w 508540"/>
                <a:gd name="connsiteY3" fmla="*/ 188653 h 197228"/>
                <a:gd name="connsiteX4" fmla="*/ 115152 w 508540"/>
                <a:gd name="connsiteY4" fmla="*/ 188653 h 197228"/>
                <a:gd name="connsiteX5" fmla="*/ 227854 w 508540"/>
                <a:gd name="connsiteY5" fmla="*/ 197228 h 197228"/>
                <a:gd name="connsiteX6" fmla="*/ 494909 w 508540"/>
                <a:gd name="connsiteY6" fmla="*/ 129852 h 197228"/>
                <a:gd name="connsiteX7" fmla="*/ 508384 w 508540"/>
                <a:gd name="connsiteY7" fmla="*/ 105352 h 197228"/>
                <a:gd name="connsiteX8" fmla="*/ 447133 w 508540"/>
                <a:gd name="connsiteY8" fmla="*/ 53901 h 197228"/>
                <a:gd name="connsiteX0" fmla="*/ 336881 w 398288"/>
                <a:gd name="connsiteY0" fmla="*/ 53901 h 197228"/>
                <a:gd name="connsiteX1" fmla="*/ 77176 w 398288"/>
                <a:gd name="connsiteY1" fmla="*/ 0 h 197228"/>
                <a:gd name="connsiteX2" fmla="*/ 0 w 398288"/>
                <a:gd name="connsiteY2" fmla="*/ 188653 h 197228"/>
                <a:gd name="connsiteX3" fmla="*/ 4900 w 398288"/>
                <a:gd name="connsiteY3" fmla="*/ 188653 h 197228"/>
                <a:gd name="connsiteX4" fmla="*/ 117602 w 398288"/>
                <a:gd name="connsiteY4" fmla="*/ 197228 h 197228"/>
                <a:gd name="connsiteX5" fmla="*/ 384657 w 398288"/>
                <a:gd name="connsiteY5" fmla="*/ 129852 h 197228"/>
                <a:gd name="connsiteX6" fmla="*/ 398132 w 398288"/>
                <a:gd name="connsiteY6" fmla="*/ 105352 h 197228"/>
                <a:gd name="connsiteX7" fmla="*/ 336881 w 398288"/>
                <a:gd name="connsiteY7" fmla="*/ 53901 h 197228"/>
                <a:gd name="connsiteX0" fmla="*/ 336881 w 398288"/>
                <a:gd name="connsiteY0" fmla="*/ 53901 h 197228"/>
                <a:gd name="connsiteX1" fmla="*/ 77176 w 398288"/>
                <a:gd name="connsiteY1" fmla="*/ 0 h 197228"/>
                <a:gd name="connsiteX2" fmla="*/ 0 w 398288"/>
                <a:gd name="connsiteY2" fmla="*/ 188653 h 197228"/>
                <a:gd name="connsiteX3" fmla="*/ 117602 w 398288"/>
                <a:gd name="connsiteY3" fmla="*/ 197228 h 197228"/>
                <a:gd name="connsiteX4" fmla="*/ 384657 w 398288"/>
                <a:gd name="connsiteY4" fmla="*/ 129852 h 197228"/>
                <a:gd name="connsiteX5" fmla="*/ 398132 w 398288"/>
                <a:gd name="connsiteY5" fmla="*/ 105352 h 197228"/>
                <a:gd name="connsiteX6" fmla="*/ 336881 w 398288"/>
                <a:gd name="connsiteY6" fmla="*/ 53901 h 197228"/>
                <a:gd name="connsiteX0" fmla="*/ 275899 w 337306"/>
                <a:gd name="connsiteY0" fmla="*/ 53901 h 197308"/>
                <a:gd name="connsiteX1" fmla="*/ 16194 w 337306"/>
                <a:gd name="connsiteY1" fmla="*/ 0 h 197308"/>
                <a:gd name="connsiteX2" fmla="*/ 0 w 337306"/>
                <a:gd name="connsiteY2" fmla="*/ 119941 h 197308"/>
                <a:gd name="connsiteX3" fmla="*/ 56620 w 337306"/>
                <a:gd name="connsiteY3" fmla="*/ 197228 h 197308"/>
                <a:gd name="connsiteX4" fmla="*/ 323675 w 337306"/>
                <a:gd name="connsiteY4" fmla="*/ 129852 h 197308"/>
                <a:gd name="connsiteX5" fmla="*/ 337150 w 337306"/>
                <a:gd name="connsiteY5" fmla="*/ 105352 h 197308"/>
                <a:gd name="connsiteX6" fmla="*/ 275899 w 337306"/>
                <a:gd name="connsiteY6" fmla="*/ 53901 h 197308"/>
                <a:gd name="connsiteX0" fmla="*/ 276612 w 338019"/>
                <a:gd name="connsiteY0" fmla="*/ 53901 h 197308"/>
                <a:gd name="connsiteX1" fmla="*/ 16907 w 338019"/>
                <a:gd name="connsiteY1" fmla="*/ 0 h 197308"/>
                <a:gd name="connsiteX2" fmla="*/ 713 w 338019"/>
                <a:gd name="connsiteY2" fmla="*/ 119941 h 197308"/>
                <a:gd name="connsiteX3" fmla="*/ 57333 w 338019"/>
                <a:gd name="connsiteY3" fmla="*/ 197228 h 197308"/>
                <a:gd name="connsiteX4" fmla="*/ 324388 w 338019"/>
                <a:gd name="connsiteY4" fmla="*/ 129852 h 197308"/>
                <a:gd name="connsiteX5" fmla="*/ 337863 w 338019"/>
                <a:gd name="connsiteY5" fmla="*/ 105352 h 197308"/>
                <a:gd name="connsiteX6" fmla="*/ 276612 w 338019"/>
                <a:gd name="connsiteY6" fmla="*/ 53901 h 197308"/>
                <a:gd name="connsiteX0" fmla="*/ 276612 w 338019"/>
                <a:gd name="connsiteY0" fmla="*/ 53901 h 197308"/>
                <a:gd name="connsiteX1" fmla="*/ 16907 w 338019"/>
                <a:gd name="connsiteY1" fmla="*/ 0 h 197308"/>
                <a:gd name="connsiteX2" fmla="*/ 713 w 338019"/>
                <a:gd name="connsiteY2" fmla="*/ 119941 h 197308"/>
                <a:gd name="connsiteX3" fmla="*/ 57333 w 338019"/>
                <a:gd name="connsiteY3" fmla="*/ 197228 h 197308"/>
                <a:gd name="connsiteX4" fmla="*/ 324388 w 338019"/>
                <a:gd name="connsiteY4" fmla="*/ 129852 h 197308"/>
                <a:gd name="connsiteX5" fmla="*/ 337863 w 338019"/>
                <a:gd name="connsiteY5" fmla="*/ 105352 h 197308"/>
                <a:gd name="connsiteX6" fmla="*/ 276612 w 338019"/>
                <a:gd name="connsiteY6" fmla="*/ 53901 h 19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019" h="197308">
                  <a:moveTo>
                    <a:pt x="276612" y="53901"/>
                  </a:moveTo>
                  <a:cubicBezTo>
                    <a:pt x="173710" y="64926"/>
                    <a:pt x="91634" y="39200"/>
                    <a:pt x="16907" y="0"/>
                  </a:cubicBezTo>
                  <a:cubicBezTo>
                    <a:pt x="11509" y="39980"/>
                    <a:pt x="-3417" y="45591"/>
                    <a:pt x="713" y="119941"/>
                  </a:cubicBezTo>
                  <a:cubicBezTo>
                    <a:pt x="8149" y="157160"/>
                    <a:pt x="3387" y="195576"/>
                    <a:pt x="57333" y="197228"/>
                  </a:cubicBezTo>
                  <a:cubicBezTo>
                    <a:pt x="111279" y="198880"/>
                    <a:pt x="231286" y="175178"/>
                    <a:pt x="324388" y="129852"/>
                  </a:cubicBezTo>
                  <a:cubicBezTo>
                    <a:pt x="332963" y="124952"/>
                    <a:pt x="339088" y="116377"/>
                    <a:pt x="337863" y="105352"/>
                  </a:cubicBezTo>
                  <a:cubicBezTo>
                    <a:pt x="336638" y="89426"/>
                    <a:pt x="315813" y="50226"/>
                    <a:pt x="276612" y="53901"/>
                  </a:cubicBezTo>
                  <a:close/>
                </a:path>
              </a:pathLst>
            </a:custGeom>
            <a:solidFill>
              <a:schemeClr val="accent5">
                <a:lumMod val="20000"/>
                <a:lumOff val="80000"/>
              </a:schemeClr>
            </a:solidFill>
            <a:ln w="12204"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649E3ABC-1D23-4478-8D96-7F7FE0F664C9}"/>
                </a:ext>
              </a:extLst>
            </p:cNvPr>
            <p:cNvSpPr/>
            <p:nvPr/>
          </p:nvSpPr>
          <p:spPr>
            <a:xfrm flipH="1">
              <a:off x="697717" y="82340"/>
              <a:ext cx="429151" cy="386654"/>
            </a:xfrm>
            <a:custGeom>
              <a:avLst/>
              <a:gdLst>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677437 w 1053674"/>
                <a:gd name="connsiteY5" fmla="*/ 224031 h 400434"/>
                <a:gd name="connsiteX6" fmla="*/ 710512 w 1053674"/>
                <a:gd name="connsiteY6" fmla="*/ 190955 h 400434"/>
                <a:gd name="connsiteX7" fmla="*/ 641911 w 1053674"/>
                <a:gd name="connsiteY7" fmla="*/ 146855 h 400434"/>
                <a:gd name="connsiteX8" fmla="*/ 596585 w 1053674"/>
                <a:gd name="connsiteY8" fmla="*/ 192181 h 400434"/>
                <a:gd name="connsiteX9" fmla="*/ 588010 w 1053674"/>
                <a:gd name="connsiteY9" fmla="*/ 195856 h 400434"/>
                <a:gd name="connsiteX10" fmla="*/ 579435 w 1053674"/>
                <a:gd name="connsiteY10" fmla="*/ 192181 h 400434"/>
                <a:gd name="connsiteX11" fmla="*/ 579435 w 1053674"/>
                <a:gd name="connsiteY11" fmla="*/ 175030 h 400434"/>
                <a:gd name="connsiteX12" fmla="*/ 622311 w 1053674"/>
                <a:gd name="connsiteY12" fmla="*/ 132154 h 400434"/>
                <a:gd name="connsiteX13" fmla="*/ 557385 w 1053674"/>
                <a:gd name="connsiteY13" fmla="*/ 84379 h 400434"/>
                <a:gd name="connsiteX14" fmla="*/ 498584 w 1053674"/>
                <a:gd name="connsiteY14" fmla="*/ 143180 h 400434"/>
                <a:gd name="connsiteX15" fmla="*/ 490008 w 1053674"/>
                <a:gd name="connsiteY15" fmla="*/ 146855 h 400434"/>
                <a:gd name="connsiteX16" fmla="*/ 481433 w 1053674"/>
                <a:gd name="connsiteY16" fmla="*/ 143180 h 400434"/>
                <a:gd name="connsiteX17" fmla="*/ 481433 w 1053674"/>
                <a:gd name="connsiteY17" fmla="*/ 126029 h 400434"/>
                <a:gd name="connsiteX18" fmla="*/ 537784 w 1053674"/>
                <a:gd name="connsiteY18" fmla="*/ 69678 h 400434"/>
                <a:gd name="connsiteX19" fmla="*/ 427532 w 1053674"/>
                <a:gd name="connsiteY19" fmla="*/ 2302 h 400434"/>
                <a:gd name="connsiteX20" fmla="*/ 392007 w 1053674"/>
                <a:gd name="connsiteY20" fmla="*/ 24353 h 400434"/>
                <a:gd name="connsiteX21" fmla="*/ 392007 w 1053674"/>
                <a:gd name="connsiteY21" fmla="*/ 61103 h 400434"/>
                <a:gd name="connsiteX22" fmla="*/ 60026 w 1053674"/>
                <a:gd name="connsiteY22" fmla="*/ 69678 h 400434"/>
                <a:gd name="connsiteX23" fmla="*/ 28175 w 1053674"/>
                <a:gd name="connsiteY23" fmla="*/ 83154 h 400434"/>
                <a:gd name="connsiteX24" fmla="*/ 0 w 1053674"/>
                <a:gd name="connsiteY24" fmla="*/ 232606 h 400434"/>
                <a:gd name="connsiteX25" fmla="*/ 31851 w 1053674"/>
                <a:gd name="connsiteY25" fmla="*/ 328158 h 400434"/>
                <a:gd name="connsiteX26" fmla="*/ 85751 w 1053674"/>
                <a:gd name="connsiteY26" fmla="*/ 342858 h 400434"/>
                <a:gd name="connsiteX27" fmla="*/ 355256 w 1053674"/>
                <a:gd name="connsiteY27" fmla="*/ 342858 h 400434"/>
                <a:gd name="connsiteX28" fmla="*/ 545134 w 1053674"/>
                <a:gd name="connsiteY28" fmla="*/ 371034 h 400434"/>
                <a:gd name="connsiteX29" fmla="*/ 655386 w 1053674"/>
                <a:gd name="connsiteY29" fmla="*/ 391859 h 400434"/>
                <a:gd name="connsiteX30" fmla="*/ 660286 w 1053674"/>
                <a:gd name="connsiteY30" fmla="*/ 391859 h 400434"/>
                <a:gd name="connsiteX31" fmla="*/ 772988 w 1053674"/>
                <a:gd name="connsiteY31" fmla="*/ 400434 h 400434"/>
                <a:gd name="connsiteX32" fmla="*/ 1040043 w 1053674"/>
                <a:gd name="connsiteY32" fmla="*/ 333058 h 400434"/>
                <a:gd name="connsiteX33" fmla="*/ 1053518 w 1053674"/>
                <a:gd name="connsiteY33" fmla="*/ 308558 h 400434"/>
                <a:gd name="connsiteX34" fmla="*/ 992267 w 1053674"/>
                <a:gd name="connsiteY34" fmla="*/ 257107 h 400434"/>
                <a:gd name="connsiteX0" fmla="*/ 992267 w 1053674"/>
                <a:gd name="connsiteY0" fmla="*/ 342884 h 486211"/>
                <a:gd name="connsiteX1" fmla="*/ 732562 w 1053674"/>
                <a:gd name="connsiteY1" fmla="*/ 288983 h 486211"/>
                <a:gd name="connsiteX2" fmla="*/ 694587 w 1053674"/>
                <a:gd name="connsiteY2" fmla="*/ 326958 h 486211"/>
                <a:gd name="connsiteX3" fmla="*/ 686012 w 1053674"/>
                <a:gd name="connsiteY3" fmla="*/ 330633 h 486211"/>
                <a:gd name="connsiteX4" fmla="*/ 677437 w 1053674"/>
                <a:gd name="connsiteY4" fmla="*/ 326958 h 486211"/>
                <a:gd name="connsiteX5" fmla="*/ 677437 w 1053674"/>
                <a:gd name="connsiteY5" fmla="*/ 309808 h 486211"/>
                <a:gd name="connsiteX6" fmla="*/ 710512 w 1053674"/>
                <a:gd name="connsiteY6" fmla="*/ 276732 h 486211"/>
                <a:gd name="connsiteX7" fmla="*/ 641911 w 1053674"/>
                <a:gd name="connsiteY7" fmla="*/ 232632 h 486211"/>
                <a:gd name="connsiteX8" fmla="*/ 596585 w 1053674"/>
                <a:gd name="connsiteY8" fmla="*/ 277958 h 486211"/>
                <a:gd name="connsiteX9" fmla="*/ 588010 w 1053674"/>
                <a:gd name="connsiteY9" fmla="*/ 281633 h 486211"/>
                <a:gd name="connsiteX10" fmla="*/ 579435 w 1053674"/>
                <a:gd name="connsiteY10" fmla="*/ 277958 h 486211"/>
                <a:gd name="connsiteX11" fmla="*/ 579435 w 1053674"/>
                <a:gd name="connsiteY11" fmla="*/ 260807 h 486211"/>
                <a:gd name="connsiteX12" fmla="*/ 622311 w 1053674"/>
                <a:gd name="connsiteY12" fmla="*/ 217931 h 486211"/>
                <a:gd name="connsiteX13" fmla="*/ 557385 w 1053674"/>
                <a:gd name="connsiteY13" fmla="*/ 170156 h 486211"/>
                <a:gd name="connsiteX14" fmla="*/ 498584 w 1053674"/>
                <a:gd name="connsiteY14" fmla="*/ 228957 h 486211"/>
                <a:gd name="connsiteX15" fmla="*/ 490008 w 1053674"/>
                <a:gd name="connsiteY15" fmla="*/ 232632 h 486211"/>
                <a:gd name="connsiteX16" fmla="*/ 481433 w 1053674"/>
                <a:gd name="connsiteY16" fmla="*/ 228957 h 486211"/>
                <a:gd name="connsiteX17" fmla="*/ 481433 w 1053674"/>
                <a:gd name="connsiteY17" fmla="*/ 211806 h 486211"/>
                <a:gd name="connsiteX18" fmla="*/ 537784 w 1053674"/>
                <a:gd name="connsiteY18" fmla="*/ 155455 h 486211"/>
                <a:gd name="connsiteX19" fmla="*/ 427532 w 1053674"/>
                <a:gd name="connsiteY19" fmla="*/ 88079 h 486211"/>
                <a:gd name="connsiteX20" fmla="*/ 392007 w 1053674"/>
                <a:gd name="connsiteY20" fmla="*/ 110130 h 486211"/>
                <a:gd name="connsiteX21" fmla="*/ 278801 w 1053674"/>
                <a:gd name="connsiteY21" fmla="*/ 793 h 486211"/>
                <a:gd name="connsiteX22" fmla="*/ 60026 w 1053674"/>
                <a:gd name="connsiteY22" fmla="*/ 155455 h 486211"/>
                <a:gd name="connsiteX23" fmla="*/ 28175 w 1053674"/>
                <a:gd name="connsiteY23" fmla="*/ 168931 h 486211"/>
                <a:gd name="connsiteX24" fmla="*/ 0 w 1053674"/>
                <a:gd name="connsiteY24" fmla="*/ 318383 h 486211"/>
                <a:gd name="connsiteX25" fmla="*/ 31851 w 1053674"/>
                <a:gd name="connsiteY25" fmla="*/ 413935 h 486211"/>
                <a:gd name="connsiteX26" fmla="*/ 85751 w 1053674"/>
                <a:gd name="connsiteY26" fmla="*/ 428635 h 486211"/>
                <a:gd name="connsiteX27" fmla="*/ 355256 w 1053674"/>
                <a:gd name="connsiteY27" fmla="*/ 428635 h 486211"/>
                <a:gd name="connsiteX28" fmla="*/ 545134 w 1053674"/>
                <a:gd name="connsiteY28" fmla="*/ 456811 h 486211"/>
                <a:gd name="connsiteX29" fmla="*/ 655386 w 1053674"/>
                <a:gd name="connsiteY29" fmla="*/ 477636 h 486211"/>
                <a:gd name="connsiteX30" fmla="*/ 660286 w 1053674"/>
                <a:gd name="connsiteY30" fmla="*/ 477636 h 486211"/>
                <a:gd name="connsiteX31" fmla="*/ 772988 w 1053674"/>
                <a:gd name="connsiteY31" fmla="*/ 486211 h 486211"/>
                <a:gd name="connsiteX32" fmla="*/ 1040043 w 1053674"/>
                <a:gd name="connsiteY32" fmla="*/ 418835 h 486211"/>
                <a:gd name="connsiteX33" fmla="*/ 1053518 w 1053674"/>
                <a:gd name="connsiteY33" fmla="*/ 394335 h 486211"/>
                <a:gd name="connsiteX34" fmla="*/ 992267 w 1053674"/>
                <a:gd name="connsiteY34" fmla="*/ 342884 h 486211"/>
                <a:gd name="connsiteX0" fmla="*/ 992267 w 1053674"/>
                <a:gd name="connsiteY0" fmla="*/ 344027 h 487354"/>
                <a:gd name="connsiteX1" fmla="*/ 732562 w 1053674"/>
                <a:gd name="connsiteY1" fmla="*/ 290126 h 487354"/>
                <a:gd name="connsiteX2" fmla="*/ 694587 w 1053674"/>
                <a:gd name="connsiteY2" fmla="*/ 328101 h 487354"/>
                <a:gd name="connsiteX3" fmla="*/ 686012 w 1053674"/>
                <a:gd name="connsiteY3" fmla="*/ 331776 h 487354"/>
                <a:gd name="connsiteX4" fmla="*/ 677437 w 1053674"/>
                <a:gd name="connsiteY4" fmla="*/ 328101 h 487354"/>
                <a:gd name="connsiteX5" fmla="*/ 677437 w 1053674"/>
                <a:gd name="connsiteY5" fmla="*/ 310951 h 487354"/>
                <a:gd name="connsiteX6" fmla="*/ 710512 w 1053674"/>
                <a:gd name="connsiteY6" fmla="*/ 277875 h 487354"/>
                <a:gd name="connsiteX7" fmla="*/ 641911 w 1053674"/>
                <a:gd name="connsiteY7" fmla="*/ 233775 h 487354"/>
                <a:gd name="connsiteX8" fmla="*/ 596585 w 1053674"/>
                <a:gd name="connsiteY8" fmla="*/ 279101 h 487354"/>
                <a:gd name="connsiteX9" fmla="*/ 588010 w 1053674"/>
                <a:gd name="connsiteY9" fmla="*/ 282776 h 487354"/>
                <a:gd name="connsiteX10" fmla="*/ 579435 w 1053674"/>
                <a:gd name="connsiteY10" fmla="*/ 279101 h 487354"/>
                <a:gd name="connsiteX11" fmla="*/ 579435 w 1053674"/>
                <a:gd name="connsiteY11" fmla="*/ 261950 h 487354"/>
                <a:gd name="connsiteX12" fmla="*/ 622311 w 1053674"/>
                <a:gd name="connsiteY12" fmla="*/ 219074 h 487354"/>
                <a:gd name="connsiteX13" fmla="*/ 557385 w 1053674"/>
                <a:gd name="connsiteY13" fmla="*/ 171299 h 487354"/>
                <a:gd name="connsiteX14" fmla="*/ 498584 w 1053674"/>
                <a:gd name="connsiteY14" fmla="*/ 230100 h 487354"/>
                <a:gd name="connsiteX15" fmla="*/ 490008 w 1053674"/>
                <a:gd name="connsiteY15" fmla="*/ 233775 h 487354"/>
                <a:gd name="connsiteX16" fmla="*/ 481433 w 1053674"/>
                <a:gd name="connsiteY16" fmla="*/ 230100 h 487354"/>
                <a:gd name="connsiteX17" fmla="*/ 481433 w 1053674"/>
                <a:gd name="connsiteY17" fmla="*/ 212949 h 487354"/>
                <a:gd name="connsiteX18" fmla="*/ 537784 w 1053674"/>
                <a:gd name="connsiteY18" fmla="*/ 156598 h 487354"/>
                <a:gd name="connsiteX19" fmla="*/ 427532 w 1053674"/>
                <a:gd name="connsiteY19" fmla="*/ 89222 h 487354"/>
                <a:gd name="connsiteX20" fmla="*/ 397965 w 1053674"/>
                <a:gd name="connsiteY20" fmla="*/ 27800 h 487354"/>
                <a:gd name="connsiteX21" fmla="*/ 278801 w 1053674"/>
                <a:gd name="connsiteY21" fmla="*/ 1936 h 487354"/>
                <a:gd name="connsiteX22" fmla="*/ 60026 w 1053674"/>
                <a:gd name="connsiteY22" fmla="*/ 156598 h 487354"/>
                <a:gd name="connsiteX23" fmla="*/ 28175 w 1053674"/>
                <a:gd name="connsiteY23" fmla="*/ 170074 h 487354"/>
                <a:gd name="connsiteX24" fmla="*/ 0 w 1053674"/>
                <a:gd name="connsiteY24" fmla="*/ 319526 h 487354"/>
                <a:gd name="connsiteX25" fmla="*/ 31851 w 1053674"/>
                <a:gd name="connsiteY25" fmla="*/ 415078 h 487354"/>
                <a:gd name="connsiteX26" fmla="*/ 85751 w 1053674"/>
                <a:gd name="connsiteY26" fmla="*/ 429778 h 487354"/>
                <a:gd name="connsiteX27" fmla="*/ 355256 w 1053674"/>
                <a:gd name="connsiteY27" fmla="*/ 429778 h 487354"/>
                <a:gd name="connsiteX28" fmla="*/ 545134 w 1053674"/>
                <a:gd name="connsiteY28" fmla="*/ 457954 h 487354"/>
                <a:gd name="connsiteX29" fmla="*/ 655386 w 1053674"/>
                <a:gd name="connsiteY29" fmla="*/ 478779 h 487354"/>
                <a:gd name="connsiteX30" fmla="*/ 660286 w 1053674"/>
                <a:gd name="connsiteY30" fmla="*/ 478779 h 487354"/>
                <a:gd name="connsiteX31" fmla="*/ 772988 w 1053674"/>
                <a:gd name="connsiteY31" fmla="*/ 487354 h 487354"/>
                <a:gd name="connsiteX32" fmla="*/ 1040043 w 1053674"/>
                <a:gd name="connsiteY32" fmla="*/ 419978 h 487354"/>
                <a:gd name="connsiteX33" fmla="*/ 1053518 w 1053674"/>
                <a:gd name="connsiteY33" fmla="*/ 395478 h 487354"/>
                <a:gd name="connsiteX34" fmla="*/ 992267 w 1053674"/>
                <a:gd name="connsiteY34" fmla="*/ 344027 h 487354"/>
                <a:gd name="connsiteX0" fmla="*/ 992267 w 1053674"/>
                <a:gd name="connsiteY0" fmla="*/ 437721 h 581048"/>
                <a:gd name="connsiteX1" fmla="*/ 732562 w 1053674"/>
                <a:gd name="connsiteY1" fmla="*/ 383820 h 581048"/>
                <a:gd name="connsiteX2" fmla="*/ 694587 w 1053674"/>
                <a:gd name="connsiteY2" fmla="*/ 421795 h 581048"/>
                <a:gd name="connsiteX3" fmla="*/ 686012 w 1053674"/>
                <a:gd name="connsiteY3" fmla="*/ 425470 h 581048"/>
                <a:gd name="connsiteX4" fmla="*/ 677437 w 1053674"/>
                <a:gd name="connsiteY4" fmla="*/ 421795 h 581048"/>
                <a:gd name="connsiteX5" fmla="*/ 677437 w 1053674"/>
                <a:gd name="connsiteY5" fmla="*/ 404645 h 581048"/>
                <a:gd name="connsiteX6" fmla="*/ 710512 w 1053674"/>
                <a:gd name="connsiteY6" fmla="*/ 371569 h 581048"/>
                <a:gd name="connsiteX7" fmla="*/ 641911 w 1053674"/>
                <a:gd name="connsiteY7" fmla="*/ 327469 h 581048"/>
                <a:gd name="connsiteX8" fmla="*/ 596585 w 1053674"/>
                <a:gd name="connsiteY8" fmla="*/ 372795 h 581048"/>
                <a:gd name="connsiteX9" fmla="*/ 588010 w 1053674"/>
                <a:gd name="connsiteY9" fmla="*/ 376470 h 581048"/>
                <a:gd name="connsiteX10" fmla="*/ 579435 w 1053674"/>
                <a:gd name="connsiteY10" fmla="*/ 372795 h 581048"/>
                <a:gd name="connsiteX11" fmla="*/ 579435 w 1053674"/>
                <a:gd name="connsiteY11" fmla="*/ 355644 h 581048"/>
                <a:gd name="connsiteX12" fmla="*/ 622311 w 1053674"/>
                <a:gd name="connsiteY12" fmla="*/ 312768 h 581048"/>
                <a:gd name="connsiteX13" fmla="*/ 557385 w 1053674"/>
                <a:gd name="connsiteY13" fmla="*/ 264993 h 581048"/>
                <a:gd name="connsiteX14" fmla="*/ 498584 w 1053674"/>
                <a:gd name="connsiteY14" fmla="*/ 323794 h 581048"/>
                <a:gd name="connsiteX15" fmla="*/ 490008 w 1053674"/>
                <a:gd name="connsiteY15" fmla="*/ 327469 h 581048"/>
                <a:gd name="connsiteX16" fmla="*/ 481433 w 1053674"/>
                <a:gd name="connsiteY16" fmla="*/ 323794 h 581048"/>
                <a:gd name="connsiteX17" fmla="*/ 481433 w 1053674"/>
                <a:gd name="connsiteY17" fmla="*/ 306643 h 581048"/>
                <a:gd name="connsiteX18" fmla="*/ 537784 w 1053674"/>
                <a:gd name="connsiteY18" fmla="*/ 250292 h 581048"/>
                <a:gd name="connsiteX19" fmla="*/ 427532 w 1053674"/>
                <a:gd name="connsiteY19" fmla="*/ 182916 h 581048"/>
                <a:gd name="connsiteX20" fmla="*/ 397965 w 1053674"/>
                <a:gd name="connsiteY20" fmla="*/ 121494 h 581048"/>
                <a:gd name="connsiteX21" fmla="*/ 278801 w 1053674"/>
                <a:gd name="connsiteY21" fmla="*/ 95630 h 581048"/>
                <a:gd name="connsiteX22" fmla="*/ 74922 w 1053674"/>
                <a:gd name="connsiteY22" fmla="*/ 2920 h 581048"/>
                <a:gd name="connsiteX23" fmla="*/ 28175 w 1053674"/>
                <a:gd name="connsiteY23" fmla="*/ 263768 h 581048"/>
                <a:gd name="connsiteX24" fmla="*/ 0 w 1053674"/>
                <a:gd name="connsiteY24" fmla="*/ 413220 h 581048"/>
                <a:gd name="connsiteX25" fmla="*/ 31851 w 1053674"/>
                <a:gd name="connsiteY25" fmla="*/ 508772 h 581048"/>
                <a:gd name="connsiteX26" fmla="*/ 85751 w 1053674"/>
                <a:gd name="connsiteY26" fmla="*/ 523472 h 581048"/>
                <a:gd name="connsiteX27" fmla="*/ 355256 w 1053674"/>
                <a:gd name="connsiteY27" fmla="*/ 523472 h 581048"/>
                <a:gd name="connsiteX28" fmla="*/ 545134 w 1053674"/>
                <a:gd name="connsiteY28" fmla="*/ 551648 h 581048"/>
                <a:gd name="connsiteX29" fmla="*/ 655386 w 1053674"/>
                <a:gd name="connsiteY29" fmla="*/ 572473 h 581048"/>
                <a:gd name="connsiteX30" fmla="*/ 660286 w 1053674"/>
                <a:gd name="connsiteY30" fmla="*/ 572473 h 581048"/>
                <a:gd name="connsiteX31" fmla="*/ 772988 w 1053674"/>
                <a:gd name="connsiteY31" fmla="*/ 581048 h 581048"/>
                <a:gd name="connsiteX32" fmla="*/ 1040043 w 1053674"/>
                <a:gd name="connsiteY32" fmla="*/ 513672 h 581048"/>
                <a:gd name="connsiteX33" fmla="*/ 1053518 w 1053674"/>
                <a:gd name="connsiteY33" fmla="*/ 489172 h 581048"/>
                <a:gd name="connsiteX34" fmla="*/ 992267 w 1053674"/>
                <a:gd name="connsiteY34" fmla="*/ 437721 h 581048"/>
                <a:gd name="connsiteX0" fmla="*/ 992267 w 1053674"/>
                <a:gd name="connsiteY0" fmla="*/ 551015 h 694342"/>
                <a:gd name="connsiteX1" fmla="*/ 732562 w 1053674"/>
                <a:gd name="connsiteY1" fmla="*/ 497114 h 694342"/>
                <a:gd name="connsiteX2" fmla="*/ 694587 w 1053674"/>
                <a:gd name="connsiteY2" fmla="*/ 535089 h 694342"/>
                <a:gd name="connsiteX3" fmla="*/ 686012 w 1053674"/>
                <a:gd name="connsiteY3" fmla="*/ 538764 h 694342"/>
                <a:gd name="connsiteX4" fmla="*/ 677437 w 1053674"/>
                <a:gd name="connsiteY4" fmla="*/ 535089 h 694342"/>
                <a:gd name="connsiteX5" fmla="*/ 677437 w 1053674"/>
                <a:gd name="connsiteY5" fmla="*/ 517939 h 694342"/>
                <a:gd name="connsiteX6" fmla="*/ 710512 w 1053674"/>
                <a:gd name="connsiteY6" fmla="*/ 484863 h 694342"/>
                <a:gd name="connsiteX7" fmla="*/ 641911 w 1053674"/>
                <a:gd name="connsiteY7" fmla="*/ 440763 h 694342"/>
                <a:gd name="connsiteX8" fmla="*/ 596585 w 1053674"/>
                <a:gd name="connsiteY8" fmla="*/ 486089 h 694342"/>
                <a:gd name="connsiteX9" fmla="*/ 588010 w 1053674"/>
                <a:gd name="connsiteY9" fmla="*/ 489764 h 694342"/>
                <a:gd name="connsiteX10" fmla="*/ 579435 w 1053674"/>
                <a:gd name="connsiteY10" fmla="*/ 486089 h 694342"/>
                <a:gd name="connsiteX11" fmla="*/ 579435 w 1053674"/>
                <a:gd name="connsiteY11" fmla="*/ 468938 h 694342"/>
                <a:gd name="connsiteX12" fmla="*/ 622311 w 1053674"/>
                <a:gd name="connsiteY12" fmla="*/ 426062 h 694342"/>
                <a:gd name="connsiteX13" fmla="*/ 557385 w 1053674"/>
                <a:gd name="connsiteY13" fmla="*/ 378287 h 694342"/>
                <a:gd name="connsiteX14" fmla="*/ 498584 w 1053674"/>
                <a:gd name="connsiteY14" fmla="*/ 437088 h 694342"/>
                <a:gd name="connsiteX15" fmla="*/ 490008 w 1053674"/>
                <a:gd name="connsiteY15" fmla="*/ 440763 h 694342"/>
                <a:gd name="connsiteX16" fmla="*/ 481433 w 1053674"/>
                <a:gd name="connsiteY16" fmla="*/ 437088 h 694342"/>
                <a:gd name="connsiteX17" fmla="*/ 481433 w 1053674"/>
                <a:gd name="connsiteY17" fmla="*/ 419937 h 694342"/>
                <a:gd name="connsiteX18" fmla="*/ 537784 w 1053674"/>
                <a:gd name="connsiteY18" fmla="*/ 363586 h 694342"/>
                <a:gd name="connsiteX19" fmla="*/ 427532 w 1053674"/>
                <a:gd name="connsiteY19" fmla="*/ 296210 h 694342"/>
                <a:gd name="connsiteX20" fmla="*/ 397965 w 1053674"/>
                <a:gd name="connsiteY20" fmla="*/ 234788 h 694342"/>
                <a:gd name="connsiteX21" fmla="*/ 394985 w 1053674"/>
                <a:gd name="connsiteY21" fmla="*/ 421 h 694342"/>
                <a:gd name="connsiteX22" fmla="*/ 74922 w 1053674"/>
                <a:gd name="connsiteY22" fmla="*/ 116214 h 694342"/>
                <a:gd name="connsiteX23" fmla="*/ 28175 w 1053674"/>
                <a:gd name="connsiteY23" fmla="*/ 377062 h 694342"/>
                <a:gd name="connsiteX24" fmla="*/ 0 w 1053674"/>
                <a:gd name="connsiteY24" fmla="*/ 526514 h 694342"/>
                <a:gd name="connsiteX25" fmla="*/ 31851 w 1053674"/>
                <a:gd name="connsiteY25" fmla="*/ 622066 h 694342"/>
                <a:gd name="connsiteX26" fmla="*/ 85751 w 1053674"/>
                <a:gd name="connsiteY26" fmla="*/ 636766 h 694342"/>
                <a:gd name="connsiteX27" fmla="*/ 355256 w 1053674"/>
                <a:gd name="connsiteY27" fmla="*/ 636766 h 694342"/>
                <a:gd name="connsiteX28" fmla="*/ 545134 w 1053674"/>
                <a:gd name="connsiteY28" fmla="*/ 664942 h 694342"/>
                <a:gd name="connsiteX29" fmla="*/ 655386 w 1053674"/>
                <a:gd name="connsiteY29" fmla="*/ 685767 h 694342"/>
                <a:gd name="connsiteX30" fmla="*/ 660286 w 1053674"/>
                <a:gd name="connsiteY30" fmla="*/ 685767 h 694342"/>
                <a:gd name="connsiteX31" fmla="*/ 772988 w 1053674"/>
                <a:gd name="connsiteY31" fmla="*/ 694342 h 694342"/>
                <a:gd name="connsiteX32" fmla="*/ 1040043 w 1053674"/>
                <a:gd name="connsiteY32" fmla="*/ 626966 h 694342"/>
                <a:gd name="connsiteX33" fmla="*/ 1053518 w 1053674"/>
                <a:gd name="connsiteY33" fmla="*/ 602466 h 694342"/>
                <a:gd name="connsiteX34" fmla="*/ 992267 w 1053674"/>
                <a:gd name="connsiteY34" fmla="*/ 551015 h 694342"/>
                <a:gd name="connsiteX0" fmla="*/ 992267 w 1053674"/>
                <a:gd name="connsiteY0" fmla="*/ 551015 h 694342"/>
                <a:gd name="connsiteX1" fmla="*/ 732562 w 1053674"/>
                <a:gd name="connsiteY1" fmla="*/ 497114 h 694342"/>
                <a:gd name="connsiteX2" fmla="*/ 694587 w 1053674"/>
                <a:gd name="connsiteY2" fmla="*/ 535089 h 694342"/>
                <a:gd name="connsiteX3" fmla="*/ 686012 w 1053674"/>
                <a:gd name="connsiteY3" fmla="*/ 538764 h 694342"/>
                <a:gd name="connsiteX4" fmla="*/ 677437 w 1053674"/>
                <a:gd name="connsiteY4" fmla="*/ 535089 h 694342"/>
                <a:gd name="connsiteX5" fmla="*/ 677437 w 1053674"/>
                <a:gd name="connsiteY5" fmla="*/ 517939 h 694342"/>
                <a:gd name="connsiteX6" fmla="*/ 710512 w 1053674"/>
                <a:gd name="connsiteY6" fmla="*/ 484863 h 694342"/>
                <a:gd name="connsiteX7" fmla="*/ 641911 w 1053674"/>
                <a:gd name="connsiteY7" fmla="*/ 440763 h 694342"/>
                <a:gd name="connsiteX8" fmla="*/ 596585 w 1053674"/>
                <a:gd name="connsiteY8" fmla="*/ 486089 h 694342"/>
                <a:gd name="connsiteX9" fmla="*/ 588010 w 1053674"/>
                <a:gd name="connsiteY9" fmla="*/ 489764 h 694342"/>
                <a:gd name="connsiteX10" fmla="*/ 579435 w 1053674"/>
                <a:gd name="connsiteY10" fmla="*/ 486089 h 694342"/>
                <a:gd name="connsiteX11" fmla="*/ 579435 w 1053674"/>
                <a:gd name="connsiteY11" fmla="*/ 468938 h 694342"/>
                <a:gd name="connsiteX12" fmla="*/ 622311 w 1053674"/>
                <a:gd name="connsiteY12" fmla="*/ 426062 h 694342"/>
                <a:gd name="connsiteX13" fmla="*/ 557385 w 1053674"/>
                <a:gd name="connsiteY13" fmla="*/ 378287 h 694342"/>
                <a:gd name="connsiteX14" fmla="*/ 498584 w 1053674"/>
                <a:gd name="connsiteY14" fmla="*/ 437088 h 694342"/>
                <a:gd name="connsiteX15" fmla="*/ 490008 w 1053674"/>
                <a:gd name="connsiteY15" fmla="*/ 440763 h 694342"/>
                <a:gd name="connsiteX16" fmla="*/ 481433 w 1053674"/>
                <a:gd name="connsiteY16" fmla="*/ 437088 h 694342"/>
                <a:gd name="connsiteX17" fmla="*/ 481433 w 1053674"/>
                <a:gd name="connsiteY17" fmla="*/ 419937 h 694342"/>
                <a:gd name="connsiteX18" fmla="*/ 537784 w 1053674"/>
                <a:gd name="connsiteY18" fmla="*/ 363586 h 694342"/>
                <a:gd name="connsiteX19" fmla="*/ 427532 w 1053674"/>
                <a:gd name="connsiteY19" fmla="*/ 296210 h 694342"/>
                <a:gd name="connsiteX20" fmla="*/ 397965 w 1053674"/>
                <a:gd name="connsiteY20" fmla="*/ 234788 h 694342"/>
                <a:gd name="connsiteX21" fmla="*/ 394985 w 1053674"/>
                <a:gd name="connsiteY21" fmla="*/ 421 h 694342"/>
                <a:gd name="connsiteX22" fmla="*/ 30235 w 1053674"/>
                <a:gd name="connsiteY22" fmla="*/ 29801 h 694342"/>
                <a:gd name="connsiteX23" fmla="*/ 28175 w 1053674"/>
                <a:gd name="connsiteY23" fmla="*/ 377062 h 694342"/>
                <a:gd name="connsiteX24" fmla="*/ 0 w 1053674"/>
                <a:gd name="connsiteY24" fmla="*/ 526514 h 694342"/>
                <a:gd name="connsiteX25" fmla="*/ 31851 w 1053674"/>
                <a:gd name="connsiteY25" fmla="*/ 622066 h 694342"/>
                <a:gd name="connsiteX26" fmla="*/ 85751 w 1053674"/>
                <a:gd name="connsiteY26" fmla="*/ 636766 h 694342"/>
                <a:gd name="connsiteX27" fmla="*/ 355256 w 1053674"/>
                <a:gd name="connsiteY27" fmla="*/ 636766 h 694342"/>
                <a:gd name="connsiteX28" fmla="*/ 545134 w 1053674"/>
                <a:gd name="connsiteY28" fmla="*/ 664942 h 694342"/>
                <a:gd name="connsiteX29" fmla="*/ 655386 w 1053674"/>
                <a:gd name="connsiteY29" fmla="*/ 685767 h 694342"/>
                <a:gd name="connsiteX30" fmla="*/ 660286 w 1053674"/>
                <a:gd name="connsiteY30" fmla="*/ 685767 h 694342"/>
                <a:gd name="connsiteX31" fmla="*/ 772988 w 1053674"/>
                <a:gd name="connsiteY31" fmla="*/ 694342 h 694342"/>
                <a:gd name="connsiteX32" fmla="*/ 1040043 w 1053674"/>
                <a:gd name="connsiteY32" fmla="*/ 626966 h 694342"/>
                <a:gd name="connsiteX33" fmla="*/ 1053518 w 1053674"/>
                <a:gd name="connsiteY33" fmla="*/ 602466 h 694342"/>
                <a:gd name="connsiteX34" fmla="*/ 992267 w 1053674"/>
                <a:gd name="connsiteY34" fmla="*/ 551015 h 694342"/>
                <a:gd name="connsiteX0" fmla="*/ 992267 w 1053674"/>
                <a:gd name="connsiteY0" fmla="*/ 555961 h 699288"/>
                <a:gd name="connsiteX1" fmla="*/ 732562 w 1053674"/>
                <a:gd name="connsiteY1" fmla="*/ 502060 h 699288"/>
                <a:gd name="connsiteX2" fmla="*/ 694587 w 1053674"/>
                <a:gd name="connsiteY2" fmla="*/ 540035 h 699288"/>
                <a:gd name="connsiteX3" fmla="*/ 686012 w 1053674"/>
                <a:gd name="connsiteY3" fmla="*/ 543710 h 699288"/>
                <a:gd name="connsiteX4" fmla="*/ 677437 w 1053674"/>
                <a:gd name="connsiteY4" fmla="*/ 540035 h 699288"/>
                <a:gd name="connsiteX5" fmla="*/ 677437 w 1053674"/>
                <a:gd name="connsiteY5" fmla="*/ 522885 h 699288"/>
                <a:gd name="connsiteX6" fmla="*/ 710512 w 1053674"/>
                <a:gd name="connsiteY6" fmla="*/ 489809 h 699288"/>
                <a:gd name="connsiteX7" fmla="*/ 641911 w 1053674"/>
                <a:gd name="connsiteY7" fmla="*/ 445709 h 699288"/>
                <a:gd name="connsiteX8" fmla="*/ 596585 w 1053674"/>
                <a:gd name="connsiteY8" fmla="*/ 491035 h 699288"/>
                <a:gd name="connsiteX9" fmla="*/ 588010 w 1053674"/>
                <a:gd name="connsiteY9" fmla="*/ 494710 h 699288"/>
                <a:gd name="connsiteX10" fmla="*/ 579435 w 1053674"/>
                <a:gd name="connsiteY10" fmla="*/ 491035 h 699288"/>
                <a:gd name="connsiteX11" fmla="*/ 579435 w 1053674"/>
                <a:gd name="connsiteY11" fmla="*/ 473884 h 699288"/>
                <a:gd name="connsiteX12" fmla="*/ 622311 w 1053674"/>
                <a:gd name="connsiteY12" fmla="*/ 431008 h 699288"/>
                <a:gd name="connsiteX13" fmla="*/ 557385 w 1053674"/>
                <a:gd name="connsiteY13" fmla="*/ 383233 h 699288"/>
                <a:gd name="connsiteX14" fmla="*/ 498584 w 1053674"/>
                <a:gd name="connsiteY14" fmla="*/ 442034 h 699288"/>
                <a:gd name="connsiteX15" fmla="*/ 490008 w 1053674"/>
                <a:gd name="connsiteY15" fmla="*/ 445709 h 699288"/>
                <a:gd name="connsiteX16" fmla="*/ 481433 w 1053674"/>
                <a:gd name="connsiteY16" fmla="*/ 442034 h 699288"/>
                <a:gd name="connsiteX17" fmla="*/ 481433 w 1053674"/>
                <a:gd name="connsiteY17" fmla="*/ 424883 h 699288"/>
                <a:gd name="connsiteX18" fmla="*/ 537784 w 1053674"/>
                <a:gd name="connsiteY18" fmla="*/ 368532 h 699288"/>
                <a:gd name="connsiteX19" fmla="*/ 427532 w 1053674"/>
                <a:gd name="connsiteY19" fmla="*/ 301156 h 699288"/>
                <a:gd name="connsiteX20" fmla="*/ 397965 w 1053674"/>
                <a:gd name="connsiteY20" fmla="*/ 239734 h 699288"/>
                <a:gd name="connsiteX21" fmla="*/ 394985 w 1053674"/>
                <a:gd name="connsiteY21" fmla="*/ 5367 h 699288"/>
                <a:gd name="connsiteX22" fmla="*/ 30235 w 1053674"/>
                <a:gd name="connsiteY22" fmla="*/ 19848 h 699288"/>
                <a:gd name="connsiteX23" fmla="*/ 28175 w 1053674"/>
                <a:gd name="connsiteY23" fmla="*/ 382008 h 699288"/>
                <a:gd name="connsiteX24" fmla="*/ 0 w 1053674"/>
                <a:gd name="connsiteY24" fmla="*/ 531460 h 699288"/>
                <a:gd name="connsiteX25" fmla="*/ 31851 w 1053674"/>
                <a:gd name="connsiteY25" fmla="*/ 627012 h 699288"/>
                <a:gd name="connsiteX26" fmla="*/ 85751 w 1053674"/>
                <a:gd name="connsiteY26" fmla="*/ 641712 h 699288"/>
                <a:gd name="connsiteX27" fmla="*/ 355256 w 1053674"/>
                <a:gd name="connsiteY27" fmla="*/ 641712 h 699288"/>
                <a:gd name="connsiteX28" fmla="*/ 545134 w 1053674"/>
                <a:gd name="connsiteY28" fmla="*/ 669888 h 699288"/>
                <a:gd name="connsiteX29" fmla="*/ 655386 w 1053674"/>
                <a:gd name="connsiteY29" fmla="*/ 690713 h 699288"/>
                <a:gd name="connsiteX30" fmla="*/ 660286 w 1053674"/>
                <a:gd name="connsiteY30" fmla="*/ 690713 h 699288"/>
                <a:gd name="connsiteX31" fmla="*/ 772988 w 1053674"/>
                <a:gd name="connsiteY31" fmla="*/ 699288 h 699288"/>
                <a:gd name="connsiteX32" fmla="*/ 1040043 w 1053674"/>
                <a:gd name="connsiteY32" fmla="*/ 631912 h 699288"/>
                <a:gd name="connsiteX33" fmla="*/ 1053518 w 1053674"/>
                <a:gd name="connsiteY33" fmla="*/ 607412 h 699288"/>
                <a:gd name="connsiteX34" fmla="*/ 992267 w 1053674"/>
                <a:gd name="connsiteY34" fmla="*/ 555961 h 699288"/>
                <a:gd name="connsiteX0" fmla="*/ 1053518 w 1053674"/>
                <a:gd name="connsiteY0" fmla="*/ 607412 h 699288"/>
                <a:gd name="connsiteX1" fmla="*/ 732562 w 1053674"/>
                <a:gd name="connsiteY1" fmla="*/ 502060 h 699288"/>
                <a:gd name="connsiteX2" fmla="*/ 694587 w 1053674"/>
                <a:gd name="connsiteY2" fmla="*/ 540035 h 699288"/>
                <a:gd name="connsiteX3" fmla="*/ 686012 w 1053674"/>
                <a:gd name="connsiteY3" fmla="*/ 543710 h 699288"/>
                <a:gd name="connsiteX4" fmla="*/ 677437 w 1053674"/>
                <a:gd name="connsiteY4" fmla="*/ 540035 h 699288"/>
                <a:gd name="connsiteX5" fmla="*/ 677437 w 1053674"/>
                <a:gd name="connsiteY5" fmla="*/ 522885 h 699288"/>
                <a:gd name="connsiteX6" fmla="*/ 710512 w 1053674"/>
                <a:gd name="connsiteY6" fmla="*/ 489809 h 699288"/>
                <a:gd name="connsiteX7" fmla="*/ 641911 w 1053674"/>
                <a:gd name="connsiteY7" fmla="*/ 445709 h 699288"/>
                <a:gd name="connsiteX8" fmla="*/ 596585 w 1053674"/>
                <a:gd name="connsiteY8" fmla="*/ 491035 h 699288"/>
                <a:gd name="connsiteX9" fmla="*/ 588010 w 1053674"/>
                <a:gd name="connsiteY9" fmla="*/ 494710 h 699288"/>
                <a:gd name="connsiteX10" fmla="*/ 579435 w 1053674"/>
                <a:gd name="connsiteY10" fmla="*/ 491035 h 699288"/>
                <a:gd name="connsiteX11" fmla="*/ 579435 w 1053674"/>
                <a:gd name="connsiteY11" fmla="*/ 473884 h 699288"/>
                <a:gd name="connsiteX12" fmla="*/ 622311 w 1053674"/>
                <a:gd name="connsiteY12" fmla="*/ 431008 h 699288"/>
                <a:gd name="connsiteX13" fmla="*/ 557385 w 1053674"/>
                <a:gd name="connsiteY13" fmla="*/ 383233 h 699288"/>
                <a:gd name="connsiteX14" fmla="*/ 498584 w 1053674"/>
                <a:gd name="connsiteY14" fmla="*/ 442034 h 699288"/>
                <a:gd name="connsiteX15" fmla="*/ 490008 w 1053674"/>
                <a:gd name="connsiteY15" fmla="*/ 445709 h 699288"/>
                <a:gd name="connsiteX16" fmla="*/ 481433 w 1053674"/>
                <a:gd name="connsiteY16" fmla="*/ 442034 h 699288"/>
                <a:gd name="connsiteX17" fmla="*/ 481433 w 1053674"/>
                <a:gd name="connsiteY17" fmla="*/ 424883 h 699288"/>
                <a:gd name="connsiteX18" fmla="*/ 537784 w 1053674"/>
                <a:gd name="connsiteY18" fmla="*/ 368532 h 699288"/>
                <a:gd name="connsiteX19" fmla="*/ 427532 w 1053674"/>
                <a:gd name="connsiteY19" fmla="*/ 301156 h 699288"/>
                <a:gd name="connsiteX20" fmla="*/ 397965 w 1053674"/>
                <a:gd name="connsiteY20" fmla="*/ 239734 h 699288"/>
                <a:gd name="connsiteX21" fmla="*/ 394985 w 1053674"/>
                <a:gd name="connsiteY21" fmla="*/ 5367 h 699288"/>
                <a:gd name="connsiteX22" fmla="*/ 30235 w 1053674"/>
                <a:gd name="connsiteY22" fmla="*/ 19848 h 699288"/>
                <a:gd name="connsiteX23" fmla="*/ 28175 w 1053674"/>
                <a:gd name="connsiteY23" fmla="*/ 382008 h 699288"/>
                <a:gd name="connsiteX24" fmla="*/ 0 w 1053674"/>
                <a:gd name="connsiteY24" fmla="*/ 531460 h 699288"/>
                <a:gd name="connsiteX25" fmla="*/ 31851 w 1053674"/>
                <a:gd name="connsiteY25" fmla="*/ 627012 h 699288"/>
                <a:gd name="connsiteX26" fmla="*/ 85751 w 1053674"/>
                <a:gd name="connsiteY26" fmla="*/ 641712 h 699288"/>
                <a:gd name="connsiteX27" fmla="*/ 355256 w 1053674"/>
                <a:gd name="connsiteY27" fmla="*/ 641712 h 699288"/>
                <a:gd name="connsiteX28" fmla="*/ 545134 w 1053674"/>
                <a:gd name="connsiteY28" fmla="*/ 669888 h 699288"/>
                <a:gd name="connsiteX29" fmla="*/ 655386 w 1053674"/>
                <a:gd name="connsiteY29" fmla="*/ 690713 h 699288"/>
                <a:gd name="connsiteX30" fmla="*/ 660286 w 1053674"/>
                <a:gd name="connsiteY30" fmla="*/ 690713 h 699288"/>
                <a:gd name="connsiteX31" fmla="*/ 772988 w 1053674"/>
                <a:gd name="connsiteY31" fmla="*/ 699288 h 699288"/>
                <a:gd name="connsiteX32" fmla="*/ 1040043 w 1053674"/>
                <a:gd name="connsiteY32" fmla="*/ 631912 h 699288"/>
                <a:gd name="connsiteX33" fmla="*/ 1053518 w 1053674"/>
                <a:gd name="connsiteY33" fmla="*/ 607412 h 699288"/>
                <a:gd name="connsiteX0" fmla="*/ 1053518 w 1064873"/>
                <a:gd name="connsiteY0" fmla="*/ 607412 h 699288"/>
                <a:gd name="connsiteX1" fmla="*/ 1035594 w 1064873"/>
                <a:gd name="connsiteY1" fmla="*/ 601658 h 699288"/>
                <a:gd name="connsiteX2" fmla="*/ 732562 w 1064873"/>
                <a:gd name="connsiteY2" fmla="*/ 502060 h 699288"/>
                <a:gd name="connsiteX3" fmla="*/ 694587 w 1064873"/>
                <a:gd name="connsiteY3" fmla="*/ 540035 h 699288"/>
                <a:gd name="connsiteX4" fmla="*/ 686012 w 1064873"/>
                <a:gd name="connsiteY4" fmla="*/ 543710 h 699288"/>
                <a:gd name="connsiteX5" fmla="*/ 677437 w 1064873"/>
                <a:gd name="connsiteY5" fmla="*/ 540035 h 699288"/>
                <a:gd name="connsiteX6" fmla="*/ 677437 w 1064873"/>
                <a:gd name="connsiteY6" fmla="*/ 522885 h 699288"/>
                <a:gd name="connsiteX7" fmla="*/ 710512 w 1064873"/>
                <a:gd name="connsiteY7" fmla="*/ 489809 h 699288"/>
                <a:gd name="connsiteX8" fmla="*/ 641911 w 1064873"/>
                <a:gd name="connsiteY8" fmla="*/ 445709 h 699288"/>
                <a:gd name="connsiteX9" fmla="*/ 596585 w 1064873"/>
                <a:gd name="connsiteY9" fmla="*/ 491035 h 699288"/>
                <a:gd name="connsiteX10" fmla="*/ 588010 w 1064873"/>
                <a:gd name="connsiteY10" fmla="*/ 494710 h 699288"/>
                <a:gd name="connsiteX11" fmla="*/ 579435 w 1064873"/>
                <a:gd name="connsiteY11" fmla="*/ 491035 h 699288"/>
                <a:gd name="connsiteX12" fmla="*/ 579435 w 1064873"/>
                <a:gd name="connsiteY12" fmla="*/ 473884 h 699288"/>
                <a:gd name="connsiteX13" fmla="*/ 622311 w 1064873"/>
                <a:gd name="connsiteY13" fmla="*/ 431008 h 699288"/>
                <a:gd name="connsiteX14" fmla="*/ 557385 w 1064873"/>
                <a:gd name="connsiteY14" fmla="*/ 383233 h 699288"/>
                <a:gd name="connsiteX15" fmla="*/ 498584 w 1064873"/>
                <a:gd name="connsiteY15" fmla="*/ 442034 h 699288"/>
                <a:gd name="connsiteX16" fmla="*/ 490008 w 1064873"/>
                <a:gd name="connsiteY16" fmla="*/ 445709 h 699288"/>
                <a:gd name="connsiteX17" fmla="*/ 481433 w 1064873"/>
                <a:gd name="connsiteY17" fmla="*/ 442034 h 699288"/>
                <a:gd name="connsiteX18" fmla="*/ 481433 w 1064873"/>
                <a:gd name="connsiteY18" fmla="*/ 424883 h 699288"/>
                <a:gd name="connsiteX19" fmla="*/ 537784 w 1064873"/>
                <a:gd name="connsiteY19" fmla="*/ 368532 h 699288"/>
                <a:gd name="connsiteX20" fmla="*/ 427532 w 1064873"/>
                <a:gd name="connsiteY20" fmla="*/ 301156 h 699288"/>
                <a:gd name="connsiteX21" fmla="*/ 397965 w 1064873"/>
                <a:gd name="connsiteY21" fmla="*/ 239734 h 699288"/>
                <a:gd name="connsiteX22" fmla="*/ 394985 w 1064873"/>
                <a:gd name="connsiteY22" fmla="*/ 5367 h 699288"/>
                <a:gd name="connsiteX23" fmla="*/ 30235 w 1064873"/>
                <a:gd name="connsiteY23" fmla="*/ 19848 h 699288"/>
                <a:gd name="connsiteX24" fmla="*/ 28175 w 1064873"/>
                <a:gd name="connsiteY24" fmla="*/ 382008 h 699288"/>
                <a:gd name="connsiteX25" fmla="*/ 0 w 1064873"/>
                <a:gd name="connsiteY25" fmla="*/ 531460 h 699288"/>
                <a:gd name="connsiteX26" fmla="*/ 31851 w 1064873"/>
                <a:gd name="connsiteY26" fmla="*/ 627012 h 699288"/>
                <a:gd name="connsiteX27" fmla="*/ 85751 w 1064873"/>
                <a:gd name="connsiteY27" fmla="*/ 641712 h 699288"/>
                <a:gd name="connsiteX28" fmla="*/ 355256 w 1064873"/>
                <a:gd name="connsiteY28" fmla="*/ 641712 h 699288"/>
                <a:gd name="connsiteX29" fmla="*/ 545134 w 1064873"/>
                <a:gd name="connsiteY29" fmla="*/ 669888 h 699288"/>
                <a:gd name="connsiteX30" fmla="*/ 655386 w 1064873"/>
                <a:gd name="connsiteY30" fmla="*/ 690713 h 699288"/>
                <a:gd name="connsiteX31" fmla="*/ 660286 w 1064873"/>
                <a:gd name="connsiteY31" fmla="*/ 690713 h 699288"/>
                <a:gd name="connsiteX32" fmla="*/ 772988 w 1064873"/>
                <a:gd name="connsiteY32" fmla="*/ 699288 h 699288"/>
                <a:gd name="connsiteX33" fmla="*/ 1040043 w 1064873"/>
                <a:gd name="connsiteY33" fmla="*/ 631912 h 699288"/>
                <a:gd name="connsiteX34" fmla="*/ 1053518 w 1064873"/>
                <a:gd name="connsiteY34" fmla="*/ 607412 h 699288"/>
                <a:gd name="connsiteX0" fmla="*/ 1053518 w 1081684"/>
                <a:gd name="connsiteY0" fmla="*/ 607412 h 704525"/>
                <a:gd name="connsiteX1" fmla="*/ 1035594 w 1081684"/>
                <a:gd name="connsiteY1" fmla="*/ 601658 h 704525"/>
                <a:gd name="connsiteX2" fmla="*/ 732562 w 1081684"/>
                <a:gd name="connsiteY2" fmla="*/ 502060 h 704525"/>
                <a:gd name="connsiteX3" fmla="*/ 694587 w 1081684"/>
                <a:gd name="connsiteY3" fmla="*/ 540035 h 704525"/>
                <a:gd name="connsiteX4" fmla="*/ 686012 w 1081684"/>
                <a:gd name="connsiteY4" fmla="*/ 543710 h 704525"/>
                <a:gd name="connsiteX5" fmla="*/ 677437 w 1081684"/>
                <a:gd name="connsiteY5" fmla="*/ 540035 h 704525"/>
                <a:gd name="connsiteX6" fmla="*/ 677437 w 1081684"/>
                <a:gd name="connsiteY6" fmla="*/ 522885 h 704525"/>
                <a:gd name="connsiteX7" fmla="*/ 710512 w 1081684"/>
                <a:gd name="connsiteY7" fmla="*/ 489809 h 704525"/>
                <a:gd name="connsiteX8" fmla="*/ 641911 w 1081684"/>
                <a:gd name="connsiteY8" fmla="*/ 445709 h 704525"/>
                <a:gd name="connsiteX9" fmla="*/ 596585 w 1081684"/>
                <a:gd name="connsiteY9" fmla="*/ 491035 h 704525"/>
                <a:gd name="connsiteX10" fmla="*/ 588010 w 1081684"/>
                <a:gd name="connsiteY10" fmla="*/ 494710 h 704525"/>
                <a:gd name="connsiteX11" fmla="*/ 579435 w 1081684"/>
                <a:gd name="connsiteY11" fmla="*/ 491035 h 704525"/>
                <a:gd name="connsiteX12" fmla="*/ 579435 w 1081684"/>
                <a:gd name="connsiteY12" fmla="*/ 473884 h 704525"/>
                <a:gd name="connsiteX13" fmla="*/ 622311 w 1081684"/>
                <a:gd name="connsiteY13" fmla="*/ 431008 h 704525"/>
                <a:gd name="connsiteX14" fmla="*/ 557385 w 1081684"/>
                <a:gd name="connsiteY14" fmla="*/ 383233 h 704525"/>
                <a:gd name="connsiteX15" fmla="*/ 498584 w 1081684"/>
                <a:gd name="connsiteY15" fmla="*/ 442034 h 704525"/>
                <a:gd name="connsiteX16" fmla="*/ 490008 w 1081684"/>
                <a:gd name="connsiteY16" fmla="*/ 445709 h 704525"/>
                <a:gd name="connsiteX17" fmla="*/ 481433 w 1081684"/>
                <a:gd name="connsiteY17" fmla="*/ 442034 h 704525"/>
                <a:gd name="connsiteX18" fmla="*/ 481433 w 1081684"/>
                <a:gd name="connsiteY18" fmla="*/ 424883 h 704525"/>
                <a:gd name="connsiteX19" fmla="*/ 537784 w 1081684"/>
                <a:gd name="connsiteY19" fmla="*/ 368532 h 704525"/>
                <a:gd name="connsiteX20" fmla="*/ 427532 w 1081684"/>
                <a:gd name="connsiteY20" fmla="*/ 301156 h 704525"/>
                <a:gd name="connsiteX21" fmla="*/ 397965 w 1081684"/>
                <a:gd name="connsiteY21" fmla="*/ 239734 h 704525"/>
                <a:gd name="connsiteX22" fmla="*/ 394985 w 1081684"/>
                <a:gd name="connsiteY22" fmla="*/ 5367 h 704525"/>
                <a:gd name="connsiteX23" fmla="*/ 30235 w 1081684"/>
                <a:gd name="connsiteY23" fmla="*/ 19848 h 704525"/>
                <a:gd name="connsiteX24" fmla="*/ 28175 w 1081684"/>
                <a:gd name="connsiteY24" fmla="*/ 382008 h 704525"/>
                <a:gd name="connsiteX25" fmla="*/ 0 w 1081684"/>
                <a:gd name="connsiteY25" fmla="*/ 531460 h 704525"/>
                <a:gd name="connsiteX26" fmla="*/ 31851 w 1081684"/>
                <a:gd name="connsiteY26" fmla="*/ 627012 h 704525"/>
                <a:gd name="connsiteX27" fmla="*/ 85751 w 1081684"/>
                <a:gd name="connsiteY27" fmla="*/ 641712 h 704525"/>
                <a:gd name="connsiteX28" fmla="*/ 355256 w 1081684"/>
                <a:gd name="connsiteY28" fmla="*/ 641712 h 704525"/>
                <a:gd name="connsiteX29" fmla="*/ 545134 w 1081684"/>
                <a:gd name="connsiteY29" fmla="*/ 669888 h 704525"/>
                <a:gd name="connsiteX30" fmla="*/ 655386 w 1081684"/>
                <a:gd name="connsiteY30" fmla="*/ 690713 h 704525"/>
                <a:gd name="connsiteX31" fmla="*/ 660286 w 1081684"/>
                <a:gd name="connsiteY31" fmla="*/ 690713 h 704525"/>
                <a:gd name="connsiteX32" fmla="*/ 772988 w 1081684"/>
                <a:gd name="connsiteY32" fmla="*/ 699288 h 704525"/>
                <a:gd name="connsiteX33" fmla="*/ 1053518 w 1081684"/>
                <a:gd name="connsiteY33" fmla="*/ 607412 h 704525"/>
                <a:gd name="connsiteX0" fmla="*/ 1053518 w 1053518"/>
                <a:gd name="connsiteY0" fmla="*/ 607412 h 704525"/>
                <a:gd name="connsiteX1" fmla="*/ 732562 w 1053518"/>
                <a:gd name="connsiteY1" fmla="*/ 502060 h 704525"/>
                <a:gd name="connsiteX2" fmla="*/ 694587 w 1053518"/>
                <a:gd name="connsiteY2" fmla="*/ 540035 h 704525"/>
                <a:gd name="connsiteX3" fmla="*/ 686012 w 1053518"/>
                <a:gd name="connsiteY3" fmla="*/ 543710 h 704525"/>
                <a:gd name="connsiteX4" fmla="*/ 677437 w 1053518"/>
                <a:gd name="connsiteY4" fmla="*/ 540035 h 704525"/>
                <a:gd name="connsiteX5" fmla="*/ 677437 w 1053518"/>
                <a:gd name="connsiteY5" fmla="*/ 522885 h 704525"/>
                <a:gd name="connsiteX6" fmla="*/ 710512 w 1053518"/>
                <a:gd name="connsiteY6" fmla="*/ 489809 h 704525"/>
                <a:gd name="connsiteX7" fmla="*/ 641911 w 1053518"/>
                <a:gd name="connsiteY7" fmla="*/ 445709 h 704525"/>
                <a:gd name="connsiteX8" fmla="*/ 596585 w 1053518"/>
                <a:gd name="connsiteY8" fmla="*/ 491035 h 704525"/>
                <a:gd name="connsiteX9" fmla="*/ 588010 w 1053518"/>
                <a:gd name="connsiteY9" fmla="*/ 494710 h 704525"/>
                <a:gd name="connsiteX10" fmla="*/ 579435 w 1053518"/>
                <a:gd name="connsiteY10" fmla="*/ 491035 h 704525"/>
                <a:gd name="connsiteX11" fmla="*/ 579435 w 1053518"/>
                <a:gd name="connsiteY11" fmla="*/ 473884 h 704525"/>
                <a:gd name="connsiteX12" fmla="*/ 622311 w 1053518"/>
                <a:gd name="connsiteY12" fmla="*/ 431008 h 704525"/>
                <a:gd name="connsiteX13" fmla="*/ 557385 w 1053518"/>
                <a:gd name="connsiteY13" fmla="*/ 383233 h 704525"/>
                <a:gd name="connsiteX14" fmla="*/ 498584 w 1053518"/>
                <a:gd name="connsiteY14" fmla="*/ 442034 h 704525"/>
                <a:gd name="connsiteX15" fmla="*/ 490008 w 1053518"/>
                <a:gd name="connsiteY15" fmla="*/ 445709 h 704525"/>
                <a:gd name="connsiteX16" fmla="*/ 481433 w 1053518"/>
                <a:gd name="connsiteY16" fmla="*/ 442034 h 704525"/>
                <a:gd name="connsiteX17" fmla="*/ 481433 w 1053518"/>
                <a:gd name="connsiteY17" fmla="*/ 424883 h 704525"/>
                <a:gd name="connsiteX18" fmla="*/ 537784 w 1053518"/>
                <a:gd name="connsiteY18" fmla="*/ 368532 h 704525"/>
                <a:gd name="connsiteX19" fmla="*/ 427532 w 1053518"/>
                <a:gd name="connsiteY19" fmla="*/ 301156 h 704525"/>
                <a:gd name="connsiteX20" fmla="*/ 397965 w 1053518"/>
                <a:gd name="connsiteY20" fmla="*/ 239734 h 704525"/>
                <a:gd name="connsiteX21" fmla="*/ 394985 w 1053518"/>
                <a:gd name="connsiteY21" fmla="*/ 5367 h 704525"/>
                <a:gd name="connsiteX22" fmla="*/ 30235 w 1053518"/>
                <a:gd name="connsiteY22" fmla="*/ 19848 h 704525"/>
                <a:gd name="connsiteX23" fmla="*/ 28175 w 1053518"/>
                <a:gd name="connsiteY23" fmla="*/ 382008 h 704525"/>
                <a:gd name="connsiteX24" fmla="*/ 0 w 1053518"/>
                <a:gd name="connsiteY24" fmla="*/ 531460 h 704525"/>
                <a:gd name="connsiteX25" fmla="*/ 31851 w 1053518"/>
                <a:gd name="connsiteY25" fmla="*/ 627012 h 704525"/>
                <a:gd name="connsiteX26" fmla="*/ 85751 w 1053518"/>
                <a:gd name="connsiteY26" fmla="*/ 641712 h 704525"/>
                <a:gd name="connsiteX27" fmla="*/ 355256 w 1053518"/>
                <a:gd name="connsiteY27" fmla="*/ 641712 h 704525"/>
                <a:gd name="connsiteX28" fmla="*/ 545134 w 1053518"/>
                <a:gd name="connsiteY28" fmla="*/ 669888 h 704525"/>
                <a:gd name="connsiteX29" fmla="*/ 655386 w 1053518"/>
                <a:gd name="connsiteY29" fmla="*/ 690713 h 704525"/>
                <a:gd name="connsiteX30" fmla="*/ 660286 w 1053518"/>
                <a:gd name="connsiteY30" fmla="*/ 690713 h 704525"/>
                <a:gd name="connsiteX31" fmla="*/ 772988 w 1053518"/>
                <a:gd name="connsiteY31" fmla="*/ 699288 h 704525"/>
                <a:gd name="connsiteX32" fmla="*/ 1053518 w 1053518"/>
                <a:gd name="connsiteY32" fmla="*/ 607412 h 704525"/>
                <a:gd name="connsiteX0" fmla="*/ 772988 w 775248"/>
                <a:gd name="connsiteY0" fmla="*/ 699288 h 712228"/>
                <a:gd name="connsiteX1" fmla="*/ 732562 w 775248"/>
                <a:gd name="connsiteY1" fmla="*/ 502060 h 712228"/>
                <a:gd name="connsiteX2" fmla="*/ 694587 w 775248"/>
                <a:gd name="connsiteY2" fmla="*/ 540035 h 712228"/>
                <a:gd name="connsiteX3" fmla="*/ 686012 w 775248"/>
                <a:gd name="connsiteY3" fmla="*/ 543710 h 712228"/>
                <a:gd name="connsiteX4" fmla="*/ 677437 w 775248"/>
                <a:gd name="connsiteY4" fmla="*/ 540035 h 712228"/>
                <a:gd name="connsiteX5" fmla="*/ 677437 w 775248"/>
                <a:gd name="connsiteY5" fmla="*/ 522885 h 712228"/>
                <a:gd name="connsiteX6" fmla="*/ 710512 w 775248"/>
                <a:gd name="connsiteY6" fmla="*/ 489809 h 712228"/>
                <a:gd name="connsiteX7" fmla="*/ 641911 w 775248"/>
                <a:gd name="connsiteY7" fmla="*/ 445709 h 712228"/>
                <a:gd name="connsiteX8" fmla="*/ 596585 w 775248"/>
                <a:gd name="connsiteY8" fmla="*/ 491035 h 712228"/>
                <a:gd name="connsiteX9" fmla="*/ 588010 w 775248"/>
                <a:gd name="connsiteY9" fmla="*/ 494710 h 712228"/>
                <a:gd name="connsiteX10" fmla="*/ 579435 w 775248"/>
                <a:gd name="connsiteY10" fmla="*/ 491035 h 712228"/>
                <a:gd name="connsiteX11" fmla="*/ 579435 w 775248"/>
                <a:gd name="connsiteY11" fmla="*/ 473884 h 712228"/>
                <a:gd name="connsiteX12" fmla="*/ 622311 w 775248"/>
                <a:gd name="connsiteY12" fmla="*/ 431008 h 712228"/>
                <a:gd name="connsiteX13" fmla="*/ 557385 w 775248"/>
                <a:gd name="connsiteY13" fmla="*/ 383233 h 712228"/>
                <a:gd name="connsiteX14" fmla="*/ 498584 w 775248"/>
                <a:gd name="connsiteY14" fmla="*/ 442034 h 712228"/>
                <a:gd name="connsiteX15" fmla="*/ 490008 w 775248"/>
                <a:gd name="connsiteY15" fmla="*/ 445709 h 712228"/>
                <a:gd name="connsiteX16" fmla="*/ 481433 w 775248"/>
                <a:gd name="connsiteY16" fmla="*/ 442034 h 712228"/>
                <a:gd name="connsiteX17" fmla="*/ 481433 w 775248"/>
                <a:gd name="connsiteY17" fmla="*/ 424883 h 712228"/>
                <a:gd name="connsiteX18" fmla="*/ 537784 w 775248"/>
                <a:gd name="connsiteY18" fmla="*/ 368532 h 712228"/>
                <a:gd name="connsiteX19" fmla="*/ 427532 w 775248"/>
                <a:gd name="connsiteY19" fmla="*/ 301156 h 712228"/>
                <a:gd name="connsiteX20" fmla="*/ 397965 w 775248"/>
                <a:gd name="connsiteY20" fmla="*/ 239734 h 712228"/>
                <a:gd name="connsiteX21" fmla="*/ 394985 w 775248"/>
                <a:gd name="connsiteY21" fmla="*/ 5367 h 712228"/>
                <a:gd name="connsiteX22" fmla="*/ 30235 w 775248"/>
                <a:gd name="connsiteY22" fmla="*/ 19848 h 712228"/>
                <a:gd name="connsiteX23" fmla="*/ 28175 w 775248"/>
                <a:gd name="connsiteY23" fmla="*/ 382008 h 712228"/>
                <a:gd name="connsiteX24" fmla="*/ 0 w 775248"/>
                <a:gd name="connsiteY24" fmla="*/ 531460 h 712228"/>
                <a:gd name="connsiteX25" fmla="*/ 31851 w 775248"/>
                <a:gd name="connsiteY25" fmla="*/ 627012 h 712228"/>
                <a:gd name="connsiteX26" fmla="*/ 85751 w 775248"/>
                <a:gd name="connsiteY26" fmla="*/ 641712 h 712228"/>
                <a:gd name="connsiteX27" fmla="*/ 355256 w 775248"/>
                <a:gd name="connsiteY27" fmla="*/ 641712 h 712228"/>
                <a:gd name="connsiteX28" fmla="*/ 545134 w 775248"/>
                <a:gd name="connsiteY28" fmla="*/ 669888 h 712228"/>
                <a:gd name="connsiteX29" fmla="*/ 655386 w 775248"/>
                <a:gd name="connsiteY29" fmla="*/ 690713 h 712228"/>
                <a:gd name="connsiteX30" fmla="*/ 660286 w 775248"/>
                <a:gd name="connsiteY30" fmla="*/ 690713 h 712228"/>
                <a:gd name="connsiteX31" fmla="*/ 772988 w 775248"/>
                <a:gd name="connsiteY31" fmla="*/ 699288 h 712228"/>
                <a:gd name="connsiteX0" fmla="*/ 660286 w 732562"/>
                <a:gd name="connsiteY0" fmla="*/ 690713 h 690713"/>
                <a:gd name="connsiteX1" fmla="*/ 732562 w 732562"/>
                <a:gd name="connsiteY1" fmla="*/ 502060 h 690713"/>
                <a:gd name="connsiteX2" fmla="*/ 694587 w 732562"/>
                <a:gd name="connsiteY2" fmla="*/ 540035 h 690713"/>
                <a:gd name="connsiteX3" fmla="*/ 686012 w 732562"/>
                <a:gd name="connsiteY3" fmla="*/ 543710 h 690713"/>
                <a:gd name="connsiteX4" fmla="*/ 677437 w 732562"/>
                <a:gd name="connsiteY4" fmla="*/ 540035 h 690713"/>
                <a:gd name="connsiteX5" fmla="*/ 677437 w 732562"/>
                <a:gd name="connsiteY5" fmla="*/ 522885 h 690713"/>
                <a:gd name="connsiteX6" fmla="*/ 710512 w 732562"/>
                <a:gd name="connsiteY6" fmla="*/ 489809 h 690713"/>
                <a:gd name="connsiteX7" fmla="*/ 641911 w 732562"/>
                <a:gd name="connsiteY7" fmla="*/ 445709 h 690713"/>
                <a:gd name="connsiteX8" fmla="*/ 596585 w 732562"/>
                <a:gd name="connsiteY8" fmla="*/ 491035 h 690713"/>
                <a:gd name="connsiteX9" fmla="*/ 588010 w 732562"/>
                <a:gd name="connsiteY9" fmla="*/ 494710 h 690713"/>
                <a:gd name="connsiteX10" fmla="*/ 579435 w 732562"/>
                <a:gd name="connsiteY10" fmla="*/ 491035 h 690713"/>
                <a:gd name="connsiteX11" fmla="*/ 579435 w 732562"/>
                <a:gd name="connsiteY11" fmla="*/ 473884 h 690713"/>
                <a:gd name="connsiteX12" fmla="*/ 622311 w 732562"/>
                <a:gd name="connsiteY12" fmla="*/ 431008 h 690713"/>
                <a:gd name="connsiteX13" fmla="*/ 557385 w 732562"/>
                <a:gd name="connsiteY13" fmla="*/ 383233 h 690713"/>
                <a:gd name="connsiteX14" fmla="*/ 498584 w 732562"/>
                <a:gd name="connsiteY14" fmla="*/ 442034 h 690713"/>
                <a:gd name="connsiteX15" fmla="*/ 490008 w 732562"/>
                <a:gd name="connsiteY15" fmla="*/ 445709 h 690713"/>
                <a:gd name="connsiteX16" fmla="*/ 481433 w 732562"/>
                <a:gd name="connsiteY16" fmla="*/ 442034 h 690713"/>
                <a:gd name="connsiteX17" fmla="*/ 481433 w 732562"/>
                <a:gd name="connsiteY17" fmla="*/ 424883 h 690713"/>
                <a:gd name="connsiteX18" fmla="*/ 537784 w 732562"/>
                <a:gd name="connsiteY18" fmla="*/ 368532 h 690713"/>
                <a:gd name="connsiteX19" fmla="*/ 427532 w 732562"/>
                <a:gd name="connsiteY19" fmla="*/ 301156 h 690713"/>
                <a:gd name="connsiteX20" fmla="*/ 397965 w 732562"/>
                <a:gd name="connsiteY20" fmla="*/ 239734 h 690713"/>
                <a:gd name="connsiteX21" fmla="*/ 394985 w 732562"/>
                <a:gd name="connsiteY21" fmla="*/ 5367 h 690713"/>
                <a:gd name="connsiteX22" fmla="*/ 30235 w 732562"/>
                <a:gd name="connsiteY22" fmla="*/ 19848 h 690713"/>
                <a:gd name="connsiteX23" fmla="*/ 28175 w 732562"/>
                <a:gd name="connsiteY23" fmla="*/ 382008 h 690713"/>
                <a:gd name="connsiteX24" fmla="*/ 0 w 732562"/>
                <a:gd name="connsiteY24" fmla="*/ 531460 h 690713"/>
                <a:gd name="connsiteX25" fmla="*/ 31851 w 732562"/>
                <a:gd name="connsiteY25" fmla="*/ 627012 h 690713"/>
                <a:gd name="connsiteX26" fmla="*/ 85751 w 732562"/>
                <a:gd name="connsiteY26" fmla="*/ 641712 h 690713"/>
                <a:gd name="connsiteX27" fmla="*/ 355256 w 732562"/>
                <a:gd name="connsiteY27" fmla="*/ 641712 h 690713"/>
                <a:gd name="connsiteX28" fmla="*/ 545134 w 732562"/>
                <a:gd name="connsiteY28" fmla="*/ 669888 h 690713"/>
                <a:gd name="connsiteX29" fmla="*/ 655386 w 732562"/>
                <a:gd name="connsiteY29" fmla="*/ 690713 h 690713"/>
                <a:gd name="connsiteX30" fmla="*/ 660286 w 732562"/>
                <a:gd name="connsiteY30" fmla="*/ 690713 h 690713"/>
                <a:gd name="connsiteX0" fmla="*/ 655386 w 732562"/>
                <a:gd name="connsiteY0" fmla="*/ 690713 h 690713"/>
                <a:gd name="connsiteX1" fmla="*/ 732562 w 732562"/>
                <a:gd name="connsiteY1" fmla="*/ 502060 h 690713"/>
                <a:gd name="connsiteX2" fmla="*/ 694587 w 732562"/>
                <a:gd name="connsiteY2" fmla="*/ 540035 h 690713"/>
                <a:gd name="connsiteX3" fmla="*/ 686012 w 732562"/>
                <a:gd name="connsiteY3" fmla="*/ 543710 h 690713"/>
                <a:gd name="connsiteX4" fmla="*/ 677437 w 732562"/>
                <a:gd name="connsiteY4" fmla="*/ 540035 h 690713"/>
                <a:gd name="connsiteX5" fmla="*/ 677437 w 732562"/>
                <a:gd name="connsiteY5" fmla="*/ 522885 h 690713"/>
                <a:gd name="connsiteX6" fmla="*/ 710512 w 732562"/>
                <a:gd name="connsiteY6" fmla="*/ 489809 h 690713"/>
                <a:gd name="connsiteX7" fmla="*/ 641911 w 732562"/>
                <a:gd name="connsiteY7" fmla="*/ 445709 h 690713"/>
                <a:gd name="connsiteX8" fmla="*/ 596585 w 732562"/>
                <a:gd name="connsiteY8" fmla="*/ 491035 h 690713"/>
                <a:gd name="connsiteX9" fmla="*/ 588010 w 732562"/>
                <a:gd name="connsiteY9" fmla="*/ 494710 h 690713"/>
                <a:gd name="connsiteX10" fmla="*/ 579435 w 732562"/>
                <a:gd name="connsiteY10" fmla="*/ 491035 h 690713"/>
                <a:gd name="connsiteX11" fmla="*/ 579435 w 732562"/>
                <a:gd name="connsiteY11" fmla="*/ 473884 h 690713"/>
                <a:gd name="connsiteX12" fmla="*/ 622311 w 732562"/>
                <a:gd name="connsiteY12" fmla="*/ 431008 h 690713"/>
                <a:gd name="connsiteX13" fmla="*/ 557385 w 732562"/>
                <a:gd name="connsiteY13" fmla="*/ 383233 h 690713"/>
                <a:gd name="connsiteX14" fmla="*/ 498584 w 732562"/>
                <a:gd name="connsiteY14" fmla="*/ 442034 h 690713"/>
                <a:gd name="connsiteX15" fmla="*/ 490008 w 732562"/>
                <a:gd name="connsiteY15" fmla="*/ 445709 h 690713"/>
                <a:gd name="connsiteX16" fmla="*/ 481433 w 732562"/>
                <a:gd name="connsiteY16" fmla="*/ 442034 h 690713"/>
                <a:gd name="connsiteX17" fmla="*/ 481433 w 732562"/>
                <a:gd name="connsiteY17" fmla="*/ 424883 h 690713"/>
                <a:gd name="connsiteX18" fmla="*/ 537784 w 732562"/>
                <a:gd name="connsiteY18" fmla="*/ 368532 h 690713"/>
                <a:gd name="connsiteX19" fmla="*/ 427532 w 732562"/>
                <a:gd name="connsiteY19" fmla="*/ 301156 h 690713"/>
                <a:gd name="connsiteX20" fmla="*/ 397965 w 732562"/>
                <a:gd name="connsiteY20" fmla="*/ 239734 h 690713"/>
                <a:gd name="connsiteX21" fmla="*/ 394985 w 732562"/>
                <a:gd name="connsiteY21" fmla="*/ 5367 h 690713"/>
                <a:gd name="connsiteX22" fmla="*/ 30235 w 732562"/>
                <a:gd name="connsiteY22" fmla="*/ 19848 h 690713"/>
                <a:gd name="connsiteX23" fmla="*/ 28175 w 732562"/>
                <a:gd name="connsiteY23" fmla="*/ 382008 h 690713"/>
                <a:gd name="connsiteX24" fmla="*/ 0 w 732562"/>
                <a:gd name="connsiteY24" fmla="*/ 531460 h 690713"/>
                <a:gd name="connsiteX25" fmla="*/ 31851 w 732562"/>
                <a:gd name="connsiteY25" fmla="*/ 627012 h 690713"/>
                <a:gd name="connsiteX26" fmla="*/ 85751 w 732562"/>
                <a:gd name="connsiteY26" fmla="*/ 641712 h 690713"/>
                <a:gd name="connsiteX27" fmla="*/ 355256 w 732562"/>
                <a:gd name="connsiteY27" fmla="*/ 641712 h 690713"/>
                <a:gd name="connsiteX28" fmla="*/ 545134 w 732562"/>
                <a:gd name="connsiteY28" fmla="*/ 669888 h 690713"/>
                <a:gd name="connsiteX29" fmla="*/ 655386 w 732562"/>
                <a:gd name="connsiteY29" fmla="*/ 690713 h 690713"/>
                <a:gd name="connsiteX0" fmla="*/ 545134 w 732562"/>
                <a:gd name="connsiteY0" fmla="*/ 669888 h 675932"/>
                <a:gd name="connsiteX1" fmla="*/ 732562 w 732562"/>
                <a:gd name="connsiteY1" fmla="*/ 502060 h 675932"/>
                <a:gd name="connsiteX2" fmla="*/ 694587 w 732562"/>
                <a:gd name="connsiteY2" fmla="*/ 540035 h 675932"/>
                <a:gd name="connsiteX3" fmla="*/ 686012 w 732562"/>
                <a:gd name="connsiteY3" fmla="*/ 543710 h 675932"/>
                <a:gd name="connsiteX4" fmla="*/ 677437 w 732562"/>
                <a:gd name="connsiteY4" fmla="*/ 540035 h 675932"/>
                <a:gd name="connsiteX5" fmla="*/ 677437 w 732562"/>
                <a:gd name="connsiteY5" fmla="*/ 522885 h 675932"/>
                <a:gd name="connsiteX6" fmla="*/ 710512 w 732562"/>
                <a:gd name="connsiteY6" fmla="*/ 489809 h 675932"/>
                <a:gd name="connsiteX7" fmla="*/ 641911 w 732562"/>
                <a:gd name="connsiteY7" fmla="*/ 445709 h 675932"/>
                <a:gd name="connsiteX8" fmla="*/ 596585 w 732562"/>
                <a:gd name="connsiteY8" fmla="*/ 491035 h 675932"/>
                <a:gd name="connsiteX9" fmla="*/ 588010 w 732562"/>
                <a:gd name="connsiteY9" fmla="*/ 494710 h 675932"/>
                <a:gd name="connsiteX10" fmla="*/ 579435 w 732562"/>
                <a:gd name="connsiteY10" fmla="*/ 491035 h 675932"/>
                <a:gd name="connsiteX11" fmla="*/ 579435 w 732562"/>
                <a:gd name="connsiteY11" fmla="*/ 473884 h 675932"/>
                <a:gd name="connsiteX12" fmla="*/ 622311 w 732562"/>
                <a:gd name="connsiteY12" fmla="*/ 431008 h 675932"/>
                <a:gd name="connsiteX13" fmla="*/ 557385 w 732562"/>
                <a:gd name="connsiteY13" fmla="*/ 383233 h 675932"/>
                <a:gd name="connsiteX14" fmla="*/ 498584 w 732562"/>
                <a:gd name="connsiteY14" fmla="*/ 442034 h 675932"/>
                <a:gd name="connsiteX15" fmla="*/ 490008 w 732562"/>
                <a:gd name="connsiteY15" fmla="*/ 445709 h 675932"/>
                <a:gd name="connsiteX16" fmla="*/ 481433 w 732562"/>
                <a:gd name="connsiteY16" fmla="*/ 442034 h 675932"/>
                <a:gd name="connsiteX17" fmla="*/ 481433 w 732562"/>
                <a:gd name="connsiteY17" fmla="*/ 424883 h 675932"/>
                <a:gd name="connsiteX18" fmla="*/ 537784 w 732562"/>
                <a:gd name="connsiteY18" fmla="*/ 368532 h 675932"/>
                <a:gd name="connsiteX19" fmla="*/ 427532 w 732562"/>
                <a:gd name="connsiteY19" fmla="*/ 301156 h 675932"/>
                <a:gd name="connsiteX20" fmla="*/ 397965 w 732562"/>
                <a:gd name="connsiteY20" fmla="*/ 239734 h 675932"/>
                <a:gd name="connsiteX21" fmla="*/ 394985 w 732562"/>
                <a:gd name="connsiteY21" fmla="*/ 5367 h 675932"/>
                <a:gd name="connsiteX22" fmla="*/ 30235 w 732562"/>
                <a:gd name="connsiteY22" fmla="*/ 19848 h 675932"/>
                <a:gd name="connsiteX23" fmla="*/ 28175 w 732562"/>
                <a:gd name="connsiteY23" fmla="*/ 382008 h 675932"/>
                <a:gd name="connsiteX24" fmla="*/ 0 w 732562"/>
                <a:gd name="connsiteY24" fmla="*/ 531460 h 675932"/>
                <a:gd name="connsiteX25" fmla="*/ 31851 w 732562"/>
                <a:gd name="connsiteY25" fmla="*/ 627012 h 675932"/>
                <a:gd name="connsiteX26" fmla="*/ 85751 w 732562"/>
                <a:gd name="connsiteY26" fmla="*/ 641712 h 675932"/>
                <a:gd name="connsiteX27" fmla="*/ 355256 w 732562"/>
                <a:gd name="connsiteY27" fmla="*/ 641712 h 675932"/>
                <a:gd name="connsiteX28" fmla="*/ 545134 w 732562"/>
                <a:gd name="connsiteY28" fmla="*/ 669888 h 675932"/>
                <a:gd name="connsiteX0" fmla="*/ 355256 w 732562"/>
                <a:gd name="connsiteY0" fmla="*/ 641712 h 641712"/>
                <a:gd name="connsiteX1" fmla="*/ 732562 w 732562"/>
                <a:gd name="connsiteY1" fmla="*/ 502060 h 641712"/>
                <a:gd name="connsiteX2" fmla="*/ 694587 w 732562"/>
                <a:gd name="connsiteY2" fmla="*/ 540035 h 641712"/>
                <a:gd name="connsiteX3" fmla="*/ 686012 w 732562"/>
                <a:gd name="connsiteY3" fmla="*/ 543710 h 641712"/>
                <a:gd name="connsiteX4" fmla="*/ 677437 w 732562"/>
                <a:gd name="connsiteY4" fmla="*/ 540035 h 641712"/>
                <a:gd name="connsiteX5" fmla="*/ 677437 w 732562"/>
                <a:gd name="connsiteY5" fmla="*/ 522885 h 641712"/>
                <a:gd name="connsiteX6" fmla="*/ 710512 w 732562"/>
                <a:gd name="connsiteY6" fmla="*/ 489809 h 641712"/>
                <a:gd name="connsiteX7" fmla="*/ 641911 w 732562"/>
                <a:gd name="connsiteY7" fmla="*/ 445709 h 641712"/>
                <a:gd name="connsiteX8" fmla="*/ 596585 w 732562"/>
                <a:gd name="connsiteY8" fmla="*/ 491035 h 641712"/>
                <a:gd name="connsiteX9" fmla="*/ 588010 w 732562"/>
                <a:gd name="connsiteY9" fmla="*/ 494710 h 641712"/>
                <a:gd name="connsiteX10" fmla="*/ 579435 w 732562"/>
                <a:gd name="connsiteY10" fmla="*/ 491035 h 641712"/>
                <a:gd name="connsiteX11" fmla="*/ 579435 w 732562"/>
                <a:gd name="connsiteY11" fmla="*/ 473884 h 641712"/>
                <a:gd name="connsiteX12" fmla="*/ 622311 w 732562"/>
                <a:gd name="connsiteY12" fmla="*/ 431008 h 641712"/>
                <a:gd name="connsiteX13" fmla="*/ 557385 w 732562"/>
                <a:gd name="connsiteY13" fmla="*/ 383233 h 641712"/>
                <a:gd name="connsiteX14" fmla="*/ 498584 w 732562"/>
                <a:gd name="connsiteY14" fmla="*/ 442034 h 641712"/>
                <a:gd name="connsiteX15" fmla="*/ 490008 w 732562"/>
                <a:gd name="connsiteY15" fmla="*/ 445709 h 641712"/>
                <a:gd name="connsiteX16" fmla="*/ 481433 w 732562"/>
                <a:gd name="connsiteY16" fmla="*/ 442034 h 641712"/>
                <a:gd name="connsiteX17" fmla="*/ 481433 w 732562"/>
                <a:gd name="connsiteY17" fmla="*/ 424883 h 641712"/>
                <a:gd name="connsiteX18" fmla="*/ 537784 w 732562"/>
                <a:gd name="connsiteY18" fmla="*/ 368532 h 641712"/>
                <a:gd name="connsiteX19" fmla="*/ 427532 w 732562"/>
                <a:gd name="connsiteY19" fmla="*/ 301156 h 641712"/>
                <a:gd name="connsiteX20" fmla="*/ 397965 w 732562"/>
                <a:gd name="connsiteY20" fmla="*/ 239734 h 641712"/>
                <a:gd name="connsiteX21" fmla="*/ 394985 w 732562"/>
                <a:gd name="connsiteY21" fmla="*/ 5367 h 641712"/>
                <a:gd name="connsiteX22" fmla="*/ 30235 w 732562"/>
                <a:gd name="connsiteY22" fmla="*/ 19848 h 641712"/>
                <a:gd name="connsiteX23" fmla="*/ 28175 w 732562"/>
                <a:gd name="connsiteY23" fmla="*/ 382008 h 641712"/>
                <a:gd name="connsiteX24" fmla="*/ 0 w 732562"/>
                <a:gd name="connsiteY24" fmla="*/ 531460 h 641712"/>
                <a:gd name="connsiteX25" fmla="*/ 31851 w 732562"/>
                <a:gd name="connsiteY25" fmla="*/ 627012 h 641712"/>
                <a:gd name="connsiteX26" fmla="*/ 85751 w 732562"/>
                <a:gd name="connsiteY26" fmla="*/ 641712 h 641712"/>
                <a:gd name="connsiteX27" fmla="*/ 355256 w 732562"/>
                <a:gd name="connsiteY27" fmla="*/ 641712 h 641712"/>
                <a:gd name="connsiteX0" fmla="*/ 355256 w 732562"/>
                <a:gd name="connsiteY0" fmla="*/ 641712 h 641712"/>
                <a:gd name="connsiteX1" fmla="*/ 732562 w 732562"/>
                <a:gd name="connsiteY1" fmla="*/ 502060 h 641712"/>
                <a:gd name="connsiteX2" fmla="*/ 686012 w 732562"/>
                <a:gd name="connsiteY2" fmla="*/ 543710 h 641712"/>
                <a:gd name="connsiteX3" fmla="*/ 677437 w 732562"/>
                <a:gd name="connsiteY3" fmla="*/ 540035 h 641712"/>
                <a:gd name="connsiteX4" fmla="*/ 677437 w 732562"/>
                <a:gd name="connsiteY4" fmla="*/ 522885 h 641712"/>
                <a:gd name="connsiteX5" fmla="*/ 710512 w 732562"/>
                <a:gd name="connsiteY5" fmla="*/ 489809 h 641712"/>
                <a:gd name="connsiteX6" fmla="*/ 641911 w 732562"/>
                <a:gd name="connsiteY6" fmla="*/ 445709 h 641712"/>
                <a:gd name="connsiteX7" fmla="*/ 596585 w 732562"/>
                <a:gd name="connsiteY7" fmla="*/ 491035 h 641712"/>
                <a:gd name="connsiteX8" fmla="*/ 588010 w 732562"/>
                <a:gd name="connsiteY8" fmla="*/ 494710 h 641712"/>
                <a:gd name="connsiteX9" fmla="*/ 579435 w 732562"/>
                <a:gd name="connsiteY9" fmla="*/ 491035 h 641712"/>
                <a:gd name="connsiteX10" fmla="*/ 579435 w 732562"/>
                <a:gd name="connsiteY10" fmla="*/ 473884 h 641712"/>
                <a:gd name="connsiteX11" fmla="*/ 622311 w 732562"/>
                <a:gd name="connsiteY11" fmla="*/ 431008 h 641712"/>
                <a:gd name="connsiteX12" fmla="*/ 557385 w 732562"/>
                <a:gd name="connsiteY12" fmla="*/ 383233 h 641712"/>
                <a:gd name="connsiteX13" fmla="*/ 498584 w 732562"/>
                <a:gd name="connsiteY13" fmla="*/ 442034 h 641712"/>
                <a:gd name="connsiteX14" fmla="*/ 490008 w 732562"/>
                <a:gd name="connsiteY14" fmla="*/ 445709 h 641712"/>
                <a:gd name="connsiteX15" fmla="*/ 481433 w 732562"/>
                <a:gd name="connsiteY15" fmla="*/ 442034 h 641712"/>
                <a:gd name="connsiteX16" fmla="*/ 481433 w 732562"/>
                <a:gd name="connsiteY16" fmla="*/ 424883 h 641712"/>
                <a:gd name="connsiteX17" fmla="*/ 537784 w 732562"/>
                <a:gd name="connsiteY17" fmla="*/ 368532 h 641712"/>
                <a:gd name="connsiteX18" fmla="*/ 427532 w 732562"/>
                <a:gd name="connsiteY18" fmla="*/ 301156 h 641712"/>
                <a:gd name="connsiteX19" fmla="*/ 397965 w 732562"/>
                <a:gd name="connsiteY19" fmla="*/ 239734 h 641712"/>
                <a:gd name="connsiteX20" fmla="*/ 394985 w 732562"/>
                <a:gd name="connsiteY20" fmla="*/ 5367 h 641712"/>
                <a:gd name="connsiteX21" fmla="*/ 30235 w 732562"/>
                <a:gd name="connsiteY21" fmla="*/ 19848 h 641712"/>
                <a:gd name="connsiteX22" fmla="*/ 28175 w 732562"/>
                <a:gd name="connsiteY22" fmla="*/ 382008 h 641712"/>
                <a:gd name="connsiteX23" fmla="*/ 0 w 732562"/>
                <a:gd name="connsiteY23" fmla="*/ 531460 h 641712"/>
                <a:gd name="connsiteX24" fmla="*/ 31851 w 732562"/>
                <a:gd name="connsiteY24" fmla="*/ 627012 h 641712"/>
                <a:gd name="connsiteX25" fmla="*/ 85751 w 732562"/>
                <a:gd name="connsiteY25" fmla="*/ 641712 h 641712"/>
                <a:gd name="connsiteX26" fmla="*/ 355256 w 732562"/>
                <a:gd name="connsiteY26" fmla="*/ 641712 h 641712"/>
                <a:gd name="connsiteX0" fmla="*/ 355256 w 710512"/>
                <a:gd name="connsiteY0" fmla="*/ 641712 h 641712"/>
                <a:gd name="connsiteX1" fmla="*/ 686012 w 710512"/>
                <a:gd name="connsiteY1" fmla="*/ 543710 h 641712"/>
                <a:gd name="connsiteX2" fmla="*/ 677437 w 710512"/>
                <a:gd name="connsiteY2" fmla="*/ 540035 h 641712"/>
                <a:gd name="connsiteX3" fmla="*/ 677437 w 710512"/>
                <a:gd name="connsiteY3" fmla="*/ 522885 h 641712"/>
                <a:gd name="connsiteX4" fmla="*/ 710512 w 710512"/>
                <a:gd name="connsiteY4" fmla="*/ 489809 h 641712"/>
                <a:gd name="connsiteX5" fmla="*/ 641911 w 710512"/>
                <a:gd name="connsiteY5" fmla="*/ 445709 h 641712"/>
                <a:gd name="connsiteX6" fmla="*/ 596585 w 710512"/>
                <a:gd name="connsiteY6" fmla="*/ 491035 h 641712"/>
                <a:gd name="connsiteX7" fmla="*/ 588010 w 710512"/>
                <a:gd name="connsiteY7" fmla="*/ 494710 h 641712"/>
                <a:gd name="connsiteX8" fmla="*/ 579435 w 710512"/>
                <a:gd name="connsiteY8" fmla="*/ 491035 h 641712"/>
                <a:gd name="connsiteX9" fmla="*/ 579435 w 710512"/>
                <a:gd name="connsiteY9" fmla="*/ 473884 h 641712"/>
                <a:gd name="connsiteX10" fmla="*/ 622311 w 710512"/>
                <a:gd name="connsiteY10" fmla="*/ 431008 h 641712"/>
                <a:gd name="connsiteX11" fmla="*/ 557385 w 710512"/>
                <a:gd name="connsiteY11" fmla="*/ 383233 h 641712"/>
                <a:gd name="connsiteX12" fmla="*/ 498584 w 710512"/>
                <a:gd name="connsiteY12" fmla="*/ 442034 h 641712"/>
                <a:gd name="connsiteX13" fmla="*/ 490008 w 710512"/>
                <a:gd name="connsiteY13" fmla="*/ 445709 h 641712"/>
                <a:gd name="connsiteX14" fmla="*/ 481433 w 710512"/>
                <a:gd name="connsiteY14" fmla="*/ 442034 h 641712"/>
                <a:gd name="connsiteX15" fmla="*/ 481433 w 710512"/>
                <a:gd name="connsiteY15" fmla="*/ 424883 h 641712"/>
                <a:gd name="connsiteX16" fmla="*/ 537784 w 710512"/>
                <a:gd name="connsiteY16" fmla="*/ 368532 h 641712"/>
                <a:gd name="connsiteX17" fmla="*/ 427532 w 710512"/>
                <a:gd name="connsiteY17" fmla="*/ 301156 h 641712"/>
                <a:gd name="connsiteX18" fmla="*/ 397965 w 710512"/>
                <a:gd name="connsiteY18" fmla="*/ 239734 h 641712"/>
                <a:gd name="connsiteX19" fmla="*/ 394985 w 710512"/>
                <a:gd name="connsiteY19" fmla="*/ 5367 h 641712"/>
                <a:gd name="connsiteX20" fmla="*/ 30235 w 710512"/>
                <a:gd name="connsiteY20" fmla="*/ 19848 h 641712"/>
                <a:gd name="connsiteX21" fmla="*/ 28175 w 710512"/>
                <a:gd name="connsiteY21" fmla="*/ 382008 h 641712"/>
                <a:gd name="connsiteX22" fmla="*/ 0 w 710512"/>
                <a:gd name="connsiteY22" fmla="*/ 531460 h 641712"/>
                <a:gd name="connsiteX23" fmla="*/ 31851 w 710512"/>
                <a:gd name="connsiteY23" fmla="*/ 627012 h 641712"/>
                <a:gd name="connsiteX24" fmla="*/ 85751 w 710512"/>
                <a:gd name="connsiteY24" fmla="*/ 641712 h 641712"/>
                <a:gd name="connsiteX25" fmla="*/ 355256 w 710512"/>
                <a:gd name="connsiteY25" fmla="*/ 641712 h 641712"/>
                <a:gd name="connsiteX0" fmla="*/ 355256 w 710512"/>
                <a:gd name="connsiteY0" fmla="*/ 641712 h 641712"/>
                <a:gd name="connsiteX1" fmla="*/ 677437 w 710512"/>
                <a:gd name="connsiteY1" fmla="*/ 540035 h 641712"/>
                <a:gd name="connsiteX2" fmla="*/ 677437 w 710512"/>
                <a:gd name="connsiteY2" fmla="*/ 522885 h 641712"/>
                <a:gd name="connsiteX3" fmla="*/ 710512 w 710512"/>
                <a:gd name="connsiteY3" fmla="*/ 489809 h 641712"/>
                <a:gd name="connsiteX4" fmla="*/ 641911 w 710512"/>
                <a:gd name="connsiteY4" fmla="*/ 445709 h 641712"/>
                <a:gd name="connsiteX5" fmla="*/ 596585 w 710512"/>
                <a:gd name="connsiteY5" fmla="*/ 491035 h 641712"/>
                <a:gd name="connsiteX6" fmla="*/ 588010 w 710512"/>
                <a:gd name="connsiteY6" fmla="*/ 494710 h 641712"/>
                <a:gd name="connsiteX7" fmla="*/ 579435 w 710512"/>
                <a:gd name="connsiteY7" fmla="*/ 491035 h 641712"/>
                <a:gd name="connsiteX8" fmla="*/ 579435 w 710512"/>
                <a:gd name="connsiteY8" fmla="*/ 473884 h 641712"/>
                <a:gd name="connsiteX9" fmla="*/ 622311 w 710512"/>
                <a:gd name="connsiteY9" fmla="*/ 431008 h 641712"/>
                <a:gd name="connsiteX10" fmla="*/ 557385 w 710512"/>
                <a:gd name="connsiteY10" fmla="*/ 383233 h 641712"/>
                <a:gd name="connsiteX11" fmla="*/ 498584 w 710512"/>
                <a:gd name="connsiteY11" fmla="*/ 442034 h 641712"/>
                <a:gd name="connsiteX12" fmla="*/ 490008 w 710512"/>
                <a:gd name="connsiteY12" fmla="*/ 445709 h 641712"/>
                <a:gd name="connsiteX13" fmla="*/ 481433 w 710512"/>
                <a:gd name="connsiteY13" fmla="*/ 442034 h 641712"/>
                <a:gd name="connsiteX14" fmla="*/ 481433 w 710512"/>
                <a:gd name="connsiteY14" fmla="*/ 424883 h 641712"/>
                <a:gd name="connsiteX15" fmla="*/ 537784 w 710512"/>
                <a:gd name="connsiteY15" fmla="*/ 368532 h 641712"/>
                <a:gd name="connsiteX16" fmla="*/ 427532 w 710512"/>
                <a:gd name="connsiteY16" fmla="*/ 301156 h 641712"/>
                <a:gd name="connsiteX17" fmla="*/ 397965 w 710512"/>
                <a:gd name="connsiteY17" fmla="*/ 239734 h 641712"/>
                <a:gd name="connsiteX18" fmla="*/ 394985 w 710512"/>
                <a:gd name="connsiteY18" fmla="*/ 5367 h 641712"/>
                <a:gd name="connsiteX19" fmla="*/ 30235 w 710512"/>
                <a:gd name="connsiteY19" fmla="*/ 19848 h 641712"/>
                <a:gd name="connsiteX20" fmla="*/ 28175 w 710512"/>
                <a:gd name="connsiteY20" fmla="*/ 382008 h 641712"/>
                <a:gd name="connsiteX21" fmla="*/ 0 w 710512"/>
                <a:gd name="connsiteY21" fmla="*/ 531460 h 641712"/>
                <a:gd name="connsiteX22" fmla="*/ 31851 w 710512"/>
                <a:gd name="connsiteY22" fmla="*/ 627012 h 641712"/>
                <a:gd name="connsiteX23" fmla="*/ 85751 w 710512"/>
                <a:gd name="connsiteY23" fmla="*/ 641712 h 641712"/>
                <a:gd name="connsiteX24" fmla="*/ 355256 w 710512"/>
                <a:gd name="connsiteY24" fmla="*/ 641712 h 641712"/>
                <a:gd name="connsiteX0" fmla="*/ 355256 w 718649"/>
                <a:gd name="connsiteY0" fmla="*/ 641712 h 641712"/>
                <a:gd name="connsiteX1" fmla="*/ 677437 w 718649"/>
                <a:gd name="connsiteY1" fmla="*/ 540035 h 641712"/>
                <a:gd name="connsiteX2" fmla="*/ 710512 w 718649"/>
                <a:gd name="connsiteY2" fmla="*/ 489809 h 641712"/>
                <a:gd name="connsiteX3" fmla="*/ 641911 w 718649"/>
                <a:gd name="connsiteY3" fmla="*/ 445709 h 641712"/>
                <a:gd name="connsiteX4" fmla="*/ 596585 w 718649"/>
                <a:gd name="connsiteY4" fmla="*/ 491035 h 641712"/>
                <a:gd name="connsiteX5" fmla="*/ 588010 w 718649"/>
                <a:gd name="connsiteY5" fmla="*/ 494710 h 641712"/>
                <a:gd name="connsiteX6" fmla="*/ 579435 w 718649"/>
                <a:gd name="connsiteY6" fmla="*/ 491035 h 641712"/>
                <a:gd name="connsiteX7" fmla="*/ 579435 w 718649"/>
                <a:gd name="connsiteY7" fmla="*/ 473884 h 641712"/>
                <a:gd name="connsiteX8" fmla="*/ 622311 w 718649"/>
                <a:gd name="connsiteY8" fmla="*/ 431008 h 641712"/>
                <a:gd name="connsiteX9" fmla="*/ 557385 w 718649"/>
                <a:gd name="connsiteY9" fmla="*/ 383233 h 641712"/>
                <a:gd name="connsiteX10" fmla="*/ 498584 w 718649"/>
                <a:gd name="connsiteY10" fmla="*/ 442034 h 641712"/>
                <a:gd name="connsiteX11" fmla="*/ 490008 w 718649"/>
                <a:gd name="connsiteY11" fmla="*/ 445709 h 641712"/>
                <a:gd name="connsiteX12" fmla="*/ 481433 w 718649"/>
                <a:gd name="connsiteY12" fmla="*/ 442034 h 641712"/>
                <a:gd name="connsiteX13" fmla="*/ 481433 w 718649"/>
                <a:gd name="connsiteY13" fmla="*/ 424883 h 641712"/>
                <a:gd name="connsiteX14" fmla="*/ 537784 w 718649"/>
                <a:gd name="connsiteY14" fmla="*/ 368532 h 641712"/>
                <a:gd name="connsiteX15" fmla="*/ 427532 w 718649"/>
                <a:gd name="connsiteY15" fmla="*/ 301156 h 641712"/>
                <a:gd name="connsiteX16" fmla="*/ 397965 w 718649"/>
                <a:gd name="connsiteY16" fmla="*/ 239734 h 641712"/>
                <a:gd name="connsiteX17" fmla="*/ 394985 w 718649"/>
                <a:gd name="connsiteY17" fmla="*/ 5367 h 641712"/>
                <a:gd name="connsiteX18" fmla="*/ 30235 w 718649"/>
                <a:gd name="connsiteY18" fmla="*/ 19848 h 641712"/>
                <a:gd name="connsiteX19" fmla="*/ 28175 w 718649"/>
                <a:gd name="connsiteY19" fmla="*/ 382008 h 641712"/>
                <a:gd name="connsiteX20" fmla="*/ 0 w 718649"/>
                <a:gd name="connsiteY20" fmla="*/ 531460 h 641712"/>
                <a:gd name="connsiteX21" fmla="*/ 31851 w 718649"/>
                <a:gd name="connsiteY21" fmla="*/ 627012 h 641712"/>
                <a:gd name="connsiteX22" fmla="*/ 85751 w 718649"/>
                <a:gd name="connsiteY22" fmla="*/ 641712 h 641712"/>
                <a:gd name="connsiteX23" fmla="*/ 355256 w 718649"/>
                <a:gd name="connsiteY23" fmla="*/ 641712 h 641712"/>
                <a:gd name="connsiteX0" fmla="*/ 355256 w 710512"/>
                <a:gd name="connsiteY0" fmla="*/ 641712 h 641712"/>
                <a:gd name="connsiteX1" fmla="*/ 710512 w 710512"/>
                <a:gd name="connsiteY1" fmla="*/ 489809 h 641712"/>
                <a:gd name="connsiteX2" fmla="*/ 641911 w 710512"/>
                <a:gd name="connsiteY2" fmla="*/ 445709 h 641712"/>
                <a:gd name="connsiteX3" fmla="*/ 596585 w 710512"/>
                <a:gd name="connsiteY3" fmla="*/ 491035 h 641712"/>
                <a:gd name="connsiteX4" fmla="*/ 588010 w 710512"/>
                <a:gd name="connsiteY4" fmla="*/ 494710 h 641712"/>
                <a:gd name="connsiteX5" fmla="*/ 579435 w 710512"/>
                <a:gd name="connsiteY5" fmla="*/ 491035 h 641712"/>
                <a:gd name="connsiteX6" fmla="*/ 579435 w 710512"/>
                <a:gd name="connsiteY6" fmla="*/ 473884 h 641712"/>
                <a:gd name="connsiteX7" fmla="*/ 622311 w 710512"/>
                <a:gd name="connsiteY7" fmla="*/ 431008 h 641712"/>
                <a:gd name="connsiteX8" fmla="*/ 557385 w 710512"/>
                <a:gd name="connsiteY8" fmla="*/ 383233 h 641712"/>
                <a:gd name="connsiteX9" fmla="*/ 498584 w 710512"/>
                <a:gd name="connsiteY9" fmla="*/ 442034 h 641712"/>
                <a:gd name="connsiteX10" fmla="*/ 490008 w 710512"/>
                <a:gd name="connsiteY10" fmla="*/ 445709 h 641712"/>
                <a:gd name="connsiteX11" fmla="*/ 481433 w 710512"/>
                <a:gd name="connsiteY11" fmla="*/ 442034 h 641712"/>
                <a:gd name="connsiteX12" fmla="*/ 481433 w 710512"/>
                <a:gd name="connsiteY12" fmla="*/ 424883 h 641712"/>
                <a:gd name="connsiteX13" fmla="*/ 537784 w 710512"/>
                <a:gd name="connsiteY13" fmla="*/ 368532 h 641712"/>
                <a:gd name="connsiteX14" fmla="*/ 427532 w 710512"/>
                <a:gd name="connsiteY14" fmla="*/ 301156 h 641712"/>
                <a:gd name="connsiteX15" fmla="*/ 397965 w 710512"/>
                <a:gd name="connsiteY15" fmla="*/ 239734 h 641712"/>
                <a:gd name="connsiteX16" fmla="*/ 394985 w 710512"/>
                <a:gd name="connsiteY16" fmla="*/ 5367 h 641712"/>
                <a:gd name="connsiteX17" fmla="*/ 30235 w 710512"/>
                <a:gd name="connsiteY17" fmla="*/ 19848 h 641712"/>
                <a:gd name="connsiteX18" fmla="*/ 28175 w 710512"/>
                <a:gd name="connsiteY18" fmla="*/ 382008 h 641712"/>
                <a:gd name="connsiteX19" fmla="*/ 0 w 710512"/>
                <a:gd name="connsiteY19" fmla="*/ 531460 h 641712"/>
                <a:gd name="connsiteX20" fmla="*/ 31851 w 710512"/>
                <a:gd name="connsiteY20" fmla="*/ 627012 h 641712"/>
                <a:gd name="connsiteX21" fmla="*/ 85751 w 710512"/>
                <a:gd name="connsiteY21" fmla="*/ 641712 h 641712"/>
                <a:gd name="connsiteX22" fmla="*/ 355256 w 710512"/>
                <a:gd name="connsiteY22" fmla="*/ 641712 h 641712"/>
                <a:gd name="connsiteX0" fmla="*/ 355256 w 710512"/>
                <a:gd name="connsiteY0" fmla="*/ 641712 h 641712"/>
                <a:gd name="connsiteX1" fmla="*/ 710512 w 710512"/>
                <a:gd name="connsiteY1" fmla="*/ 489809 h 641712"/>
                <a:gd name="connsiteX2" fmla="*/ 641911 w 710512"/>
                <a:gd name="connsiteY2" fmla="*/ 445709 h 641712"/>
                <a:gd name="connsiteX3" fmla="*/ 596585 w 710512"/>
                <a:gd name="connsiteY3" fmla="*/ 491035 h 641712"/>
                <a:gd name="connsiteX4" fmla="*/ 588010 w 710512"/>
                <a:gd name="connsiteY4" fmla="*/ 494710 h 641712"/>
                <a:gd name="connsiteX5" fmla="*/ 579435 w 710512"/>
                <a:gd name="connsiteY5" fmla="*/ 491035 h 641712"/>
                <a:gd name="connsiteX6" fmla="*/ 622311 w 710512"/>
                <a:gd name="connsiteY6" fmla="*/ 431008 h 641712"/>
                <a:gd name="connsiteX7" fmla="*/ 557385 w 710512"/>
                <a:gd name="connsiteY7" fmla="*/ 383233 h 641712"/>
                <a:gd name="connsiteX8" fmla="*/ 498584 w 710512"/>
                <a:gd name="connsiteY8" fmla="*/ 442034 h 641712"/>
                <a:gd name="connsiteX9" fmla="*/ 490008 w 710512"/>
                <a:gd name="connsiteY9" fmla="*/ 445709 h 641712"/>
                <a:gd name="connsiteX10" fmla="*/ 481433 w 710512"/>
                <a:gd name="connsiteY10" fmla="*/ 442034 h 641712"/>
                <a:gd name="connsiteX11" fmla="*/ 481433 w 710512"/>
                <a:gd name="connsiteY11" fmla="*/ 424883 h 641712"/>
                <a:gd name="connsiteX12" fmla="*/ 537784 w 710512"/>
                <a:gd name="connsiteY12" fmla="*/ 368532 h 641712"/>
                <a:gd name="connsiteX13" fmla="*/ 427532 w 710512"/>
                <a:gd name="connsiteY13" fmla="*/ 301156 h 641712"/>
                <a:gd name="connsiteX14" fmla="*/ 397965 w 710512"/>
                <a:gd name="connsiteY14" fmla="*/ 239734 h 641712"/>
                <a:gd name="connsiteX15" fmla="*/ 394985 w 710512"/>
                <a:gd name="connsiteY15" fmla="*/ 5367 h 641712"/>
                <a:gd name="connsiteX16" fmla="*/ 30235 w 710512"/>
                <a:gd name="connsiteY16" fmla="*/ 19848 h 641712"/>
                <a:gd name="connsiteX17" fmla="*/ 28175 w 710512"/>
                <a:gd name="connsiteY17" fmla="*/ 382008 h 641712"/>
                <a:gd name="connsiteX18" fmla="*/ 0 w 710512"/>
                <a:gd name="connsiteY18" fmla="*/ 531460 h 641712"/>
                <a:gd name="connsiteX19" fmla="*/ 31851 w 710512"/>
                <a:gd name="connsiteY19" fmla="*/ 627012 h 641712"/>
                <a:gd name="connsiteX20" fmla="*/ 85751 w 710512"/>
                <a:gd name="connsiteY20" fmla="*/ 641712 h 641712"/>
                <a:gd name="connsiteX21" fmla="*/ 355256 w 710512"/>
                <a:gd name="connsiteY21" fmla="*/ 641712 h 641712"/>
                <a:gd name="connsiteX0" fmla="*/ 355256 w 710512"/>
                <a:gd name="connsiteY0" fmla="*/ 641712 h 641712"/>
                <a:gd name="connsiteX1" fmla="*/ 710512 w 710512"/>
                <a:gd name="connsiteY1" fmla="*/ 489809 h 641712"/>
                <a:gd name="connsiteX2" fmla="*/ 641911 w 710512"/>
                <a:gd name="connsiteY2" fmla="*/ 445709 h 641712"/>
                <a:gd name="connsiteX3" fmla="*/ 596585 w 710512"/>
                <a:gd name="connsiteY3" fmla="*/ 491035 h 641712"/>
                <a:gd name="connsiteX4" fmla="*/ 588010 w 710512"/>
                <a:gd name="connsiteY4" fmla="*/ 494710 h 641712"/>
                <a:gd name="connsiteX5" fmla="*/ 622311 w 710512"/>
                <a:gd name="connsiteY5" fmla="*/ 431008 h 641712"/>
                <a:gd name="connsiteX6" fmla="*/ 557385 w 710512"/>
                <a:gd name="connsiteY6" fmla="*/ 383233 h 641712"/>
                <a:gd name="connsiteX7" fmla="*/ 498584 w 710512"/>
                <a:gd name="connsiteY7" fmla="*/ 442034 h 641712"/>
                <a:gd name="connsiteX8" fmla="*/ 490008 w 710512"/>
                <a:gd name="connsiteY8" fmla="*/ 445709 h 641712"/>
                <a:gd name="connsiteX9" fmla="*/ 481433 w 710512"/>
                <a:gd name="connsiteY9" fmla="*/ 442034 h 641712"/>
                <a:gd name="connsiteX10" fmla="*/ 481433 w 710512"/>
                <a:gd name="connsiteY10" fmla="*/ 424883 h 641712"/>
                <a:gd name="connsiteX11" fmla="*/ 537784 w 710512"/>
                <a:gd name="connsiteY11" fmla="*/ 368532 h 641712"/>
                <a:gd name="connsiteX12" fmla="*/ 427532 w 710512"/>
                <a:gd name="connsiteY12" fmla="*/ 301156 h 641712"/>
                <a:gd name="connsiteX13" fmla="*/ 397965 w 710512"/>
                <a:gd name="connsiteY13" fmla="*/ 239734 h 641712"/>
                <a:gd name="connsiteX14" fmla="*/ 394985 w 710512"/>
                <a:gd name="connsiteY14" fmla="*/ 5367 h 641712"/>
                <a:gd name="connsiteX15" fmla="*/ 30235 w 710512"/>
                <a:gd name="connsiteY15" fmla="*/ 19848 h 641712"/>
                <a:gd name="connsiteX16" fmla="*/ 28175 w 710512"/>
                <a:gd name="connsiteY16" fmla="*/ 382008 h 641712"/>
                <a:gd name="connsiteX17" fmla="*/ 0 w 710512"/>
                <a:gd name="connsiteY17" fmla="*/ 531460 h 641712"/>
                <a:gd name="connsiteX18" fmla="*/ 31851 w 710512"/>
                <a:gd name="connsiteY18" fmla="*/ 627012 h 641712"/>
                <a:gd name="connsiteX19" fmla="*/ 85751 w 710512"/>
                <a:gd name="connsiteY19" fmla="*/ 641712 h 641712"/>
                <a:gd name="connsiteX20" fmla="*/ 355256 w 710512"/>
                <a:gd name="connsiteY20" fmla="*/ 641712 h 641712"/>
                <a:gd name="connsiteX0" fmla="*/ 355256 w 710512"/>
                <a:gd name="connsiteY0" fmla="*/ 641712 h 641712"/>
                <a:gd name="connsiteX1" fmla="*/ 710512 w 710512"/>
                <a:gd name="connsiteY1" fmla="*/ 489809 h 641712"/>
                <a:gd name="connsiteX2" fmla="*/ 641911 w 710512"/>
                <a:gd name="connsiteY2" fmla="*/ 445709 h 641712"/>
                <a:gd name="connsiteX3" fmla="*/ 596585 w 710512"/>
                <a:gd name="connsiteY3" fmla="*/ 491035 h 641712"/>
                <a:gd name="connsiteX4" fmla="*/ 622311 w 710512"/>
                <a:gd name="connsiteY4" fmla="*/ 431008 h 641712"/>
                <a:gd name="connsiteX5" fmla="*/ 557385 w 710512"/>
                <a:gd name="connsiteY5" fmla="*/ 383233 h 641712"/>
                <a:gd name="connsiteX6" fmla="*/ 498584 w 710512"/>
                <a:gd name="connsiteY6" fmla="*/ 442034 h 641712"/>
                <a:gd name="connsiteX7" fmla="*/ 490008 w 710512"/>
                <a:gd name="connsiteY7" fmla="*/ 445709 h 641712"/>
                <a:gd name="connsiteX8" fmla="*/ 481433 w 710512"/>
                <a:gd name="connsiteY8" fmla="*/ 442034 h 641712"/>
                <a:gd name="connsiteX9" fmla="*/ 481433 w 710512"/>
                <a:gd name="connsiteY9" fmla="*/ 424883 h 641712"/>
                <a:gd name="connsiteX10" fmla="*/ 537784 w 710512"/>
                <a:gd name="connsiteY10" fmla="*/ 368532 h 641712"/>
                <a:gd name="connsiteX11" fmla="*/ 427532 w 710512"/>
                <a:gd name="connsiteY11" fmla="*/ 301156 h 641712"/>
                <a:gd name="connsiteX12" fmla="*/ 397965 w 710512"/>
                <a:gd name="connsiteY12" fmla="*/ 239734 h 641712"/>
                <a:gd name="connsiteX13" fmla="*/ 394985 w 710512"/>
                <a:gd name="connsiteY13" fmla="*/ 5367 h 641712"/>
                <a:gd name="connsiteX14" fmla="*/ 30235 w 710512"/>
                <a:gd name="connsiteY14" fmla="*/ 19848 h 641712"/>
                <a:gd name="connsiteX15" fmla="*/ 28175 w 710512"/>
                <a:gd name="connsiteY15" fmla="*/ 382008 h 641712"/>
                <a:gd name="connsiteX16" fmla="*/ 0 w 710512"/>
                <a:gd name="connsiteY16" fmla="*/ 531460 h 641712"/>
                <a:gd name="connsiteX17" fmla="*/ 31851 w 710512"/>
                <a:gd name="connsiteY17" fmla="*/ 627012 h 641712"/>
                <a:gd name="connsiteX18" fmla="*/ 85751 w 710512"/>
                <a:gd name="connsiteY18" fmla="*/ 641712 h 641712"/>
                <a:gd name="connsiteX19" fmla="*/ 355256 w 710512"/>
                <a:gd name="connsiteY19" fmla="*/ 641712 h 641712"/>
                <a:gd name="connsiteX0" fmla="*/ 355256 w 710512"/>
                <a:gd name="connsiteY0" fmla="*/ 641712 h 641712"/>
                <a:gd name="connsiteX1" fmla="*/ 710512 w 710512"/>
                <a:gd name="connsiteY1" fmla="*/ 489809 h 641712"/>
                <a:gd name="connsiteX2" fmla="*/ 641911 w 710512"/>
                <a:gd name="connsiteY2" fmla="*/ 445709 h 641712"/>
                <a:gd name="connsiteX3" fmla="*/ 622311 w 710512"/>
                <a:gd name="connsiteY3" fmla="*/ 431008 h 641712"/>
                <a:gd name="connsiteX4" fmla="*/ 557385 w 710512"/>
                <a:gd name="connsiteY4" fmla="*/ 383233 h 641712"/>
                <a:gd name="connsiteX5" fmla="*/ 498584 w 710512"/>
                <a:gd name="connsiteY5" fmla="*/ 442034 h 641712"/>
                <a:gd name="connsiteX6" fmla="*/ 490008 w 710512"/>
                <a:gd name="connsiteY6" fmla="*/ 445709 h 641712"/>
                <a:gd name="connsiteX7" fmla="*/ 481433 w 710512"/>
                <a:gd name="connsiteY7" fmla="*/ 442034 h 641712"/>
                <a:gd name="connsiteX8" fmla="*/ 481433 w 710512"/>
                <a:gd name="connsiteY8" fmla="*/ 424883 h 641712"/>
                <a:gd name="connsiteX9" fmla="*/ 537784 w 710512"/>
                <a:gd name="connsiteY9" fmla="*/ 368532 h 641712"/>
                <a:gd name="connsiteX10" fmla="*/ 427532 w 710512"/>
                <a:gd name="connsiteY10" fmla="*/ 301156 h 641712"/>
                <a:gd name="connsiteX11" fmla="*/ 397965 w 710512"/>
                <a:gd name="connsiteY11" fmla="*/ 239734 h 641712"/>
                <a:gd name="connsiteX12" fmla="*/ 394985 w 710512"/>
                <a:gd name="connsiteY12" fmla="*/ 5367 h 641712"/>
                <a:gd name="connsiteX13" fmla="*/ 30235 w 710512"/>
                <a:gd name="connsiteY13" fmla="*/ 19848 h 641712"/>
                <a:gd name="connsiteX14" fmla="*/ 28175 w 710512"/>
                <a:gd name="connsiteY14" fmla="*/ 382008 h 641712"/>
                <a:gd name="connsiteX15" fmla="*/ 0 w 710512"/>
                <a:gd name="connsiteY15" fmla="*/ 531460 h 641712"/>
                <a:gd name="connsiteX16" fmla="*/ 31851 w 710512"/>
                <a:gd name="connsiteY16" fmla="*/ 627012 h 641712"/>
                <a:gd name="connsiteX17" fmla="*/ 85751 w 710512"/>
                <a:gd name="connsiteY17" fmla="*/ 641712 h 641712"/>
                <a:gd name="connsiteX18" fmla="*/ 355256 w 710512"/>
                <a:gd name="connsiteY18" fmla="*/ 641712 h 641712"/>
                <a:gd name="connsiteX0" fmla="*/ 355256 w 710512"/>
                <a:gd name="connsiteY0" fmla="*/ 641712 h 641712"/>
                <a:gd name="connsiteX1" fmla="*/ 710512 w 710512"/>
                <a:gd name="connsiteY1" fmla="*/ 489809 h 641712"/>
                <a:gd name="connsiteX2" fmla="*/ 641911 w 710512"/>
                <a:gd name="connsiteY2" fmla="*/ 445709 h 641712"/>
                <a:gd name="connsiteX3" fmla="*/ 622311 w 710512"/>
                <a:gd name="connsiteY3" fmla="*/ 431008 h 641712"/>
                <a:gd name="connsiteX4" fmla="*/ 557385 w 710512"/>
                <a:gd name="connsiteY4" fmla="*/ 383233 h 641712"/>
                <a:gd name="connsiteX5" fmla="*/ 498584 w 710512"/>
                <a:gd name="connsiteY5" fmla="*/ 442034 h 641712"/>
                <a:gd name="connsiteX6" fmla="*/ 490008 w 710512"/>
                <a:gd name="connsiteY6" fmla="*/ 445709 h 641712"/>
                <a:gd name="connsiteX7" fmla="*/ 481433 w 710512"/>
                <a:gd name="connsiteY7" fmla="*/ 442034 h 641712"/>
                <a:gd name="connsiteX8" fmla="*/ 537784 w 710512"/>
                <a:gd name="connsiteY8" fmla="*/ 368532 h 641712"/>
                <a:gd name="connsiteX9" fmla="*/ 427532 w 710512"/>
                <a:gd name="connsiteY9" fmla="*/ 301156 h 641712"/>
                <a:gd name="connsiteX10" fmla="*/ 397965 w 710512"/>
                <a:gd name="connsiteY10" fmla="*/ 239734 h 641712"/>
                <a:gd name="connsiteX11" fmla="*/ 394985 w 710512"/>
                <a:gd name="connsiteY11" fmla="*/ 5367 h 641712"/>
                <a:gd name="connsiteX12" fmla="*/ 30235 w 710512"/>
                <a:gd name="connsiteY12" fmla="*/ 19848 h 641712"/>
                <a:gd name="connsiteX13" fmla="*/ 28175 w 710512"/>
                <a:gd name="connsiteY13" fmla="*/ 382008 h 641712"/>
                <a:gd name="connsiteX14" fmla="*/ 0 w 710512"/>
                <a:gd name="connsiteY14" fmla="*/ 531460 h 641712"/>
                <a:gd name="connsiteX15" fmla="*/ 31851 w 710512"/>
                <a:gd name="connsiteY15" fmla="*/ 627012 h 641712"/>
                <a:gd name="connsiteX16" fmla="*/ 85751 w 710512"/>
                <a:gd name="connsiteY16" fmla="*/ 641712 h 641712"/>
                <a:gd name="connsiteX17" fmla="*/ 355256 w 710512"/>
                <a:gd name="connsiteY17" fmla="*/ 641712 h 641712"/>
                <a:gd name="connsiteX0" fmla="*/ 355256 w 710512"/>
                <a:gd name="connsiteY0" fmla="*/ 641712 h 641712"/>
                <a:gd name="connsiteX1" fmla="*/ 710512 w 710512"/>
                <a:gd name="connsiteY1" fmla="*/ 489809 h 641712"/>
                <a:gd name="connsiteX2" fmla="*/ 641911 w 710512"/>
                <a:gd name="connsiteY2" fmla="*/ 445709 h 641712"/>
                <a:gd name="connsiteX3" fmla="*/ 622311 w 710512"/>
                <a:gd name="connsiteY3" fmla="*/ 431008 h 641712"/>
                <a:gd name="connsiteX4" fmla="*/ 557385 w 710512"/>
                <a:gd name="connsiteY4" fmla="*/ 383233 h 641712"/>
                <a:gd name="connsiteX5" fmla="*/ 498584 w 710512"/>
                <a:gd name="connsiteY5" fmla="*/ 442034 h 641712"/>
                <a:gd name="connsiteX6" fmla="*/ 490008 w 710512"/>
                <a:gd name="connsiteY6" fmla="*/ 445709 h 641712"/>
                <a:gd name="connsiteX7" fmla="*/ 537784 w 710512"/>
                <a:gd name="connsiteY7" fmla="*/ 368532 h 641712"/>
                <a:gd name="connsiteX8" fmla="*/ 427532 w 710512"/>
                <a:gd name="connsiteY8" fmla="*/ 301156 h 641712"/>
                <a:gd name="connsiteX9" fmla="*/ 397965 w 710512"/>
                <a:gd name="connsiteY9" fmla="*/ 239734 h 641712"/>
                <a:gd name="connsiteX10" fmla="*/ 394985 w 710512"/>
                <a:gd name="connsiteY10" fmla="*/ 5367 h 641712"/>
                <a:gd name="connsiteX11" fmla="*/ 30235 w 710512"/>
                <a:gd name="connsiteY11" fmla="*/ 19848 h 641712"/>
                <a:gd name="connsiteX12" fmla="*/ 28175 w 710512"/>
                <a:gd name="connsiteY12" fmla="*/ 382008 h 641712"/>
                <a:gd name="connsiteX13" fmla="*/ 0 w 710512"/>
                <a:gd name="connsiteY13" fmla="*/ 531460 h 641712"/>
                <a:gd name="connsiteX14" fmla="*/ 31851 w 710512"/>
                <a:gd name="connsiteY14" fmla="*/ 627012 h 641712"/>
                <a:gd name="connsiteX15" fmla="*/ 85751 w 710512"/>
                <a:gd name="connsiteY15" fmla="*/ 641712 h 641712"/>
                <a:gd name="connsiteX16" fmla="*/ 355256 w 710512"/>
                <a:gd name="connsiteY16" fmla="*/ 641712 h 641712"/>
                <a:gd name="connsiteX0" fmla="*/ 355256 w 710512"/>
                <a:gd name="connsiteY0" fmla="*/ 641712 h 641712"/>
                <a:gd name="connsiteX1" fmla="*/ 710512 w 710512"/>
                <a:gd name="connsiteY1" fmla="*/ 489809 h 641712"/>
                <a:gd name="connsiteX2" fmla="*/ 641911 w 710512"/>
                <a:gd name="connsiteY2" fmla="*/ 445709 h 641712"/>
                <a:gd name="connsiteX3" fmla="*/ 622311 w 710512"/>
                <a:gd name="connsiteY3" fmla="*/ 431008 h 641712"/>
                <a:gd name="connsiteX4" fmla="*/ 557385 w 710512"/>
                <a:gd name="connsiteY4" fmla="*/ 383233 h 641712"/>
                <a:gd name="connsiteX5" fmla="*/ 498584 w 710512"/>
                <a:gd name="connsiteY5" fmla="*/ 442034 h 641712"/>
                <a:gd name="connsiteX6" fmla="*/ 537784 w 710512"/>
                <a:gd name="connsiteY6" fmla="*/ 368532 h 641712"/>
                <a:gd name="connsiteX7" fmla="*/ 427532 w 710512"/>
                <a:gd name="connsiteY7" fmla="*/ 301156 h 641712"/>
                <a:gd name="connsiteX8" fmla="*/ 397965 w 710512"/>
                <a:gd name="connsiteY8" fmla="*/ 239734 h 641712"/>
                <a:gd name="connsiteX9" fmla="*/ 394985 w 710512"/>
                <a:gd name="connsiteY9" fmla="*/ 5367 h 641712"/>
                <a:gd name="connsiteX10" fmla="*/ 30235 w 710512"/>
                <a:gd name="connsiteY10" fmla="*/ 19848 h 641712"/>
                <a:gd name="connsiteX11" fmla="*/ 28175 w 710512"/>
                <a:gd name="connsiteY11" fmla="*/ 382008 h 641712"/>
                <a:gd name="connsiteX12" fmla="*/ 0 w 710512"/>
                <a:gd name="connsiteY12" fmla="*/ 531460 h 641712"/>
                <a:gd name="connsiteX13" fmla="*/ 31851 w 710512"/>
                <a:gd name="connsiteY13" fmla="*/ 627012 h 641712"/>
                <a:gd name="connsiteX14" fmla="*/ 85751 w 710512"/>
                <a:gd name="connsiteY14" fmla="*/ 641712 h 641712"/>
                <a:gd name="connsiteX15" fmla="*/ 355256 w 710512"/>
                <a:gd name="connsiteY15" fmla="*/ 641712 h 641712"/>
                <a:gd name="connsiteX0" fmla="*/ 355256 w 710512"/>
                <a:gd name="connsiteY0" fmla="*/ 641712 h 641712"/>
                <a:gd name="connsiteX1" fmla="*/ 710512 w 710512"/>
                <a:gd name="connsiteY1" fmla="*/ 489809 h 641712"/>
                <a:gd name="connsiteX2" fmla="*/ 641911 w 710512"/>
                <a:gd name="connsiteY2" fmla="*/ 445709 h 641712"/>
                <a:gd name="connsiteX3" fmla="*/ 622311 w 710512"/>
                <a:gd name="connsiteY3" fmla="*/ 431008 h 641712"/>
                <a:gd name="connsiteX4" fmla="*/ 557385 w 710512"/>
                <a:gd name="connsiteY4" fmla="*/ 383233 h 641712"/>
                <a:gd name="connsiteX5" fmla="*/ 537784 w 710512"/>
                <a:gd name="connsiteY5" fmla="*/ 368532 h 641712"/>
                <a:gd name="connsiteX6" fmla="*/ 427532 w 710512"/>
                <a:gd name="connsiteY6" fmla="*/ 301156 h 641712"/>
                <a:gd name="connsiteX7" fmla="*/ 397965 w 710512"/>
                <a:gd name="connsiteY7" fmla="*/ 239734 h 641712"/>
                <a:gd name="connsiteX8" fmla="*/ 394985 w 710512"/>
                <a:gd name="connsiteY8" fmla="*/ 5367 h 641712"/>
                <a:gd name="connsiteX9" fmla="*/ 30235 w 710512"/>
                <a:gd name="connsiteY9" fmla="*/ 19848 h 641712"/>
                <a:gd name="connsiteX10" fmla="*/ 28175 w 710512"/>
                <a:gd name="connsiteY10" fmla="*/ 382008 h 641712"/>
                <a:gd name="connsiteX11" fmla="*/ 0 w 710512"/>
                <a:gd name="connsiteY11" fmla="*/ 531460 h 641712"/>
                <a:gd name="connsiteX12" fmla="*/ 31851 w 710512"/>
                <a:gd name="connsiteY12" fmla="*/ 627012 h 641712"/>
                <a:gd name="connsiteX13" fmla="*/ 85751 w 710512"/>
                <a:gd name="connsiteY13" fmla="*/ 641712 h 641712"/>
                <a:gd name="connsiteX14" fmla="*/ 355256 w 710512"/>
                <a:gd name="connsiteY14" fmla="*/ 641712 h 641712"/>
                <a:gd name="connsiteX0" fmla="*/ 355256 w 710512"/>
                <a:gd name="connsiteY0" fmla="*/ 641712 h 641712"/>
                <a:gd name="connsiteX1" fmla="*/ 710512 w 710512"/>
                <a:gd name="connsiteY1" fmla="*/ 489809 h 641712"/>
                <a:gd name="connsiteX2" fmla="*/ 641911 w 710512"/>
                <a:gd name="connsiteY2" fmla="*/ 445709 h 641712"/>
                <a:gd name="connsiteX3" fmla="*/ 622311 w 710512"/>
                <a:gd name="connsiteY3" fmla="*/ 431008 h 641712"/>
                <a:gd name="connsiteX4" fmla="*/ 537784 w 710512"/>
                <a:gd name="connsiteY4" fmla="*/ 368532 h 641712"/>
                <a:gd name="connsiteX5" fmla="*/ 427532 w 710512"/>
                <a:gd name="connsiteY5" fmla="*/ 301156 h 641712"/>
                <a:gd name="connsiteX6" fmla="*/ 397965 w 710512"/>
                <a:gd name="connsiteY6" fmla="*/ 239734 h 641712"/>
                <a:gd name="connsiteX7" fmla="*/ 394985 w 710512"/>
                <a:gd name="connsiteY7" fmla="*/ 5367 h 641712"/>
                <a:gd name="connsiteX8" fmla="*/ 30235 w 710512"/>
                <a:gd name="connsiteY8" fmla="*/ 19848 h 641712"/>
                <a:gd name="connsiteX9" fmla="*/ 28175 w 710512"/>
                <a:gd name="connsiteY9" fmla="*/ 382008 h 641712"/>
                <a:gd name="connsiteX10" fmla="*/ 0 w 710512"/>
                <a:gd name="connsiteY10" fmla="*/ 531460 h 641712"/>
                <a:gd name="connsiteX11" fmla="*/ 31851 w 710512"/>
                <a:gd name="connsiteY11" fmla="*/ 627012 h 641712"/>
                <a:gd name="connsiteX12" fmla="*/ 85751 w 710512"/>
                <a:gd name="connsiteY12" fmla="*/ 641712 h 641712"/>
                <a:gd name="connsiteX13" fmla="*/ 355256 w 710512"/>
                <a:gd name="connsiteY13" fmla="*/ 641712 h 641712"/>
                <a:gd name="connsiteX0" fmla="*/ 355256 w 710512"/>
                <a:gd name="connsiteY0" fmla="*/ 641712 h 641712"/>
                <a:gd name="connsiteX1" fmla="*/ 710512 w 710512"/>
                <a:gd name="connsiteY1" fmla="*/ 489809 h 641712"/>
                <a:gd name="connsiteX2" fmla="*/ 641911 w 710512"/>
                <a:gd name="connsiteY2" fmla="*/ 445709 h 641712"/>
                <a:gd name="connsiteX3" fmla="*/ 537784 w 710512"/>
                <a:gd name="connsiteY3" fmla="*/ 368532 h 641712"/>
                <a:gd name="connsiteX4" fmla="*/ 427532 w 710512"/>
                <a:gd name="connsiteY4" fmla="*/ 301156 h 641712"/>
                <a:gd name="connsiteX5" fmla="*/ 397965 w 710512"/>
                <a:gd name="connsiteY5" fmla="*/ 239734 h 641712"/>
                <a:gd name="connsiteX6" fmla="*/ 394985 w 710512"/>
                <a:gd name="connsiteY6" fmla="*/ 5367 h 641712"/>
                <a:gd name="connsiteX7" fmla="*/ 30235 w 710512"/>
                <a:gd name="connsiteY7" fmla="*/ 19848 h 641712"/>
                <a:gd name="connsiteX8" fmla="*/ 28175 w 710512"/>
                <a:gd name="connsiteY8" fmla="*/ 382008 h 641712"/>
                <a:gd name="connsiteX9" fmla="*/ 0 w 710512"/>
                <a:gd name="connsiteY9" fmla="*/ 531460 h 641712"/>
                <a:gd name="connsiteX10" fmla="*/ 31851 w 710512"/>
                <a:gd name="connsiteY10" fmla="*/ 627012 h 641712"/>
                <a:gd name="connsiteX11" fmla="*/ 85751 w 710512"/>
                <a:gd name="connsiteY11" fmla="*/ 641712 h 641712"/>
                <a:gd name="connsiteX12" fmla="*/ 355256 w 710512"/>
                <a:gd name="connsiteY12" fmla="*/ 641712 h 641712"/>
                <a:gd name="connsiteX0" fmla="*/ 355256 w 714413"/>
                <a:gd name="connsiteY0" fmla="*/ 641712 h 641712"/>
                <a:gd name="connsiteX1" fmla="*/ 710512 w 714413"/>
                <a:gd name="connsiteY1" fmla="*/ 489809 h 641712"/>
                <a:gd name="connsiteX2" fmla="*/ 537784 w 714413"/>
                <a:gd name="connsiteY2" fmla="*/ 368532 h 641712"/>
                <a:gd name="connsiteX3" fmla="*/ 427532 w 714413"/>
                <a:gd name="connsiteY3" fmla="*/ 301156 h 641712"/>
                <a:gd name="connsiteX4" fmla="*/ 397965 w 714413"/>
                <a:gd name="connsiteY4" fmla="*/ 239734 h 641712"/>
                <a:gd name="connsiteX5" fmla="*/ 394985 w 714413"/>
                <a:gd name="connsiteY5" fmla="*/ 5367 h 641712"/>
                <a:gd name="connsiteX6" fmla="*/ 30235 w 714413"/>
                <a:gd name="connsiteY6" fmla="*/ 19848 h 641712"/>
                <a:gd name="connsiteX7" fmla="*/ 28175 w 714413"/>
                <a:gd name="connsiteY7" fmla="*/ 382008 h 641712"/>
                <a:gd name="connsiteX8" fmla="*/ 0 w 714413"/>
                <a:gd name="connsiteY8" fmla="*/ 531460 h 641712"/>
                <a:gd name="connsiteX9" fmla="*/ 31851 w 714413"/>
                <a:gd name="connsiteY9" fmla="*/ 627012 h 641712"/>
                <a:gd name="connsiteX10" fmla="*/ 85751 w 714413"/>
                <a:gd name="connsiteY10" fmla="*/ 641712 h 641712"/>
                <a:gd name="connsiteX11" fmla="*/ 355256 w 714413"/>
                <a:gd name="connsiteY11" fmla="*/ 641712 h 641712"/>
                <a:gd name="connsiteX0" fmla="*/ 355256 w 537784"/>
                <a:gd name="connsiteY0" fmla="*/ 641712 h 641712"/>
                <a:gd name="connsiteX1" fmla="*/ 537784 w 537784"/>
                <a:gd name="connsiteY1" fmla="*/ 368532 h 641712"/>
                <a:gd name="connsiteX2" fmla="*/ 427532 w 537784"/>
                <a:gd name="connsiteY2" fmla="*/ 301156 h 641712"/>
                <a:gd name="connsiteX3" fmla="*/ 397965 w 537784"/>
                <a:gd name="connsiteY3" fmla="*/ 239734 h 641712"/>
                <a:gd name="connsiteX4" fmla="*/ 394985 w 537784"/>
                <a:gd name="connsiteY4" fmla="*/ 5367 h 641712"/>
                <a:gd name="connsiteX5" fmla="*/ 30235 w 537784"/>
                <a:gd name="connsiteY5" fmla="*/ 19848 h 641712"/>
                <a:gd name="connsiteX6" fmla="*/ 28175 w 537784"/>
                <a:gd name="connsiteY6" fmla="*/ 382008 h 641712"/>
                <a:gd name="connsiteX7" fmla="*/ 0 w 537784"/>
                <a:gd name="connsiteY7" fmla="*/ 531460 h 641712"/>
                <a:gd name="connsiteX8" fmla="*/ 31851 w 537784"/>
                <a:gd name="connsiteY8" fmla="*/ 627012 h 641712"/>
                <a:gd name="connsiteX9" fmla="*/ 85751 w 537784"/>
                <a:gd name="connsiteY9" fmla="*/ 641712 h 641712"/>
                <a:gd name="connsiteX10" fmla="*/ 355256 w 537784"/>
                <a:gd name="connsiteY10" fmla="*/ 641712 h 641712"/>
                <a:gd name="connsiteX0" fmla="*/ 355256 w 427532"/>
                <a:gd name="connsiteY0" fmla="*/ 641712 h 641712"/>
                <a:gd name="connsiteX1" fmla="*/ 427532 w 427532"/>
                <a:gd name="connsiteY1" fmla="*/ 301156 h 641712"/>
                <a:gd name="connsiteX2" fmla="*/ 397965 w 427532"/>
                <a:gd name="connsiteY2" fmla="*/ 239734 h 641712"/>
                <a:gd name="connsiteX3" fmla="*/ 394985 w 427532"/>
                <a:gd name="connsiteY3" fmla="*/ 5367 h 641712"/>
                <a:gd name="connsiteX4" fmla="*/ 30235 w 427532"/>
                <a:gd name="connsiteY4" fmla="*/ 19848 h 641712"/>
                <a:gd name="connsiteX5" fmla="*/ 28175 w 427532"/>
                <a:gd name="connsiteY5" fmla="*/ 382008 h 641712"/>
                <a:gd name="connsiteX6" fmla="*/ 0 w 427532"/>
                <a:gd name="connsiteY6" fmla="*/ 531460 h 641712"/>
                <a:gd name="connsiteX7" fmla="*/ 31851 w 427532"/>
                <a:gd name="connsiteY7" fmla="*/ 627012 h 641712"/>
                <a:gd name="connsiteX8" fmla="*/ 85751 w 427532"/>
                <a:gd name="connsiteY8" fmla="*/ 641712 h 641712"/>
                <a:gd name="connsiteX9" fmla="*/ 355256 w 427532"/>
                <a:gd name="connsiteY9" fmla="*/ 641712 h 641712"/>
                <a:gd name="connsiteX0" fmla="*/ 85751 w 427532"/>
                <a:gd name="connsiteY0" fmla="*/ 641712 h 641712"/>
                <a:gd name="connsiteX1" fmla="*/ 427532 w 427532"/>
                <a:gd name="connsiteY1" fmla="*/ 301156 h 641712"/>
                <a:gd name="connsiteX2" fmla="*/ 397965 w 427532"/>
                <a:gd name="connsiteY2" fmla="*/ 239734 h 641712"/>
                <a:gd name="connsiteX3" fmla="*/ 394985 w 427532"/>
                <a:gd name="connsiteY3" fmla="*/ 5367 h 641712"/>
                <a:gd name="connsiteX4" fmla="*/ 30235 w 427532"/>
                <a:gd name="connsiteY4" fmla="*/ 19848 h 641712"/>
                <a:gd name="connsiteX5" fmla="*/ 28175 w 427532"/>
                <a:gd name="connsiteY5" fmla="*/ 382008 h 641712"/>
                <a:gd name="connsiteX6" fmla="*/ 0 w 427532"/>
                <a:gd name="connsiteY6" fmla="*/ 531460 h 641712"/>
                <a:gd name="connsiteX7" fmla="*/ 31851 w 427532"/>
                <a:gd name="connsiteY7" fmla="*/ 627012 h 641712"/>
                <a:gd name="connsiteX8" fmla="*/ 85751 w 427532"/>
                <a:gd name="connsiteY8" fmla="*/ 641712 h 641712"/>
                <a:gd name="connsiteX0" fmla="*/ 31851 w 427532"/>
                <a:gd name="connsiteY0" fmla="*/ 627012 h 627012"/>
                <a:gd name="connsiteX1" fmla="*/ 427532 w 427532"/>
                <a:gd name="connsiteY1" fmla="*/ 301156 h 627012"/>
                <a:gd name="connsiteX2" fmla="*/ 397965 w 427532"/>
                <a:gd name="connsiteY2" fmla="*/ 239734 h 627012"/>
                <a:gd name="connsiteX3" fmla="*/ 394985 w 427532"/>
                <a:gd name="connsiteY3" fmla="*/ 5367 h 627012"/>
                <a:gd name="connsiteX4" fmla="*/ 30235 w 427532"/>
                <a:gd name="connsiteY4" fmla="*/ 19848 h 627012"/>
                <a:gd name="connsiteX5" fmla="*/ 28175 w 427532"/>
                <a:gd name="connsiteY5" fmla="*/ 382008 h 627012"/>
                <a:gd name="connsiteX6" fmla="*/ 0 w 427532"/>
                <a:gd name="connsiteY6" fmla="*/ 531460 h 627012"/>
                <a:gd name="connsiteX7" fmla="*/ 31851 w 427532"/>
                <a:gd name="connsiteY7" fmla="*/ 627012 h 627012"/>
                <a:gd name="connsiteX0" fmla="*/ 24482 w 452014"/>
                <a:gd name="connsiteY0" fmla="*/ 531460 h 532989"/>
                <a:gd name="connsiteX1" fmla="*/ 452014 w 452014"/>
                <a:gd name="connsiteY1" fmla="*/ 301156 h 532989"/>
                <a:gd name="connsiteX2" fmla="*/ 422447 w 452014"/>
                <a:gd name="connsiteY2" fmla="*/ 239734 h 532989"/>
                <a:gd name="connsiteX3" fmla="*/ 419467 w 452014"/>
                <a:gd name="connsiteY3" fmla="*/ 5367 h 532989"/>
                <a:gd name="connsiteX4" fmla="*/ 54717 w 452014"/>
                <a:gd name="connsiteY4" fmla="*/ 19848 h 532989"/>
                <a:gd name="connsiteX5" fmla="*/ 52657 w 452014"/>
                <a:gd name="connsiteY5" fmla="*/ 382008 h 532989"/>
                <a:gd name="connsiteX6" fmla="*/ 24482 w 452014"/>
                <a:gd name="connsiteY6" fmla="*/ 531460 h 532989"/>
                <a:gd name="connsiteX0" fmla="*/ 46789 w 446146"/>
                <a:gd name="connsiteY0" fmla="*/ 382008 h 394005"/>
                <a:gd name="connsiteX1" fmla="*/ 446146 w 446146"/>
                <a:gd name="connsiteY1" fmla="*/ 301156 h 394005"/>
                <a:gd name="connsiteX2" fmla="*/ 416579 w 446146"/>
                <a:gd name="connsiteY2" fmla="*/ 239734 h 394005"/>
                <a:gd name="connsiteX3" fmla="*/ 413599 w 446146"/>
                <a:gd name="connsiteY3" fmla="*/ 5367 h 394005"/>
                <a:gd name="connsiteX4" fmla="*/ 48849 w 446146"/>
                <a:gd name="connsiteY4" fmla="*/ 19848 h 394005"/>
                <a:gd name="connsiteX5" fmla="*/ 46789 w 446146"/>
                <a:gd name="connsiteY5" fmla="*/ 382008 h 394005"/>
                <a:gd name="connsiteX0" fmla="*/ 37121 w 436478"/>
                <a:gd name="connsiteY0" fmla="*/ 382008 h 415572"/>
                <a:gd name="connsiteX1" fmla="*/ 278484 w 436478"/>
                <a:gd name="connsiteY1" fmla="*/ 390485 h 415572"/>
                <a:gd name="connsiteX2" fmla="*/ 436478 w 436478"/>
                <a:gd name="connsiteY2" fmla="*/ 301156 h 415572"/>
                <a:gd name="connsiteX3" fmla="*/ 406911 w 436478"/>
                <a:gd name="connsiteY3" fmla="*/ 239734 h 415572"/>
                <a:gd name="connsiteX4" fmla="*/ 403931 w 436478"/>
                <a:gd name="connsiteY4" fmla="*/ 5367 h 415572"/>
                <a:gd name="connsiteX5" fmla="*/ 39181 w 436478"/>
                <a:gd name="connsiteY5" fmla="*/ 19848 h 415572"/>
                <a:gd name="connsiteX6" fmla="*/ 37121 w 436478"/>
                <a:gd name="connsiteY6" fmla="*/ 382008 h 415572"/>
                <a:gd name="connsiteX0" fmla="*/ 35672 w 438010"/>
                <a:gd name="connsiteY0" fmla="*/ 359717 h 402743"/>
                <a:gd name="connsiteX1" fmla="*/ 280016 w 438010"/>
                <a:gd name="connsiteY1" fmla="*/ 389057 h 402743"/>
                <a:gd name="connsiteX2" fmla="*/ 438010 w 438010"/>
                <a:gd name="connsiteY2" fmla="*/ 299728 h 402743"/>
                <a:gd name="connsiteX3" fmla="*/ 408443 w 438010"/>
                <a:gd name="connsiteY3" fmla="*/ 238306 h 402743"/>
                <a:gd name="connsiteX4" fmla="*/ 405463 w 438010"/>
                <a:gd name="connsiteY4" fmla="*/ 3939 h 402743"/>
                <a:gd name="connsiteX5" fmla="*/ 40713 w 438010"/>
                <a:gd name="connsiteY5" fmla="*/ 18420 h 402743"/>
                <a:gd name="connsiteX6" fmla="*/ 35672 w 438010"/>
                <a:gd name="connsiteY6" fmla="*/ 359717 h 402743"/>
                <a:gd name="connsiteX0" fmla="*/ 35323 w 437661"/>
                <a:gd name="connsiteY0" fmla="*/ 359717 h 385889"/>
                <a:gd name="connsiteX1" fmla="*/ 273704 w 437661"/>
                <a:gd name="connsiteY1" fmla="*/ 353301 h 385889"/>
                <a:gd name="connsiteX2" fmla="*/ 437661 w 437661"/>
                <a:gd name="connsiteY2" fmla="*/ 299728 h 385889"/>
                <a:gd name="connsiteX3" fmla="*/ 408094 w 437661"/>
                <a:gd name="connsiteY3" fmla="*/ 238306 h 385889"/>
                <a:gd name="connsiteX4" fmla="*/ 405114 w 437661"/>
                <a:gd name="connsiteY4" fmla="*/ 3939 h 385889"/>
                <a:gd name="connsiteX5" fmla="*/ 40364 w 437661"/>
                <a:gd name="connsiteY5" fmla="*/ 18420 h 385889"/>
                <a:gd name="connsiteX6" fmla="*/ 35323 w 437661"/>
                <a:gd name="connsiteY6" fmla="*/ 359717 h 385889"/>
                <a:gd name="connsiteX0" fmla="*/ 41710 w 444048"/>
                <a:gd name="connsiteY0" fmla="*/ 359717 h 382041"/>
                <a:gd name="connsiteX1" fmla="*/ 384374 w 444048"/>
                <a:gd name="connsiteY1" fmla="*/ 341374 h 382041"/>
                <a:gd name="connsiteX2" fmla="*/ 444048 w 444048"/>
                <a:gd name="connsiteY2" fmla="*/ 299728 h 382041"/>
                <a:gd name="connsiteX3" fmla="*/ 414481 w 444048"/>
                <a:gd name="connsiteY3" fmla="*/ 238306 h 382041"/>
                <a:gd name="connsiteX4" fmla="*/ 411501 w 444048"/>
                <a:gd name="connsiteY4" fmla="*/ 3939 h 382041"/>
                <a:gd name="connsiteX5" fmla="*/ 46751 w 444048"/>
                <a:gd name="connsiteY5" fmla="*/ 18420 h 382041"/>
                <a:gd name="connsiteX6" fmla="*/ 41710 w 444048"/>
                <a:gd name="connsiteY6" fmla="*/ 359717 h 382041"/>
                <a:gd name="connsiteX0" fmla="*/ 41710 w 423190"/>
                <a:gd name="connsiteY0" fmla="*/ 359717 h 382041"/>
                <a:gd name="connsiteX1" fmla="*/ 384374 w 423190"/>
                <a:gd name="connsiteY1" fmla="*/ 341374 h 382041"/>
                <a:gd name="connsiteX2" fmla="*/ 423190 w 423190"/>
                <a:gd name="connsiteY2" fmla="*/ 284820 h 382041"/>
                <a:gd name="connsiteX3" fmla="*/ 414481 w 423190"/>
                <a:gd name="connsiteY3" fmla="*/ 238306 h 382041"/>
                <a:gd name="connsiteX4" fmla="*/ 411501 w 423190"/>
                <a:gd name="connsiteY4" fmla="*/ 3939 h 382041"/>
                <a:gd name="connsiteX5" fmla="*/ 46751 w 423190"/>
                <a:gd name="connsiteY5" fmla="*/ 18420 h 382041"/>
                <a:gd name="connsiteX6" fmla="*/ 41710 w 423190"/>
                <a:gd name="connsiteY6" fmla="*/ 359717 h 382041"/>
                <a:gd name="connsiteX0" fmla="*/ 41710 w 423190"/>
                <a:gd name="connsiteY0" fmla="*/ 359717 h 382041"/>
                <a:gd name="connsiteX1" fmla="*/ 384374 w 423190"/>
                <a:gd name="connsiteY1" fmla="*/ 341374 h 382041"/>
                <a:gd name="connsiteX2" fmla="*/ 423190 w 423190"/>
                <a:gd name="connsiteY2" fmla="*/ 284820 h 382041"/>
                <a:gd name="connsiteX3" fmla="*/ 381696 w 423190"/>
                <a:gd name="connsiteY3" fmla="*/ 178673 h 382041"/>
                <a:gd name="connsiteX4" fmla="*/ 411501 w 423190"/>
                <a:gd name="connsiteY4" fmla="*/ 3939 h 382041"/>
                <a:gd name="connsiteX5" fmla="*/ 46751 w 423190"/>
                <a:gd name="connsiteY5" fmla="*/ 18420 h 382041"/>
                <a:gd name="connsiteX6" fmla="*/ 41710 w 423190"/>
                <a:gd name="connsiteY6" fmla="*/ 359717 h 382041"/>
                <a:gd name="connsiteX0" fmla="*/ 41710 w 429151"/>
                <a:gd name="connsiteY0" fmla="*/ 359717 h 382041"/>
                <a:gd name="connsiteX1" fmla="*/ 384374 w 429151"/>
                <a:gd name="connsiteY1" fmla="*/ 341374 h 382041"/>
                <a:gd name="connsiteX2" fmla="*/ 429151 w 429151"/>
                <a:gd name="connsiteY2" fmla="*/ 284820 h 382041"/>
                <a:gd name="connsiteX3" fmla="*/ 381696 w 429151"/>
                <a:gd name="connsiteY3" fmla="*/ 178673 h 382041"/>
                <a:gd name="connsiteX4" fmla="*/ 411501 w 429151"/>
                <a:gd name="connsiteY4" fmla="*/ 3939 h 382041"/>
                <a:gd name="connsiteX5" fmla="*/ 46751 w 429151"/>
                <a:gd name="connsiteY5" fmla="*/ 18420 h 382041"/>
                <a:gd name="connsiteX6" fmla="*/ 41710 w 429151"/>
                <a:gd name="connsiteY6" fmla="*/ 359717 h 382041"/>
                <a:gd name="connsiteX0" fmla="*/ 41710 w 429151"/>
                <a:gd name="connsiteY0" fmla="*/ 359717 h 382041"/>
                <a:gd name="connsiteX1" fmla="*/ 384374 w 429151"/>
                <a:gd name="connsiteY1" fmla="*/ 341374 h 382041"/>
                <a:gd name="connsiteX2" fmla="*/ 429151 w 429151"/>
                <a:gd name="connsiteY2" fmla="*/ 284820 h 382041"/>
                <a:gd name="connsiteX3" fmla="*/ 381696 w 429151"/>
                <a:gd name="connsiteY3" fmla="*/ 178673 h 382041"/>
                <a:gd name="connsiteX4" fmla="*/ 411501 w 429151"/>
                <a:gd name="connsiteY4" fmla="*/ 3939 h 382041"/>
                <a:gd name="connsiteX5" fmla="*/ 46751 w 429151"/>
                <a:gd name="connsiteY5" fmla="*/ 18420 h 382041"/>
                <a:gd name="connsiteX6" fmla="*/ 41710 w 429151"/>
                <a:gd name="connsiteY6" fmla="*/ 359717 h 382041"/>
                <a:gd name="connsiteX0" fmla="*/ 41710 w 429151"/>
                <a:gd name="connsiteY0" fmla="*/ 359717 h 382041"/>
                <a:gd name="connsiteX1" fmla="*/ 384374 w 429151"/>
                <a:gd name="connsiteY1" fmla="*/ 341374 h 382041"/>
                <a:gd name="connsiteX2" fmla="*/ 429151 w 429151"/>
                <a:gd name="connsiteY2" fmla="*/ 284820 h 382041"/>
                <a:gd name="connsiteX3" fmla="*/ 381696 w 429151"/>
                <a:gd name="connsiteY3" fmla="*/ 178673 h 382041"/>
                <a:gd name="connsiteX4" fmla="*/ 411501 w 429151"/>
                <a:gd name="connsiteY4" fmla="*/ 3939 h 382041"/>
                <a:gd name="connsiteX5" fmla="*/ 46751 w 429151"/>
                <a:gd name="connsiteY5" fmla="*/ 18420 h 382041"/>
                <a:gd name="connsiteX6" fmla="*/ 41710 w 429151"/>
                <a:gd name="connsiteY6" fmla="*/ 359717 h 382041"/>
                <a:gd name="connsiteX0" fmla="*/ 41710 w 429151"/>
                <a:gd name="connsiteY0" fmla="*/ 359717 h 382041"/>
                <a:gd name="connsiteX1" fmla="*/ 384374 w 429151"/>
                <a:gd name="connsiteY1" fmla="*/ 341374 h 382041"/>
                <a:gd name="connsiteX2" fmla="*/ 429151 w 429151"/>
                <a:gd name="connsiteY2" fmla="*/ 284820 h 382041"/>
                <a:gd name="connsiteX3" fmla="*/ 348892 w 429151"/>
                <a:gd name="connsiteY3" fmla="*/ 205508 h 382041"/>
                <a:gd name="connsiteX4" fmla="*/ 411501 w 429151"/>
                <a:gd name="connsiteY4" fmla="*/ 3939 h 382041"/>
                <a:gd name="connsiteX5" fmla="*/ 46751 w 429151"/>
                <a:gd name="connsiteY5" fmla="*/ 18420 h 382041"/>
                <a:gd name="connsiteX6" fmla="*/ 41710 w 429151"/>
                <a:gd name="connsiteY6" fmla="*/ 359717 h 382041"/>
                <a:gd name="connsiteX0" fmla="*/ 41710 w 429151"/>
                <a:gd name="connsiteY0" fmla="*/ 359717 h 382041"/>
                <a:gd name="connsiteX1" fmla="*/ 384374 w 429151"/>
                <a:gd name="connsiteY1" fmla="*/ 341374 h 382041"/>
                <a:gd name="connsiteX2" fmla="*/ 429151 w 429151"/>
                <a:gd name="connsiteY2" fmla="*/ 284820 h 382041"/>
                <a:gd name="connsiteX3" fmla="*/ 348892 w 429151"/>
                <a:gd name="connsiteY3" fmla="*/ 205508 h 382041"/>
                <a:gd name="connsiteX4" fmla="*/ 411501 w 429151"/>
                <a:gd name="connsiteY4" fmla="*/ 3939 h 382041"/>
                <a:gd name="connsiteX5" fmla="*/ 46751 w 429151"/>
                <a:gd name="connsiteY5" fmla="*/ 18420 h 382041"/>
                <a:gd name="connsiteX6" fmla="*/ 41710 w 429151"/>
                <a:gd name="connsiteY6" fmla="*/ 359717 h 382041"/>
                <a:gd name="connsiteX0" fmla="*/ 41710 w 429151"/>
                <a:gd name="connsiteY0" fmla="*/ 359717 h 382041"/>
                <a:gd name="connsiteX1" fmla="*/ 384374 w 429151"/>
                <a:gd name="connsiteY1" fmla="*/ 341374 h 382041"/>
                <a:gd name="connsiteX2" fmla="*/ 429151 w 429151"/>
                <a:gd name="connsiteY2" fmla="*/ 284820 h 382041"/>
                <a:gd name="connsiteX3" fmla="*/ 348892 w 429151"/>
                <a:gd name="connsiteY3" fmla="*/ 205508 h 382041"/>
                <a:gd name="connsiteX4" fmla="*/ 411501 w 429151"/>
                <a:gd name="connsiteY4" fmla="*/ 3939 h 382041"/>
                <a:gd name="connsiteX5" fmla="*/ 46751 w 429151"/>
                <a:gd name="connsiteY5" fmla="*/ 18420 h 382041"/>
                <a:gd name="connsiteX6" fmla="*/ 41710 w 429151"/>
                <a:gd name="connsiteY6" fmla="*/ 359717 h 382041"/>
                <a:gd name="connsiteX0" fmla="*/ 41710 w 429151"/>
                <a:gd name="connsiteY0" fmla="*/ 359717 h 382041"/>
                <a:gd name="connsiteX1" fmla="*/ 384374 w 429151"/>
                <a:gd name="connsiteY1" fmla="*/ 341374 h 382041"/>
                <a:gd name="connsiteX2" fmla="*/ 429151 w 429151"/>
                <a:gd name="connsiteY2" fmla="*/ 284820 h 382041"/>
                <a:gd name="connsiteX3" fmla="*/ 402570 w 429151"/>
                <a:gd name="connsiteY3" fmla="*/ 166747 h 382041"/>
                <a:gd name="connsiteX4" fmla="*/ 411501 w 429151"/>
                <a:gd name="connsiteY4" fmla="*/ 3939 h 382041"/>
                <a:gd name="connsiteX5" fmla="*/ 46751 w 429151"/>
                <a:gd name="connsiteY5" fmla="*/ 18420 h 382041"/>
                <a:gd name="connsiteX6" fmla="*/ 41710 w 429151"/>
                <a:gd name="connsiteY6" fmla="*/ 359717 h 382041"/>
                <a:gd name="connsiteX0" fmla="*/ 41710 w 429151"/>
                <a:gd name="connsiteY0" fmla="*/ 359717 h 382041"/>
                <a:gd name="connsiteX1" fmla="*/ 384374 w 429151"/>
                <a:gd name="connsiteY1" fmla="*/ 341374 h 382041"/>
                <a:gd name="connsiteX2" fmla="*/ 429151 w 429151"/>
                <a:gd name="connsiteY2" fmla="*/ 284820 h 382041"/>
                <a:gd name="connsiteX3" fmla="*/ 402570 w 429151"/>
                <a:gd name="connsiteY3" fmla="*/ 166747 h 382041"/>
                <a:gd name="connsiteX4" fmla="*/ 411501 w 429151"/>
                <a:gd name="connsiteY4" fmla="*/ 3939 h 382041"/>
                <a:gd name="connsiteX5" fmla="*/ 46751 w 429151"/>
                <a:gd name="connsiteY5" fmla="*/ 18420 h 382041"/>
                <a:gd name="connsiteX6" fmla="*/ 41710 w 429151"/>
                <a:gd name="connsiteY6" fmla="*/ 359717 h 382041"/>
                <a:gd name="connsiteX0" fmla="*/ 41710 w 429151"/>
                <a:gd name="connsiteY0" fmla="*/ 359717 h 382041"/>
                <a:gd name="connsiteX1" fmla="*/ 384374 w 429151"/>
                <a:gd name="connsiteY1" fmla="*/ 341374 h 382041"/>
                <a:gd name="connsiteX2" fmla="*/ 429151 w 429151"/>
                <a:gd name="connsiteY2" fmla="*/ 284820 h 382041"/>
                <a:gd name="connsiteX3" fmla="*/ 402570 w 429151"/>
                <a:gd name="connsiteY3" fmla="*/ 166747 h 382041"/>
                <a:gd name="connsiteX4" fmla="*/ 411501 w 429151"/>
                <a:gd name="connsiteY4" fmla="*/ 3939 h 382041"/>
                <a:gd name="connsiteX5" fmla="*/ 46751 w 429151"/>
                <a:gd name="connsiteY5" fmla="*/ 18420 h 382041"/>
                <a:gd name="connsiteX6" fmla="*/ 41710 w 429151"/>
                <a:gd name="connsiteY6" fmla="*/ 359717 h 382041"/>
                <a:gd name="connsiteX0" fmla="*/ 41710 w 429151"/>
                <a:gd name="connsiteY0" fmla="*/ 359717 h 386654"/>
                <a:gd name="connsiteX1" fmla="*/ 384374 w 429151"/>
                <a:gd name="connsiteY1" fmla="*/ 341374 h 386654"/>
                <a:gd name="connsiteX2" fmla="*/ 429151 w 429151"/>
                <a:gd name="connsiteY2" fmla="*/ 284820 h 386654"/>
                <a:gd name="connsiteX3" fmla="*/ 402570 w 429151"/>
                <a:gd name="connsiteY3" fmla="*/ 166747 h 386654"/>
                <a:gd name="connsiteX4" fmla="*/ 411501 w 429151"/>
                <a:gd name="connsiteY4" fmla="*/ 3939 h 386654"/>
                <a:gd name="connsiteX5" fmla="*/ 46751 w 429151"/>
                <a:gd name="connsiteY5" fmla="*/ 18420 h 386654"/>
                <a:gd name="connsiteX6" fmla="*/ 41710 w 429151"/>
                <a:gd name="connsiteY6" fmla="*/ 359717 h 386654"/>
                <a:gd name="connsiteX0" fmla="*/ 41710 w 429151"/>
                <a:gd name="connsiteY0" fmla="*/ 359717 h 386654"/>
                <a:gd name="connsiteX1" fmla="*/ 384374 w 429151"/>
                <a:gd name="connsiteY1" fmla="*/ 341374 h 386654"/>
                <a:gd name="connsiteX2" fmla="*/ 429151 w 429151"/>
                <a:gd name="connsiteY2" fmla="*/ 284820 h 386654"/>
                <a:gd name="connsiteX3" fmla="*/ 402570 w 429151"/>
                <a:gd name="connsiteY3" fmla="*/ 166747 h 386654"/>
                <a:gd name="connsiteX4" fmla="*/ 411501 w 429151"/>
                <a:gd name="connsiteY4" fmla="*/ 3939 h 386654"/>
                <a:gd name="connsiteX5" fmla="*/ 46751 w 429151"/>
                <a:gd name="connsiteY5" fmla="*/ 18420 h 386654"/>
                <a:gd name="connsiteX6" fmla="*/ 41710 w 429151"/>
                <a:gd name="connsiteY6" fmla="*/ 359717 h 38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151" h="386654">
                  <a:moveTo>
                    <a:pt x="41710" y="359717"/>
                  </a:moveTo>
                  <a:cubicBezTo>
                    <a:pt x="97980" y="413543"/>
                    <a:pt x="314833" y="375721"/>
                    <a:pt x="384374" y="341374"/>
                  </a:cubicBezTo>
                  <a:cubicBezTo>
                    <a:pt x="424095" y="330882"/>
                    <a:pt x="406753" y="303487"/>
                    <a:pt x="429151" y="284820"/>
                  </a:cubicBezTo>
                  <a:cubicBezTo>
                    <a:pt x="412001" y="277470"/>
                    <a:pt x="444320" y="252730"/>
                    <a:pt x="402570" y="166747"/>
                  </a:cubicBezTo>
                  <a:cubicBezTo>
                    <a:pt x="366785" y="68675"/>
                    <a:pt x="411501" y="-8311"/>
                    <a:pt x="411501" y="3939"/>
                  </a:cubicBezTo>
                  <a:cubicBezTo>
                    <a:pt x="252248" y="67640"/>
                    <a:pt x="108383" y="-40876"/>
                    <a:pt x="46751" y="18420"/>
                  </a:cubicBezTo>
                  <a:cubicBezTo>
                    <a:pt x="-14881" y="77716"/>
                    <a:pt x="-14560" y="305891"/>
                    <a:pt x="41710" y="359717"/>
                  </a:cubicBezTo>
                  <a:close/>
                </a:path>
              </a:pathLst>
            </a:custGeom>
            <a:solidFill>
              <a:srgbClr val="BFE6B6"/>
            </a:solidFill>
            <a:ln w="12204"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Freeform: Shape 28">
              <a:extLst>
                <a:ext uri="{FF2B5EF4-FFF2-40B4-BE49-F238E27FC236}">
                  <a16:creationId xmlns:a16="http://schemas.microsoft.com/office/drawing/2014/main" id="{239E883C-408E-4ADD-A293-8B804C1698F5}"/>
                </a:ext>
              </a:extLst>
            </p:cNvPr>
            <p:cNvSpPr/>
            <p:nvPr/>
          </p:nvSpPr>
          <p:spPr>
            <a:xfrm flipH="1">
              <a:off x="346692" y="552541"/>
              <a:ext cx="67096" cy="198352"/>
            </a:xfrm>
            <a:custGeom>
              <a:avLst/>
              <a:gdLst>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677437 w 1053674"/>
                <a:gd name="connsiteY5" fmla="*/ 224031 h 400434"/>
                <a:gd name="connsiteX6" fmla="*/ 710512 w 1053674"/>
                <a:gd name="connsiteY6" fmla="*/ 190955 h 400434"/>
                <a:gd name="connsiteX7" fmla="*/ 641911 w 1053674"/>
                <a:gd name="connsiteY7" fmla="*/ 146855 h 400434"/>
                <a:gd name="connsiteX8" fmla="*/ 596585 w 1053674"/>
                <a:gd name="connsiteY8" fmla="*/ 192181 h 400434"/>
                <a:gd name="connsiteX9" fmla="*/ 588010 w 1053674"/>
                <a:gd name="connsiteY9" fmla="*/ 195856 h 400434"/>
                <a:gd name="connsiteX10" fmla="*/ 579435 w 1053674"/>
                <a:gd name="connsiteY10" fmla="*/ 192181 h 400434"/>
                <a:gd name="connsiteX11" fmla="*/ 579435 w 1053674"/>
                <a:gd name="connsiteY11" fmla="*/ 175030 h 400434"/>
                <a:gd name="connsiteX12" fmla="*/ 622311 w 1053674"/>
                <a:gd name="connsiteY12" fmla="*/ 132154 h 400434"/>
                <a:gd name="connsiteX13" fmla="*/ 557385 w 1053674"/>
                <a:gd name="connsiteY13" fmla="*/ 84379 h 400434"/>
                <a:gd name="connsiteX14" fmla="*/ 498584 w 1053674"/>
                <a:gd name="connsiteY14" fmla="*/ 143180 h 400434"/>
                <a:gd name="connsiteX15" fmla="*/ 490008 w 1053674"/>
                <a:gd name="connsiteY15" fmla="*/ 146855 h 400434"/>
                <a:gd name="connsiteX16" fmla="*/ 481433 w 1053674"/>
                <a:gd name="connsiteY16" fmla="*/ 143180 h 400434"/>
                <a:gd name="connsiteX17" fmla="*/ 481433 w 1053674"/>
                <a:gd name="connsiteY17" fmla="*/ 126029 h 400434"/>
                <a:gd name="connsiteX18" fmla="*/ 537784 w 1053674"/>
                <a:gd name="connsiteY18" fmla="*/ 69678 h 400434"/>
                <a:gd name="connsiteX19" fmla="*/ 427532 w 1053674"/>
                <a:gd name="connsiteY19" fmla="*/ 2302 h 400434"/>
                <a:gd name="connsiteX20" fmla="*/ 392007 w 1053674"/>
                <a:gd name="connsiteY20" fmla="*/ 24353 h 400434"/>
                <a:gd name="connsiteX21" fmla="*/ 392007 w 1053674"/>
                <a:gd name="connsiteY21" fmla="*/ 61103 h 400434"/>
                <a:gd name="connsiteX22" fmla="*/ 60026 w 1053674"/>
                <a:gd name="connsiteY22" fmla="*/ 69678 h 400434"/>
                <a:gd name="connsiteX23" fmla="*/ 28175 w 1053674"/>
                <a:gd name="connsiteY23" fmla="*/ 83154 h 400434"/>
                <a:gd name="connsiteX24" fmla="*/ 0 w 1053674"/>
                <a:gd name="connsiteY24" fmla="*/ 232606 h 400434"/>
                <a:gd name="connsiteX25" fmla="*/ 31851 w 1053674"/>
                <a:gd name="connsiteY25" fmla="*/ 328158 h 400434"/>
                <a:gd name="connsiteX26" fmla="*/ 85751 w 1053674"/>
                <a:gd name="connsiteY26" fmla="*/ 342858 h 400434"/>
                <a:gd name="connsiteX27" fmla="*/ 355256 w 1053674"/>
                <a:gd name="connsiteY27" fmla="*/ 342858 h 400434"/>
                <a:gd name="connsiteX28" fmla="*/ 545134 w 1053674"/>
                <a:gd name="connsiteY28" fmla="*/ 371034 h 400434"/>
                <a:gd name="connsiteX29" fmla="*/ 655386 w 1053674"/>
                <a:gd name="connsiteY29" fmla="*/ 391859 h 400434"/>
                <a:gd name="connsiteX30" fmla="*/ 660286 w 1053674"/>
                <a:gd name="connsiteY30" fmla="*/ 391859 h 400434"/>
                <a:gd name="connsiteX31" fmla="*/ 772988 w 1053674"/>
                <a:gd name="connsiteY31" fmla="*/ 400434 h 400434"/>
                <a:gd name="connsiteX32" fmla="*/ 1040043 w 1053674"/>
                <a:gd name="connsiteY32" fmla="*/ 333058 h 400434"/>
                <a:gd name="connsiteX33" fmla="*/ 1053518 w 1053674"/>
                <a:gd name="connsiteY33" fmla="*/ 308558 h 400434"/>
                <a:gd name="connsiteX34" fmla="*/ 992267 w 1053674"/>
                <a:gd name="connsiteY34"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677437 w 1053674"/>
                <a:gd name="connsiteY4" fmla="*/ 241181 h 400434"/>
                <a:gd name="connsiteX5" fmla="*/ 710512 w 1053674"/>
                <a:gd name="connsiteY5" fmla="*/ 190955 h 400434"/>
                <a:gd name="connsiteX6" fmla="*/ 641911 w 1053674"/>
                <a:gd name="connsiteY6" fmla="*/ 146855 h 400434"/>
                <a:gd name="connsiteX7" fmla="*/ 596585 w 1053674"/>
                <a:gd name="connsiteY7" fmla="*/ 192181 h 400434"/>
                <a:gd name="connsiteX8" fmla="*/ 588010 w 1053674"/>
                <a:gd name="connsiteY8" fmla="*/ 195856 h 400434"/>
                <a:gd name="connsiteX9" fmla="*/ 579435 w 1053674"/>
                <a:gd name="connsiteY9" fmla="*/ 192181 h 400434"/>
                <a:gd name="connsiteX10" fmla="*/ 579435 w 1053674"/>
                <a:gd name="connsiteY10" fmla="*/ 175030 h 400434"/>
                <a:gd name="connsiteX11" fmla="*/ 622311 w 1053674"/>
                <a:gd name="connsiteY11" fmla="*/ 132154 h 400434"/>
                <a:gd name="connsiteX12" fmla="*/ 557385 w 1053674"/>
                <a:gd name="connsiteY12" fmla="*/ 84379 h 400434"/>
                <a:gd name="connsiteX13" fmla="*/ 498584 w 1053674"/>
                <a:gd name="connsiteY13" fmla="*/ 143180 h 400434"/>
                <a:gd name="connsiteX14" fmla="*/ 490008 w 1053674"/>
                <a:gd name="connsiteY14" fmla="*/ 146855 h 400434"/>
                <a:gd name="connsiteX15" fmla="*/ 481433 w 1053674"/>
                <a:gd name="connsiteY15" fmla="*/ 143180 h 400434"/>
                <a:gd name="connsiteX16" fmla="*/ 481433 w 1053674"/>
                <a:gd name="connsiteY16" fmla="*/ 126029 h 400434"/>
                <a:gd name="connsiteX17" fmla="*/ 537784 w 1053674"/>
                <a:gd name="connsiteY17" fmla="*/ 69678 h 400434"/>
                <a:gd name="connsiteX18" fmla="*/ 427532 w 1053674"/>
                <a:gd name="connsiteY18" fmla="*/ 2302 h 400434"/>
                <a:gd name="connsiteX19" fmla="*/ 392007 w 1053674"/>
                <a:gd name="connsiteY19" fmla="*/ 24353 h 400434"/>
                <a:gd name="connsiteX20" fmla="*/ 392007 w 1053674"/>
                <a:gd name="connsiteY20" fmla="*/ 61103 h 400434"/>
                <a:gd name="connsiteX21" fmla="*/ 60026 w 1053674"/>
                <a:gd name="connsiteY21" fmla="*/ 69678 h 400434"/>
                <a:gd name="connsiteX22" fmla="*/ 28175 w 1053674"/>
                <a:gd name="connsiteY22" fmla="*/ 83154 h 400434"/>
                <a:gd name="connsiteX23" fmla="*/ 0 w 1053674"/>
                <a:gd name="connsiteY23" fmla="*/ 232606 h 400434"/>
                <a:gd name="connsiteX24" fmla="*/ 31851 w 1053674"/>
                <a:gd name="connsiteY24" fmla="*/ 328158 h 400434"/>
                <a:gd name="connsiteX25" fmla="*/ 85751 w 1053674"/>
                <a:gd name="connsiteY25" fmla="*/ 342858 h 400434"/>
                <a:gd name="connsiteX26" fmla="*/ 355256 w 1053674"/>
                <a:gd name="connsiteY26" fmla="*/ 342858 h 400434"/>
                <a:gd name="connsiteX27" fmla="*/ 545134 w 1053674"/>
                <a:gd name="connsiteY27" fmla="*/ 371034 h 400434"/>
                <a:gd name="connsiteX28" fmla="*/ 655386 w 1053674"/>
                <a:gd name="connsiteY28" fmla="*/ 391859 h 400434"/>
                <a:gd name="connsiteX29" fmla="*/ 660286 w 1053674"/>
                <a:gd name="connsiteY29" fmla="*/ 391859 h 400434"/>
                <a:gd name="connsiteX30" fmla="*/ 772988 w 1053674"/>
                <a:gd name="connsiteY30" fmla="*/ 400434 h 400434"/>
                <a:gd name="connsiteX31" fmla="*/ 1040043 w 1053674"/>
                <a:gd name="connsiteY31" fmla="*/ 333058 h 400434"/>
                <a:gd name="connsiteX32" fmla="*/ 1053518 w 1053674"/>
                <a:gd name="connsiteY32" fmla="*/ 308558 h 400434"/>
                <a:gd name="connsiteX33" fmla="*/ 992267 w 1053674"/>
                <a:gd name="connsiteY33"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686012 w 1053674"/>
                <a:gd name="connsiteY3" fmla="*/ 244856 h 400434"/>
                <a:gd name="connsiteX4" fmla="*/ 710512 w 1053674"/>
                <a:gd name="connsiteY4" fmla="*/ 190955 h 400434"/>
                <a:gd name="connsiteX5" fmla="*/ 641911 w 1053674"/>
                <a:gd name="connsiteY5" fmla="*/ 146855 h 400434"/>
                <a:gd name="connsiteX6" fmla="*/ 596585 w 1053674"/>
                <a:gd name="connsiteY6" fmla="*/ 192181 h 400434"/>
                <a:gd name="connsiteX7" fmla="*/ 588010 w 1053674"/>
                <a:gd name="connsiteY7" fmla="*/ 195856 h 400434"/>
                <a:gd name="connsiteX8" fmla="*/ 579435 w 1053674"/>
                <a:gd name="connsiteY8" fmla="*/ 192181 h 400434"/>
                <a:gd name="connsiteX9" fmla="*/ 579435 w 1053674"/>
                <a:gd name="connsiteY9" fmla="*/ 175030 h 400434"/>
                <a:gd name="connsiteX10" fmla="*/ 622311 w 1053674"/>
                <a:gd name="connsiteY10" fmla="*/ 132154 h 400434"/>
                <a:gd name="connsiteX11" fmla="*/ 557385 w 1053674"/>
                <a:gd name="connsiteY11" fmla="*/ 84379 h 400434"/>
                <a:gd name="connsiteX12" fmla="*/ 498584 w 1053674"/>
                <a:gd name="connsiteY12" fmla="*/ 143180 h 400434"/>
                <a:gd name="connsiteX13" fmla="*/ 490008 w 1053674"/>
                <a:gd name="connsiteY13" fmla="*/ 146855 h 400434"/>
                <a:gd name="connsiteX14" fmla="*/ 481433 w 1053674"/>
                <a:gd name="connsiteY14" fmla="*/ 143180 h 400434"/>
                <a:gd name="connsiteX15" fmla="*/ 481433 w 1053674"/>
                <a:gd name="connsiteY15" fmla="*/ 126029 h 400434"/>
                <a:gd name="connsiteX16" fmla="*/ 537784 w 1053674"/>
                <a:gd name="connsiteY16" fmla="*/ 69678 h 400434"/>
                <a:gd name="connsiteX17" fmla="*/ 427532 w 1053674"/>
                <a:gd name="connsiteY17" fmla="*/ 2302 h 400434"/>
                <a:gd name="connsiteX18" fmla="*/ 392007 w 1053674"/>
                <a:gd name="connsiteY18" fmla="*/ 24353 h 400434"/>
                <a:gd name="connsiteX19" fmla="*/ 392007 w 1053674"/>
                <a:gd name="connsiteY19" fmla="*/ 61103 h 400434"/>
                <a:gd name="connsiteX20" fmla="*/ 60026 w 1053674"/>
                <a:gd name="connsiteY20" fmla="*/ 69678 h 400434"/>
                <a:gd name="connsiteX21" fmla="*/ 28175 w 1053674"/>
                <a:gd name="connsiteY21" fmla="*/ 83154 h 400434"/>
                <a:gd name="connsiteX22" fmla="*/ 0 w 1053674"/>
                <a:gd name="connsiteY22" fmla="*/ 232606 h 400434"/>
                <a:gd name="connsiteX23" fmla="*/ 31851 w 1053674"/>
                <a:gd name="connsiteY23" fmla="*/ 328158 h 400434"/>
                <a:gd name="connsiteX24" fmla="*/ 85751 w 1053674"/>
                <a:gd name="connsiteY24" fmla="*/ 342858 h 400434"/>
                <a:gd name="connsiteX25" fmla="*/ 355256 w 1053674"/>
                <a:gd name="connsiteY25" fmla="*/ 342858 h 400434"/>
                <a:gd name="connsiteX26" fmla="*/ 545134 w 1053674"/>
                <a:gd name="connsiteY26" fmla="*/ 371034 h 400434"/>
                <a:gd name="connsiteX27" fmla="*/ 655386 w 1053674"/>
                <a:gd name="connsiteY27" fmla="*/ 391859 h 400434"/>
                <a:gd name="connsiteX28" fmla="*/ 660286 w 1053674"/>
                <a:gd name="connsiteY28" fmla="*/ 391859 h 400434"/>
                <a:gd name="connsiteX29" fmla="*/ 772988 w 1053674"/>
                <a:gd name="connsiteY29" fmla="*/ 400434 h 400434"/>
                <a:gd name="connsiteX30" fmla="*/ 1040043 w 1053674"/>
                <a:gd name="connsiteY30" fmla="*/ 333058 h 400434"/>
                <a:gd name="connsiteX31" fmla="*/ 1053518 w 1053674"/>
                <a:gd name="connsiteY31" fmla="*/ 308558 h 400434"/>
                <a:gd name="connsiteX32" fmla="*/ 992267 w 1053674"/>
                <a:gd name="connsiteY32" fmla="*/ 257107 h 400434"/>
                <a:gd name="connsiteX0" fmla="*/ 992267 w 1053674"/>
                <a:gd name="connsiteY0" fmla="*/ 257107 h 400434"/>
                <a:gd name="connsiteX1" fmla="*/ 732562 w 1053674"/>
                <a:gd name="connsiteY1" fmla="*/ 203206 h 400434"/>
                <a:gd name="connsiteX2" fmla="*/ 694587 w 1053674"/>
                <a:gd name="connsiteY2" fmla="*/ 241181 h 400434"/>
                <a:gd name="connsiteX3" fmla="*/ 710512 w 1053674"/>
                <a:gd name="connsiteY3" fmla="*/ 190955 h 400434"/>
                <a:gd name="connsiteX4" fmla="*/ 641911 w 1053674"/>
                <a:gd name="connsiteY4" fmla="*/ 146855 h 400434"/>
                <a:gd name="connsiteX5" fmla="*/ 596585 w 1053674"/>
                <a:gd name="connsiteY5" fmla="*/ 192181 h 400434"/>
                <a:gd name="connsiteX6" fmla="*/ 588010 w 1053674"/>
                <a:gd name="connsiteY6" fmla="*/ 195856 h 400434"/>
                <a:gd name="connsiteX7" fmla="*/ 579435 w 1053674"/>
                <a:gd name="connsiteY7" fmla="*/ 192181 h 400434"/>
                <a:gd name="connsiteX8" fmla="*/ 579435 w 1053674"/>
                <a:gd name="connsiteY8" fmla="*/ 175030 h 400434"/>
                <a:gd name="connsiteX9" fmla="*/ 622311 w 1053674"/>
                <a:gd name="connsiteY9" fmla="*/ 132154 h 400434"/>
                <a:gd name="connsiteX10" fmla="*/ 557385 w 1053674"/>
                <a:gd name="connsiteY10" fmla="*/ 84379 h 400434"/>
                <a:gd name="connsiteX11" fmla="*/ 498584 w 1053674"/>
                <a:gd name="connsiteY11" fmla="*/ 143180 h 400434"/>
                <a:gd name="connsiteX12" fmla="*/ 490008 w 1053674"/>
                <a:gd name="connsiteY12" fmla="*/ 146855 h 400434"/>
                <a:gd name="connsiteX13" fmla="*/ 481433 w 1053674"/>
                <a:gd name="connsiteY13" fmla="*/ 143180 h 400434"/>
                <a:gd name="connsiteX14" fmla="*/ 481433 w 1053674"/>
                <a:gd name="connsiteY14" fmla="*/ 126029 h 400434"/>
                <a:gd name="connsiteX15" fmla="*/ 537784 w 1053674"/>
                <a:gd name="connsiteY15" fmla="*/ 69678 h 400434"/>
                <a:gd name="connsiteX16" fmla="*/ 427532 w 1053674"/>
                <a:gd name="connsiteY16" fmla="*/ 2302 h 400434"/>
                <a:gd name="connsiteX17" fmla="*/ 392007 w 1053674"/>
                <a:gd name="connsiteY17" fmla="*/ 24353 h 400434"/>
                <a:gd name="connsiteX18" fmla="*/ 392007 w 1053674"/>
                <a:gd name="connsiteY18" fmla="*/ 61103 h 400434"/>
                <a:gd name="connsiteX19" fmla="*/ 60026 w 1053674"/>
                <a:gd name="connsiteY19" fmla="*/ 69678 h 400434"/>
                <a:gd name="connsiteX20" fmla="*/ 28175 w 1053674"/>
                <a:gd name="connsiteY20" fmla="*/ 83154 h 400434"/>
                <a:gd name="connsiteX21" fmla="*/ 0 w 1053674"/>
                <a:gd name="connsiteY21" fmla="*/ 232606 h 400434"/>
                <a:gd name="connsiteX22" fmla="*/ 31851 w 1053674"/>
                <a:gd name="connsiteY22" fmla="*/ 328158 h 400434"/>
                <a:gd name="connsiteX23" fmla="*/ 85751 w 1053674"/>
                <a:gd name="connsiteY23" fmla="*/ 342858 h 400434"/>
                <a:gd name="connsiteX24" fmla="*/ 355256 w 1053674"/>
                <a:gd name="connsiteY24" fmla="*/ 342858 h 400434"/>
                <a:gd name="connsiteX25" fmla="*/ 545134 w 1053674"/>
                <a:gd name="connsiteY25" fmla="*/ 371034 h 400434"/>
                <a:gd name="connsiteX26" fmla="*/ 655386 w 1053674"/>
                <a:gd name="connsiteY26" fmla="*/ 391859 h 400434"/>
                <a:gd name="connsiteX27" fmla="*/ 660286 w 1053674"/>
                <a:gd name="connsiteY27" fmla="*/ 391859 h 400434"/>
                <a:gd name="connsiteX28" fmla="*/ 772988 w 1053674"/>
                <a:gd name="connsiteY28" fmla="*/ 400434 h 400434"/>
                <a:gd name="connsiteX29" fmla="*/ 1040043 w 1053674"/>
                <a:gd name="connsiteY29" fmla="*/ 333058 h 400434"/>
                <a:gd name="connsiteX30" fmla="*/ 1053518 w 1053674"/>
                <a:gd name="connsiteY30" fmla="*/ 308558 h 400434"/>
                <a:gd name="connsiteX31" fmla="*/ 992267 w 1053674"/>
                <a:gd name="connsiteY31"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596585 w 1053674"/>
                <a:gd name="connsiteY4" fmla="*/ 192181 h 400434"/>
                <a:gd name="connsiteX5" fmla="*/ 588010 w 1053674"/>
                <a:gd name="connsiteY5" fmla="*/ 195856 h 400434"/>
                <a:gd name="connsiteX6" fmla="*/ 579435 w 1053674"/>
                <a:gd name="connsiteY6" fmla="*/ 192181 h 400434"/>
                <a:gd name="connsiteX7" fmla="*/ 579435 w 1053674"/>
                <a:gd name="connsiteY7" fmla="*/ 175030 h 400434"/>
                <a:gd name="connsiteX8" fmla="*/ 622311 w 1053674"/>
                <a:gd name="connsiteY8" fmla="*/ 132154 h 400434"/>
                <a:gd name="connsiteX9" fmla="*/ 557385 w 1053674"/>
                <a:gd name="connsiteY9" fmla="*/ 84379 h 400434"/>
                <a:gd name="connsiteX10" fmla="*/ 498584 w 1053674"/>
                <a:gd name="connsiteY10" fmla="*/ 143180 h 400434"/>
                <a:gd name="connsiteX11" fmla="*/ 490008 w 1053674"/>
                <a:gd name="connsiteY11" fmla="*/ 146855 h 400434"/>
                <a:gd name="connsiteX12" fmla="*/ 481433 w 1053674"/>
                <a:gd name="connsiteY12" fmla="*/ 143180 h 400434"/>
                <a:gd name="connsiteX13" fmla="*/ 481433 w 1053674"/>
                <a:gd name="connsiteY13" fmla="*/ 126029 h 400434"/>
                <a:gd name="connsiteX14" fmla="*/ 537784 w 1053674"/>
                <a:gd name="connsiteY14" fmla="*/ 69678 h 400434"/>
                <a:gd name="connsiteX15" fmla="*/ 427532 w 1053674"/>
                <a:gd name="connsiteY15" fmla="*/ 2302 h 400434"/>
                <a:gd name="connsiteX16" fmla="*/ 392007 w 1053674"/>
                <a:gd name="connsiteY16" fmla="*/ 24353 h 400434"/>
                <a:gd name="connsiteX17" fmla="*/ 392007 w 1053674"/>
                <a:gd name="connsiteY17" fmla="*/ 61103 h 400434"/>
                <a:gd name="connsiteX18" fmla="*/ 60026 w 1053674"/>
                <a:gd name="connsiteY18" fmla="*/ 69678 h 400434"/>
                <a:gd name="connsiteX19" fmla="*/ 28175 w 1053674"/>
                <a:gd name="connsiteY19" fmla="*/ 83154 h 400434"/>
                <a:gd name="connsiteX20" fmla="*/ 0 w 1053674"/>
                <a:gd name="connsiteY20" fmla="*/ 232606 h 400434"/>
                <a:gd name="connsiteX21" fmla="*/ 31851 w 1053674"/>
                <a:gd name="connsiteY21" fmla="*/ 328158 h 400434"/>
                <a:gd name="connsiteX22" fmla="*/ 85751 w 1053674"/>
                <a:gd name="connsiteY22" fmla="*/ 342858 h 400434"/>
                <a:gd name="connsiteX23" fmla="*/ 355256 w 1053674"/>
                <a:gd name="connsiteY23" fmla="*/ 342858 h 400434"/>
                <a:gd name="connsiteX24" fmla="*/ 545134 w 1053674"/>
                <a:gd name="connsiteY24" fmla="*/ 371034 h 400434"/>
                <a:gd name="connsiteX25" fmla="*/ 655386 w 1053674"/>
                <a:gd name="connsiteY25" fmla="*/ 391859 h 400434"/>
                <a:gd name="connsiteX26" fmla="*/ 660286 w 1053674"/>
                <a:gd name="connsiteY26" fmla="*/ 391859 h 400434"/>
                <a:gd name="connsiteX27" fmla="*/ 772988 w 1053674"/>
                <a:gd name="connsiteY27" fmla="*/ 400434 h 400434"/>
                <a:gd name="connsiteX28" fmla="*/ 1040043 w 1053674"/>
                <a:gd name="connsiteY28" fmla="*/ 333058 h 400434"/>
                <a:gd name="connsiteX29" fmla="*/ 1053518 w 1053674"/>
                <a:gd name="connsiteY29" fmla="*/ 308558 h 400434"/>
                <a:gd name="connsiteX30" fmla="*/ 992267 w 1053674"/>
                <a:gd name="connsiteY30"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596585 w 1053674"/>
                <a:gd name="connsiteY4" fmla="*/ 192181 h 400434"/>
                <a:gd name="connsiteX5" fmla="*/ 579435 w 1053674"/>
                <a:gd name="connsiteY5" fmla="*/ 192181 h 400434"/>
                <a:gd name="connsiteX6" fmla="*/ 579435 w 1053674"/>
                <a:gd name="connsiteY6" fmla="*/ 175030 h 400434"/>
                <a:gd name="connsiteX7" fmla="*/ 622311 w 1053674"/>
                <a:gd name="connsiteY7" fmla="*/ 132154 h 400434"/>
                <a:gd name="connsiteX8" fmla="*/ 557385 w 1053674"/>
                <a:gd name="connsiteY8" fmla="*/ 84379 h 400434"/>
                <a:gd name="connsiteX9" fmla="*/ 498584 w 1053674"/>
                <a:gd name="connsiteY9" fmla="*/ 143180 h 400434"/>
                <a:gd name="connsiteX10" fmla="*/ 490008 w 1053674"/>
                <a:gd name="connsiteY10" fmla="*/ 146855 h 400434"/>
                <a:gd name="connsiteX11" fmla="*/ 481433 w 1053674"/>
                <a:gd name="connsiteY11" fmla="*/ 143180 h 400434"/>
                <a:gd name="connsiteX12" fmla="*/ 481433 w 1053674"/>
                <a:gd name="connsiteY12" fmla="*/ 126029 h 400434"/>
                <a:gd name="connsiteX13" fmla="*/ 537784 w 1053674"/>
                <a:gd name="connsiteY13" fmla="*/ 69678 h 400434"/>
                <a:gd name="connsiteX14" fmla="*/ 427532 w 1053674"/>
                <a:gd name="connsiteY14" fmla="*/ 2302 h 400434"/>
                <a:gd name="connsiteX15" fmla="*/ 392007 w 1053674"/>
                <a:gd name="connsiteY15" fmla="*/ 24353 h 400434"/>
                <a:gd name="connsiteX16" fmla="*/ 392007 w 1053674"/>
                <a:gd name="connsiteY16" fmla="*/ 61103 h 400434"/>
                <a:gd name="connsiteX17" fmla="*/ 60026 w 1053674"/>
                <a:gd name="connsiteY17" fmla="*/ 69678 h 400434"/>
                <a:gd name="connsiteX18" fmla="*/ 28175 w 1053674"/>
                <a:gd name="connsiteY18" fmla="*/ 83154 h 400434"/>
                <a:gd name="connsiteX19" fmla="*/ 0 w 1053674"/>
                <a:gd name="connsiteY19" fmla="*/ 232606 h 400434"/>
                <a:gd name="connsiteX20" fmla="*/ 31851 w 1053674"/>
                <a:gd name="connsiteY20" fmla="*/ 328158 h 400434"/>
                <a:gd name="connsiteX21" fmla="*/ 85751 w 1053674"/>
                <a:gd name="connsiteY21" fmla="*/ 342858 h 400434"/>
                <a:gd name="connsiteX22" fmla="*/ 355256 w 1053674"/>
                <a:gd name="connsiteY22" fmla="*/ 342858 h 400434"/>
                <a:gd name="connsiteX23" fmla="*/ 545134 w 1053674"/>
                <a:gd name="connsiteY23" fmla="*/ 371034 h 400434"/>
                <a:gd name="connsiteX24" fmla="*/ 655386 w 1053674"/>
                <a:gd name="connsiteY24" fmla="*/ 391859 h 400434"/>
                <a:gd name="connsiteX25" fmla="*/ 660286 w 1053674"/>
                <a:gd name="connsiteY25" fmla="*/ 391859 h 400434"/>
                <a:gd name="connsiteX26" fmla="*/ 772988 w 1053674"/>
                <a:gd name="connsiteY26" fmla="*/ 400434 h 400434"/>
                <a:gd name="connsiteX27" fmla="*/ 1040043 w 1053674"/>
                <a:gd name="connsiteY27" fmla="*/ 333058 h 400434"/>
                <a:gd name="connsiteX28" fmla="*/ 1053518 w 1053674"/>
                <a:gd name="connsiteY28" fmla="*/ 308558 h 400434"/>
                <a:gd name="connsiteX29" fmla="*/ 992267 w 1053674"/>
                <a:gd name="connsiteY29"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579435 w 1053674"/>
                <a:gd name="connsiteY4" fmla="*/ 192181 h 400434"/>
                <a:gd name="connsiteX5" fmla="*/ 579435 w 1053674"/>
                <a:gd name="connsiteY5" fmla="*/ 175030 h 400434"/>
                <a:gd name="connsiteX6" fmla="*/ 622311 w 1053674"/>
                <a:gd name="connsiteY6" fmla="*/ 132154 h 400434"/>
                <a:gd name="connsiteX7" fmla="*/ 557385 w 1053674"/>
                <a:gd name="connsiteY7" fmla="*/ 84379 h 400434"/>
                <a:gd name="connsiteX8" fmla="*/ 498584 w 1053674"/>
                <a:gd name="connsiteY8" fmla="*/ 143180 h 400434"/>
                <a:gd name="connsiteX9" fmla="*/ 490008 w 1053674"/>
                <a:gd name="connsiteY9" fmla="*/ 146855 h 400434"/>
                <a:gd name="connsiteX10" fmla="*/ 481433 w 1053674"/>
                <a:gd name="connsiteY10" fmla="*/ 143180 h 400434"/>
                <a:gd name="connsiteX11" fmla="*/ 481433 w 1053674"/>
                <a:gd name="connsiteY11" fmla="*/ 126029 h 400434"/>
                <a:gd name="connsiteX12" fmla="*/ 537784 w 1053674"/>
                <a:gd name="connsiteY12" fmla="*/ 69678 h 400434"/>
                <a:gd name="connsiteX13" fmla="*/ 427532 w 1053674"/>
                <a:gd name="connsiteY13" fmla="*/ 2302 h 400434"/>
                <a:gd name="connsiteX14" fmla="*/ 392007 w 1053674"/>
                <a:gd name="connsiteY14" fmla="*/ 24353 h 400434"/>
                <a:gd name="connsiteX15" fmla="*/ 392007 w 1053674"/>
                <a:gd name="connsiteY15" fmla="*/ 61103 h 400434"/>
                <a:gd name="connsiteX16" fmla="*/ 60026 w 1053674"/>
                <a:gd name="connsiteY16" fmla="*/ 69678 h 400434"/>
                <a:gd name="connsiteX17" fmla="*/ 28175 w 1053674"/>
                <a:gd name="connsiteY17" fmla="*/ 83154 h 400434"/>
                <a:gd name="connsiteX18" fmla="*/ 0 w 1053674"/>
                <a:gd name="connsiteY18" fmla="*/ 232606 h 400434"/>
                <a:gd name="connsiteX19" fmla="*/ 31851 w 1053674"/>
                <a:gd name="connsiteY19" fmla="*/ 328158 h 400434"/>
                <a:gd name="connsiteX20" fmla="*/ 85751 w 1053674"/>
                <a:gd name="connsiteY20" fmla="*/ 342858 h 400434"/>
                <a:gd name="connsiteX21" fmla="*/ 355256 w 1053674"/>
                <a:gd name="connsiteY21" fmla="*/ 342858 h 400434"/>
                <a:gd name="connsiteX22" fmla="*/ 545134 w 1053674"/>
                <a:gd name="connsiteY22" fmla="*/ 371034 h 400434"/>
                <a:gd name="connsiteX23" fmla="*/ 655386 w 1053674"/>
                <a:gd name="connsiteY23" fmla="*/ 391859 h 400434"/>
                <a:gd name="connsiteX24" fmla="*/ 660286 w 1053674"/>
                <a:gd name="connsiteY24" fmla="*/ 391859 h 400434"/>
                <a:gd name="connsiteX25" fmla="*/ 772988 w 1053674"/>
                <a:gd name="connsiteY25" fmla="*/ 400434 h 400434"/>
                <a:gd name="connsiteX26" fmla="*/ 1040043 w 1053674"/>
                <a:gd name="connsiteY26" fmla="*/ 333058 h 400434"/>
                <a:gd name="connsiteX27" fmla="*/ 1053518 w 1053674"/>
                <a:gd name="connsiteY27" fmla="*/ 308558 h 400434"/>
                <a:gd name="connsiteX28" fmla="*/ 992267 w 1053674"/>
                <a:gd name="connsiteY28"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579435 w 1053674"/>
                <a:gd name="connsiteY4" fmla="*/ 192181 h 400434"/>
                <a:gd name="connsiteX5" fmla="*/ 622311 w 1053674"/>
                <a:gd name="connsiteY5" fmla="*/ 132154 h 400434"/>
                <a:gd name="connsiteX6" fmla="*/ 557385 w 1053674"/>
                <a:gd name="connsiteY6" fmla="*/ 84379 h 400434"/>
                <a:gd name="connsiteX7" fmla="*/ 498584 w 1053674"/>
                <a:gd name="connsiteY7" fmla="*/ 143180 h 400434"/>
                <a:gd name="connsiteX8" fmla="*/ 490008 w 1053674"/>
                <a:gd name="connsiteY8" fmla="*/ 146855 h 400434"/>
                <a:gd name="connsiteX9" fmla="*/ 481433 w 1053674"/>
                <a:gd name="connsiteY9" fmla="*/ 143180 h 400434"/>
                <a:gd name="connsiteX10" fmla="*/ 481433 w 1053674"/>
                <a:gd name="connsiteY10" fmla="*/ 126029 h 400434"/>
                <a:gd name="connsiteX11" fmla="*/ 537784 w 1053674"/>
                <a:gd name="connsiteY11" fmla="*/ 69678 h 400434"/>
                <a:gd name="connsiteX12" fmla="*/ 427532 w 1053674"/>
                <a:gd name="connsiteY12" fmla="*/ 2302 h 400434"/>
                <a:gd name="connsiteX13" fmla="*/ 392007 w 1053674"/>
                <a:gd name="connsiteY13" fmla="*/ 24353 h 400434"/>
                <a:gd name="connsiteX14" fmla="*/ 392007 w 1053674"/>
                <a:gd name="connsiteY14" fmla="*/ 61103 h 400434"/>
                <a:gd name="connsiteX15" fmla="*/ 60026 w 1053674"/>
                <a:gd name="connsiteY15" fmla="*/ 69678 h 400434"/>
                <a:gd name="connsiteX16" fmla="*/ 28175 w 1053674"/>
                <a:gd name="connsiteY16" fmla="*/ 83154 h 400434"/>
                <a:gd name="connsiteX17" fmla="*/ 0 w 1053674"/>
                <a:gd name="connsiteY17" fmla="*/ 232606 h 400434"/>
                <a:gd name="connsiteX18" fmla="*/ 31851 w 1053674"/>
                <a:gd name="connsiteY18" fmla="*/ 328158 h 400434"/>
                <a:gd name="connsiteX19" fmla="*/ 85751 w 1053674"/>
                <a:gd name="connsiteY19" fmla="*/ 342858 h 400434"/>
                <a:gd name="connsiteX20" fmla="*/ 355256 w 1053674"/>
                <a:gd name="connsiteY20" fmla="*/ 342858 h 400434"/>
                <a:gd name="connsiteX21" fmla="*/ 545134 w 1053674"/>
                <a:gd name="connsiteY21" fmla="*/ 371034 h 400434"/>
                <a:gd name="connsiteX22" fmla="*/ 655386 w 1053674"/>
                <a:gd name="connsiteY22" fmla="*/ 391859 h 400434"/>
                <a:gd name="connsiteX23" fmla="*/ 660286 w 1053674"/>
                <a:gd name="connsiteY23" fmla="*/ 391859 h 400434"/>
                <a:gd name="connsiteX24" fmla="*/ 772988 w 1053674"/>
                <a:gd name="connsiteY24" fmla="*/ 400434 h 400434"/>
                <a:gd name="connsiteX25" fmla="*/ 1040043 w 1053674"/>
                <a:gd name="connsiteY25" fmla="*/ 333058 h 400434"/>
                <a:gd name="connsiteX26" fmla="*/ 1053518 w 1053674"/>
                <a:gd name="connsiteY26" fmla="*/ 308558 h 400434"/>
                <a:gd name="connsiteX27" fmla="*/ 992267 w 1053674"/>
                <a:gd name="connsiteY27"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622311 w 1053674"/>
                <a:gd name="connsiteY4" fmla="*/ 132154 h 400434"/>
                <a:gd name="connsiteX5" fmla="*/ 557385 w 1053674"/>
                <a:gd name="connsiteY5" fmla="*/ 84379 h 400434"/>
                <a:gd name="connsiteX6" fmla="*/ 498584 w 1053674"/>
                <a:gd name="connsiteY6" fmla="*/ 143180 h 400434"/>
                <a:gd name="connsiteX7" fmla="*/ 490008 w 1053674"/>
                <a:gd name="connsiteY7" fmla="*/ 146855 h 400434"/>
                <a:gd name="connsiteX8" fmla="*/ 481433 w 1053674"/>
                <a:gd name="connsiteY8" fmla="*/ 143180 h 400434"/>
                <a:gd name="connsiteX9" fmla="*/ 481433 w 1053674"/>
                <a:gd name="connsiteY9" fmla="*/ 126029 h 400434"/>
                <a:gd name="connsiteX10" fmla="*/ 537784 w 1053674"/>
                <a:gd name="connsiteY10" fmla="*/ 69678 h 400434"/>
                <a:gd name="connsiteX11" fmla="*/ 427532 w 1053674"/>
                <a:gd name="connsiteY11" fmla="*/ 2302 h 400434"/>
                <a:gd name="connsiteX12" fmla="*/ 392007 w 1053674"/>
                <a:gd name="connsiteY12" fmla="*/ 24353 h 400434"/>
                <a:gd name="connsiteX13" fmla="*/ 392007 w 1053674"/>
                <a:gd name="connsiteY13" fmla="*/ 61103 h 400434"/>
                <a:gd name="connsiteX14" fmla="*/ 60026 w 1053674"/>
                <a:gd name="connsiteY14" fmla="*/ 69678 h 400434"/>
                <a:gd name="connsiteX15" fmla="*/ 28175 w 1053674"/>
                <a:gd name="connsiteY15" fmla="*/ 83154 h 400434"/>
                <a:gd name="connsiteX16" fmla="*/ 0 w 1053674"/>
                <a:gd name="connsiteY16" fmla="*/ 232606 h 400434"/>
                <a:gd name="connsiteX17" fmla="*/ 31851 w 1053674"/>
                <a:gd name="connsiteY17" fmla="*/ 328158 h 400434"/>
                <a:gd name="connsiteX18" fmla="*/ 85751 w 1053674"/>
                <a:gd name="connsiteY18" fmla="*/ 342858 h 400434"/>
                <a:gd name="connsiteX19" fmla="*/ 355256 w 1053674"/>
                <a:gd name="connsiteY19" fmla="*/ 342858 h 400434"/>
                <a:gd name="connsiteX20" fmla="*/ 545134 w 1053674"/>
                <a:gd name="connsiteY20" fmla="*/ 371034 h 400434"/>
                <a:gd name="connsiteX21" fmla="*/ 655386 w 1053674"/>
                <a:gd name="connsiteY21" fmla="*/ 391859 h 400434"/>
                <a:gd name="connsiteX22" fmla="*/ 660286 w 1053674"/>
                <a:gd name="connsiteY22" fmla="*/ 391859 h 400434"/>
                <a:gd name="connsiteX23" fmla="*/ 772988 w 1053674"/>
                <a:gd name="connsiteY23" fmla="*/ 400434 h 400434"/>
                <a:gd name="connsiteX24" fmla="*/ 1040043 w 1053674"/>
                <a:gd name="connsiteY24" fmla="*/ 333058 h 400434"/>
                <a:gd name="connsiteX25" fmla="*/ 1053518 w 1053674"/>
                <a:gd name="connsiteY25" fmla="*/ 308558 h 400434"/>
                <a:gd name="connsiteX26" fmla="*/ 992267 w 1053674"/>
                <a:gd name="connsiteY26"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622311 w 1053674"/>
                <a:gd name="connsiteY4" fmla="*/ 132154 h 400434"/>
                <a:gd name="connsiteX5" fmla="*/ 557385 w 1053674"/>
                <a:gd name="connsiteY5" fmla="*/ 84379 h 400434"/>
                <a:gd name="connsiteX6" fmla="*/ 498584 w 1053674"/>
                <a:gd name="connsiteY6" fmla="*/ 143180 h 400434"/>
                <a:gd name="connsiteX7" fmla="*/ 490008 w 1053674"/>
                <a:gd name="connsiteY7" fmla="*/ 146855 h 400434"/>
                <a:gd name="connsiteX8" fmla="*/ 481433 w 1053674"/>
                <a:gd name="connsiteY8" fmla="*/ 143180 h 400434"/>
                <a:gd name="connsiteX9" fmla="*/ 537784 w 1053674"/>
                <a:gd name="connsiteY9" fmla="*/ 69678 h 400434"/>
                <a:gd name="connsiteX10" fmla="*/ 427532 w 1053674"/>
                <a:gd name="connsiteY10" fmla="*/ 2302 h 400434"/>
                <a:gd name="connsiteX11" fmla="*/ 392007 w 1053674"/>
                <a:gd name="connsiteY11" fmla="*/ 24353 h 400434"/>
                <a:gd name="connsiteX12" fmla="*/ 392007 w 1053674"/>
                <a:gd name="connsiteY12" fmla="*/ 61103 h 400434"/>
                <a:gd name="connsiteX13" fmla="*/ 60026 w 1053674"/>
                <a:gd name="connsiteY13" fmla="*/ 69678 h 400434"/>
                <a:gd name="connsiteX14" fmla="*/ 28175 w 1053674"/>
                <a:gd name="connsiteY14" fmla="*/ 83154 h 400434"/>
                <a:gd name="connsiteX15" fmla="*/ 0 w 1053674"/>
                <a:gd name="connsiteY15" fmla="*/ 232606 h 400434"/>
                <a:gd name="connsiteX16" fmla="*/ 31851 w 1053674"/>
                <a:gd name="connsiteY16" fmla="*/ 328158 h 400434"/>
                <a:gd name="connsiteX17" fmla="*/ 85751 w 1053674"/>
                <a:gd name="connsiteY17" fmla="*/ 342858 h 400434"/>
                <a:gd name="connsiteX18" fmla="*/ 355256 w 1053674"/>
                <a:gd name="connsiteY18" fmla="*/ 342858 h 400434"/>
                <a:gd name="connsiteX19" fmla="*/ 545134 w 1053674"/>
                <a:gd name="connsiteY19" fmla="*/ 371034 h 400434"/>
                <a:gd name="connsiteX20" fmla="*/ 655386 w 1053674"/>
                <a:gd name="connsiteY20" fmla="*/ 391859 h 400434"/>
                <a:gd name="connsiteX21" fmla="*/ 660286 w 1053674"/>
                <a:gd name="connsiteY21" fmla="*/ 391859 h 400434"/>
                <a:gd name="connsiteX22" fmla="*/ 772988 w 1053674"/>
                <a:gd name="connsiteY22" fmla="*/ 400434 h 400434"/>
                <a:gd name="connsiteX23" fmla="*/ 1040043 w 1053674"/>
                <a:gd name="connsiteY23" fmla="*/ 333058 h 400434"/>
                <a:gd name="connsiteX24" fmla="*/ 1053518 w 1053674"/>
                <a:gd name="connsiteY24" fmla="*/ 308558 h 400434"/>
                <a:gd name="connsiteX25" fmla="*/ 992267 w 1053674"/>
                <a:gd name="connsiteY25"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622311 w 1053674"/>
                <a:gd name="connsiteY4" fmla="*/ 132154 h 400434"/>
                <a:gd name="connsiteX5" fmla="*/ 557385 w 1053674"/>
                <a:gd name="connsiteY5" fmla="*/ 84379 h 400434"/>
                <a:gd name="connsiteX6" fmla="*/ 498584 w 1053674"/>
                <a:gd name="connsiteY6" fmla="*/ 143180 h 400434"/>
                <a:gd name="connsiteX7" fmla="*/ 490008 w 1053674"/>
                <a:gd name="connsiteY7" fmla="*/ 146855 h 400434"/>
                <a:gd name="connsiteX8" fmla="*/ 537784 w 1053674"/>
                <a:gd name="connsiteY8" fmla="*/ 69678 h 400434"/>
                <a:gd name="connsiteX9" fmla="*/ 427532 w 1053674"/>
                <a:gd name="connsiteY9" fmla="*/ 2302 h 400434"/>
                <a:gd name="connsiteX10" fmla="*/ 392007 w 1053674"/>
                <a:gd name="connsiteY10" fmla="*/ 24353 h 400434"/>
                <a:gd name="connsiteX11" fmla="*/ 392007 w 1053674"/>
                <a:gd name="connsiteY11" fmla="*/ 61103 h 400434"/>
                <a:gd name="connsiteX12" fmla="*/ 60026 w 1053674"/>
                <a:gd name="connsiteY12" fmla="*/ 69678 h 400434"/>
                <a:gd name="connsiteX13" fmla="*/ 28175 w 1053674"/>
                <a:gd name="connsiteY13" fmla="*/ 83154 h 400434"/>
                <a:gd name="connsiteX14" fmla="*/ 0 w 1053674"/>
                <a:gd name="connsiteY14" fmla="*/ 232606 h 400434"/>
                <a:gd name="connsiteX15" fmla="*/ 31851 w 1053674"/>
                <a:gd name="connsiteY15" fmla="*/ 328158 h 400434"/>
                <a:gd name="connsiteX16" fmla="*/ 85751 w 1053674"/>
                <a:gd name="connsiteY16" fmla="*/ 342858 h 400434"/>
                <a:gd name="connsiteX17" fmla="*/ 355256 w 1053674"/>
                <a:gd name="connsiteY17" fmla="*/ 342858 h 400434"/>
                <a:gd name="connsiteX18" fmla="*/ 545134 w 1053674"/>
                <a:gd name="connsiteY18" fmla="*/ 371034 h 400434"/>
                <a:gd name="connsiteX19" fmla="*/ 655386 w 1053674"/>
                <a:gd name="connsiteY19" fmla="*/ 391859 h 400434"/>
                <a:gd name="connsiteX20" fmla="*/ 660286 w 1053674"/>
                <a:gd name="connsiteY20" fmla="*/ 391859 h 400434"/>
                <a:gd name="connsiteX21" fmla="*/ 772988 w 1053674"/>
                <a:gd name="connsiteY21" fmla="*/ 400434 h 400434"/>
                <a:gd name="connsiteX22" fmla="*/ 1040043 w 1053674"/>
                <a:gd name="connsiteY22" fmla="*/ 333058 h 400434"/>
                <a:gd name="connsiteX23" fmla="*/ 1053518 w 1053674"/>
                <a:gd name="connsiteY23" fmla="*/ 308558 h 400434"/>
                <a:gd name="connsiteX24" fmla="*/ 992267 w 1053674"/>
                <a:gd name="connsiteY24"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622311 w 1053674"/>
                <a:gd name="connsiteY4" fmla="*/ 132154 h 400434"/>
                <a:gd name="connsiteX5" fmla="*/ 557385 w 1053674"/>
                <a:gd name="connsiteY5" fmla="*/ 84379 h 400434"/>
                <a:gd name="connsiteX6" fmla="*/ 498584 w 1053674"/>
                <a:gd name="connsiteY6" fmla="*/ 143180 h 400434"/>
                <a:gd name="connsiteX7" fmla="*/ 537784 w 1053674"/>
                <a:gd name="connsiteY7" fmla="*/ 69678 h 400434"/>
                <a:gd name="connsiteX8" fmla="*/ 427532 w 1053674"/>
                <a:gd name="connsiteY8" fmla="*/ 2302 h 400434"/>
                <a:gd name="connsiteX9" fmla="*/ 392007 w 1053674"/>
                <a:gd name="connsiteY9" fmla="*/ 24353 h 400434"/>
                <a:gd name="connsiteX10" fmla="*/ 392007 w 1053674"/>
                <a:gd name="connsiteY10" fmla="*/ 61103 h 400434"/>
                <a:gd name="connsiteX11" fmla="*/ 60026 w 1053674"/>
                <a:gd name="connsiteY11" fmla="*/ 69678 h 400434"/>
                <a:gd name="connsiteX12" fmla="*/ 28175 w 1053674"/>
                <a:gd name="connsiteY12" fmla="*/ 83154 h 400434"/>
                <a:gd name="connsiteX13" fmla="*/ 0 w 1053674"/>
                <a:gd name="connsiteY13" fmla="*/ 232606 h 400434"/>
                <a:gd name="connsiteX14" fmla="*/ 31851 w 1053674"/>
                <a:gd name="connsiteY14" fmla="*/ 328158 h 400434"/>
                <a:gd name="connsiteX15" fmla="*/ 85751 w 1053674"/>
                <a:gd name="connsiteY15" fmla="*/ 342858 h 400434"/>
                <a:gd name="connsiteX16" fmla="*/ 355256 w 1053674"/>
                <a:gd name="connsiteY16" fmla="*/ 342858 h 400434"/>
                <a:gd name="connsiteX17" fmla="*/ 545134 w 1053674"/>
                <a:gd name="connsiteY17" fmla="*/ 371034 h 400434"/>
                <a:gd name="connsiteX18" fmla="*/ 655386 w 1053674"/>
                <a:gd name="connsiteY18" fmla="*/ 391859 h 400434"/>
                <a:gd name="connsiteX19" fmla="*/ 660286 w 1053674"/>
                <a:gd name="connsiteY19" fmla="*/ 391859 h 400434"/>
                <a:gd name="connsiteX20" fmla="*/ 772988 w 1053674"/>
                <a:gd name="connsiteY20" fmla="*/ 400434 h 400434"/>
                <a:gd name="connsiteX21" fmla="*/ 1040043 w 1053674"/>
                <a:gd name="connsiteY21" fmla="*/ 333058 h 400434"/>
                <a:gd name="connsiteX22" fmla="*/ 1053518 w 1053674"/>
                <a:gd name="connsiteY22" fmla="*/ 308558 h 400434"/>
                <a:gd name="connsiteX23" fmla="*/ 992267 w 1053674"/>
                <a:gd name="connsiteY23"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622311 w 1053674"/>
                <a:gd name="connsiteY4" fmla="*/ 132154 h 400434"/>
                <a:gd name="connsiteX5" fmla="*/ 557385 w 1053674"/>
                <a:gd name="connsiteY5" fmla="*/ 84379 h 400434"/>
                <a:gd name="connsiteX6" fmla="*/ 537784 w 1053674"/>
                <a:gd name="connsiteY6" fmla="*/ 69678 h 400434"/>
                <a:gd name="connsiteX7" fmla="*/ 427532 w 1053674"/>
                <a:gd name="connsiteY7" fmla="*/ 2302 h 400434"/>
                <a:gd name="connsiteX8" fmla="*/ 392007 w 1053674"/>
                <a:gd name="connsiteY8" fmla="*/ 24353 h 400434"/>
                <a:gd name="connsiteX9" fmla="*/ 392007 w 1053674"/>
                <a:gd name="connsiteY9" fmla="*/ 61103 h 400434"/>
                <a:gd name="connsiteX10" fmla="*/ 60026 w 1053674"/>
                <a:gd name="connsiteY10" fmla="*/ 69678 h 400434"/>
                <a:gd name="connsiteX11" fmla="*/ 28175 w 1053674"/>
                <a:gd name="connsiteY11" fmla="*/ 83154 h 400434"/>
                <a:gd name="connsiteX12" fmla="*/ 0 w 1053674"/>
                <a:gd name="connsiteY12" fmla="*/ 232606 h 400434"/>
                <a:gd name="connsiteX13" fmla="*/ 31851 w 1053674"/>
                <a:gd name="connsiteY13" fmla="*/ 328158 h 400434"/>
                <a:gd name="connsiteX14" fmla="*/ 85751 w 1053674"/>
                <a:gd name="connsiteY14" fmla="*/ 342858 h 400434"/>
                <a:gd name="connsiteX15" fmla="*/ 355256 w 1053674"/>
                <a:gd name="connsiteY15" fmla="*/ 342858 h 400434"/>
                <a:gd name="connsiteX16" fmla="*/ 545134 w 1053674"/>
                <a:gd name="connsiteY16" fmla="*/ 371034 h 400434"/>
                <a:gd name="connsiteX17" fmla="*/ 655386 w 1053674"/>
                <a:gd name="connsiteY17" fmla="*/ 391859 h 400434"/>
                <a:gd name="connsiteX18" fmla="*/ 660286 w 1053674"/>
                <a:gd name="connsiteY18" fmla="*/ 391859 h 400434"/>
                <a:gd name="connsiteX19" fmla="*/ 772988 w 1053674"/>
                <a:gd name="connsiteY19" fmla="*/ 400434 h 400434"/>
                <a:gd name="connsiteX20" fmla="*/ 1040043 w 1053674"/>
                <a:gd name="connsiteY20" fmla="*/ 333058 h 400434"/>
                <a:gd name="connsiteX21" fmla="*/ 1053518 w 1053674"/>
                <a:gd name="connsiteY21" fmla="*/ 308558 h 400434"/>
                <a:gd name="connsiteX22" fmla="*/ 992267 w 1053674"/>
                <a:gd name="connsiteY22"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622311 w 1053674"/>
                <a:gd name="connsiteY4" fmla="*/ 132154 h 400434"/>
                <a:gd name="connsiteX5" fmla="*/ 557385 w 1053674"/>
                <a:gd name="connsiteY5" fmla="*/ 84379 h 400434"/>
                <a:gd name="connsiteX6" fmla="*/ 537784 w 1053674"/>
                <a:gd name="connsiteY6" fmla="*/ 69678 h 400434"/>
                <a:gd name="connsiteX7" fmla="*/ 427532 w 1053674"/>
                <a:gd name="connsiteY7" fmla="*/ 2302 h 400434"/>
                <a:gd name="connsiteX8" fmla="*/ 392007 w 1053674"/>
                <a:gd name="connsiteY8" fmla="*/ 24353 h 400434"/>
                <a:gd name="connsiteX9" fmla="*/ 392007 w 1053674"/>
                <a:gd name="connsiteY9" fmla="*/ 61103 h 400434"/>
                <a:gd name="connsiteX10" fmla="*/ 60026 w 1053674"/>
                <a:gd name="connsiteY10" fmla="*/ 69678 h 400434"/>
                <a:gd name="connsiteX11" fmla="*/ 28175 w 1053674"/>
                <a:gd name="connsiteY11" fmla="*/ 83154 h 400434"/>
                <a:gd name="connsiteX12" fmla="*/ 0 w 1053674"/>
                <a:gd name="connsiteY12" fmla="*/ 232606 h 400434"/>
                <a:gd name="connsiteX13" fmla="*/ 31851 w 1053674"/>
                <a:gd name="connsiteY13" fmla="*/ 328158 h 400434"/>
                <a:gd name="connsiteX14" fmla="*/ 85751 w 1053674"/>
                <a:gd name="connsiteY14" fmla="*/ 342858 h 400434"/>
                <a:gd name="connsiteX15" fmla="*/ 545134 w 1053674"/>
                <a:gd name="connsiteY15" fmla="*/ 371034 h 400434"/>
                <a:gd name="connsiteX16" fmla="*/ 655386 w 1053674"/>
                <a:gd name="connsiteY16" fmla="*/ 391859 h 400434"/>
                <a:gd name="connsiteX17" fmla="*/ 660286 w 1053674"/>
                <a:gd name="connsiteY17" fmla="*/ 391859 h 400434"/>
                <a:gd name="connsiteX18" fmla="*/ 772988 w 1053674"/>
                <a:gd name="connsiteY18" fmla="*/ 400434 h 400434"/>
                <a:gd name="connsiteX19" fmla="*/ 1040043 w 1053674"/>
                <a:gd name="connsiteY19" fmla="*/ 333058 h 400434"/>
                <a:gd name="connsiteX20" fmla="*/ 1053518 w 1053674"/>
                <a:gd name="connsiteY20" fmla="*/ 308558 h 400434"/>
                <a:gd name="connsiteX21" fmla="*/ 992267 w 1053674"/>
                <a:gd name="connsiteY21" fmla="*/ 257107 h 400434"/>
                <a:gd name="connsiteX0" fmla="*/ 992267 w 1053674"/>
                <a:gd name="connsiteY0" fmla="*/ 257107 h 400434"/>
                <a:gd name="connsiteX1" fmla="*/ 732562 w 1053674"/>
                <a:gd name="connsiteY1" fmla="*/ 203206 h 400434"/>
                <a:gd name="connsiteX2" fmla="*/ 710512 w 1053674"/>
                <a:gd name="connsiteY2" fmla="*/ 190955 h 400434"/>
                <a:gd name="connsiteX3" fmla="*/ 641911 w 1053674"/>
                <a:gd name="connsiteY3" fmla="*/ 146855 h 400434"/>
                <a:gd name="connsiteX4" fmla="*/ 622311 w 1053674"/>
                <a:gd name="connsiteY4" fmla="*/ 132154 h 400434"/>
                <a:gd name="connsiteX5" fmla="*/ 557385 w 1053674"/>
                <a:gd name="connsiteY5" fmla="*/ 84379 h 400434"/>
                <a:gd name="connsiteX6" fmla="*/ 537784 w 1053674"/>
                <a:gd name="connsiteY6" fmla="*/ 69678 h 400434"/>
                <a:gd name="connsiteX7" fmla="*/ 427532 w 1053674"/>
                <a:gd name="connsiteY7" fmla="*/ 2302 h 400434"/>
                <a:gd name="connsiteX8" fmla="*/ 392007 w 1053674"/>
                <a:gd name="connsiteY8" fmla="*/ 24353 h 400434"/>
                <a:gd name="connsiteX9" fmla="*/ 392007 w 1053674"/>
                <a:gd name="connsiteY9" fmla="*/ 61103 h 400434"/>
                <a:gd name="connsiteX10" fmla="*/ 60026 w 1053674"/>
                <a:gd name="connsiteY10" fmla="*/ 69678 h 400434"/>
                <a:gd name="connsiteX11" fmla="*/ 28175 w 1053674"/>
                <a:gd name="connsiteY11" fmla="*/ 83154 h 400434"/>
                <a:gd name="connsiteX12" fmla="*/ 0 w 1053674"/>
                <a:gd name="connsiteY12" fmla="*/ 232606 h 400434"/>
                <a:gd name="connsiteX13" fmla="*/ 31851 w 1053674"/>
                <a:gd name="connsiteY13" fmla="*/ 328158 h 400434"/>
                <a:gd name="connsiteX14" fmla="*/ 545134 w 1053674"/>
                <a:gd name="connsiteY14" fmla="*/ 371034 h 400434"/>
                <a:gd name="connsiteX15" fmla="*/ 655386 w 1053674"/>
                <a:gd name="connsiteY15" fmla="*/ 391859 h 400434"/>
                <a:gd name="connsiteX16" fmla="*/ 660286 w 1053674"/>
                <a:gd name="connsiteY16" fmla="*/ 391859 h 400434"/>
                <a:gd name="connsiteX17" fmla="*/ 772988 w 1053674"/>
                <a:gd name="connsiteY17" fmla="*/ 400434 h 400434"/>
                <a:gd name="connsiteX18" fmla="*/ 1040043 w 1053674"/>
                <a:gd name="connsiteY18" fmla="*/ 333058 h 400434"/>
                <a:gd name="connsiteX19" fmla="*/ 1053518 w 1053674"/>
                <a:gd name="connsiteY19" fmla="*/ 308558 h 400434"/>
                <a:gd name="connsiteX20" fmla="*/ 992267 w 1053674"/>
                <a:gd name="connsiteY20" fmla="*/ 257107 h 400434"/>
                <a:gd name="connsiteX0" fmla="*/ 1027885 w 1089292"/>
                <a:gd name="connsiteY0" fmla="*/ 257107 h 400434"/>
                <a:gd name="connsiteX1" fmla="*/ 768180 w 1089292"/>
                <a:gd name="connsiteY1" fmla="*/ 203206 h 400434"/>
                <a:gd name="connsiteX2" fmla="*/ 746130 w 1089292"/>
                <a:gd name="connsiteY2" fmla="*/ 190955 h 400434"/>
                <a:gd name="connsiteX3" fmla="*/ 677529 w 1089292"/>
                <a:gd name="connsiteY3" fmla="*/ 146855 h 400434"/>
                <a:gd name="connsiteX4" fmla="*/ 657929 w 1089292"/>
                <a:gd name="connsiteY4" fmla="*/ 132154 h 400434"/>
                <a:gd name="connsiteX5" fmla="*/ 593003 w 1089292"/>
                <a:gd name="connsiteY5" fmla="*/ 84379 h 400434"/>
                <a:gd name="connsiteX6" fmla="*/ 573402 w 1089292"/>
                <a:gd name="connsiteY6" fmla="*/ 69678 h 400434"/>
                <a:gd name="connsiteX7" fmla="*/ 463150 w 1089292"/>
                <a:gd name="connsiteY7" fmla="*/ 2302 h 400434"/>
                <a:gd name="connsiteX8" fmla="*/ 427625 w 1089292"/>
                <a:gd name="connsiteY8" fmla="*/ 24353 h 400434"/>
                <a:gd name="connsiteX9" fmla="*/ 427625 w 1089292"/>
                <a:gd name="connsiteY9" fmla="*/ 61103 h 400434"/>
                <a:gd name="connsiteX10" fmla="*/ 95644 w 1089292"/>
                <a:gd name="connsiteY10" fmla="*/ 69678 h 400434"/>
                <a:gd name="connsiteX11" fmla="*/ 63793 w 1089292"/>
                <a:gd name="connsiteY11" fmla="*/ 83154 h 400434"/>
                <a:gd name="connsiteX12" fmla="*/ 35618 w 1089292"/>
                <a:gd name="connsiteY12" fmla="*/ 232606 h 400434"/>
                <a:gd name="connsiteX13" fmla="*/ 580752 w 1089292"/>
                <a:gd name="connsiteY13" fmla="*/ 371034 h 400434"/>
                <a:gd name="connsiteX14" fmla="*/ 691004 w 1089292"/>
                <a:gd name="connsiteY14" fmla="*/ 391859 h 400434"/>
                <a:gd name="connsiteX15" fmla="*/ 695904 w 1089292"/>
                <a:gd name="connsiteY15" fmla="*/ 391859 h 400434"/>
                <a:gd name="connsiteX16" fmla="*/ 808606 w 1089292"/>
                <a:gd name="connsiteY16" fmla="*/ 400434 h 400434"/>
                <a:gd name="connsiteX17" fmla="*/ 1075661 w 1089292"/>
                <a:gd name="connsiteY17" fmla="*/ 333058 h 400434"/>
                <a:gd name="connsiteX18" fmla="*/ 1089136 w 1089292"/>
                <a:gd name="connsiteY18" fmla="*/ 308558 h 400434"/>
                <a:gd name="connsiteX19" fmla="*/ 1027885 w 1089292"/>
                <a:gd name="connsiteY19" fmla="*/ 257107 h 400434"/>
                <a:gd name="connsiteX0" fmla="*/ 995282 w 1056689"/>
                <a:gd name="connsiteY0" fmla="*/ 257107 h 400434"/>
                <a:gd name="connsiteX1" fmla="*/ 735577 w 1056689"/>
                <a:gd name="connsiteY1" fmla="*/ 203206 h 400434"/>
                <a:gd name="connsiteX2" fmla="*/ 713527 w 1056689"/>
                <a:gd name="connsiteY2" fmla="*/ 190955 h 400434"/>
                <a:gd name="connsiteX3" fmla="*/ 644926 w 1056689"/>
                <a:gd name="connsiteY3" fmla="*/ 146855 h 400434"/>
                <a:gd name="connsiteX4" fmla="*/ 625326 w 1056689"/>
                <a:gd name="connsiteY4" fmla="*/ 132154 h 400434"/>
                <a:gd name="connsiteX5" fmla="*/ 560400 w 1056689"/>
                <a:gd name="connsiteY5" fmla="*/ 84379 h 400434"/>
                <a:gd name="connsiteX6" fmla="*/ 540799 w 1056689"/>
                <a:gd name="connsiteY6" fmla="*/ 69678 h 400434"/>
                <a:gd name="connsiteX7" fmla="*/ 430547 w 1056689"/>
                <a:gd name="connsiteY7" fmla="*/ 2302 h 400434"/>
                <a:gd name="connsiteX8" fmla="*/ 395022 w 1056689"/>
                <a:gd name="connsiteY8" fmla="*/ 24353 h 400434"/>
                <a:gd name="connsiteX9" fmla="*/ 395022 w 1056689"/>
                <a:gd name="connsiteY9" fmla="*/ 61103 h 400434"/>
                <a:gd name="connsiteX10" fmla="*/ 63041 w 1056689"/>
                <a:gd name="connsiteY10" fmla="*/ 69678 h 400434"/>
                <a:gd name="connsiteX11" fmla="*/ 31190 w 1056689"/>
                <a:gd name="connsiteY11" fmla="*/ 83154 h 400434"/>
                <a:gd name="connsiteX12" fmla="*/ 548149 w 1056689"/>
                <a:gd name="connsiteY12" fmla="*/ 371034 h 400434"/>
                <a:gd name="connsiteX13" fmla="*/ 658401 w 1056689"/>
                <a:gd name="connsiteY13" fmla="*/ 391859 h 400434"/>
                <a:gd name="connsiteX14" fmla="*/ 663301 w 1056689"/>
                <a:gd name="connsiteY14" fmla="*/ 391859 h 400434"/>
                <a:gd name="connsiteX15" fmla="*/ 776003 w 1056689"/>
                <a:gd name="connsiteY15" fmla="*/ 400434 h 400434"/>
                <a:gd name="connsiteX16" fmla="*/ 1043058 w 1056689"/>
                <a:gd name="connsiteY16" fmla="*/ 333058 h 400434"/>
                <a:gd name="connsiteX17" fmla="*/ 1056533 w 1056689"/>
                <a:gd name="connsiteY17" fmla="*/ 308558 h 400434"/>
                <a:gd name="connsiteX18" fmla="*/ 995282 w 1056689"/>
                <a:gd name="connsiteY18" fmla="*/ 257107 h 400434"/>
                <a:gd name="connsiteX0" fmla="*/ 934476 w 995883"/>
                <a:gd name="connsiteY0" fmla="*/ 257107 h 400618"/>
                <a:gd name="connsiteX1" fmla="*/ 674771 w 995883"/>
                <a:gd name="connsiteY1" fmla="*/ 203206 h 400618"/>
                <a:gd name="connsiteX2" fmla="*/ 652721 w 995883"/>
                <a:gd name="connsiteY2" fmla="*/ 190955 h 400618"/>
                <a:gd name="connsiteX3" fmla="*/ 584120 w 995883"/>
                <a:gd name="connsiteY3" fmla="*/ 146855 h 400618"/>
                <a:gd name="connsiteX4" fmla="*/ 564520 w 995883"/>
                <a:gd name="connsiteY4" fmla="*/ 132154 h 400618"/>
                <a:gd name="connsiteX5" fmla="*/ 499594 w 995883"/>
                <a:gd name="connsiteY5" fmla="*/ 84379 h 400618"/>
                <a:gd name="connsiteX6" fmla="*/ 479993 w 995883"/>
                <a:gd name="connsiteY6" fmla="*/ 69678 h 400618"/>
                <a:gd name="connsiteX7" fmla="*/ 369741 w 995883"/>
                <a:gd name="connsiteY7" fmla="*/ 2302 h 400618"/>
                <a:gd name="connsiteX8" fmla="*/ 334216 w 995883"/>
                <a:gd name="connsiteY8" fmla="*/ 24353 h 400618"/>
                <a:gd name="connsiteX9" fmla="*/ 334216 w 995883"/>
                <a:gd name="connsiteY9" fmla="*/ 61103 h 400618"/>
                <a:gd name="connsiteX10" fmla="*/ 2235 w 995883"/>
                <a:gd name="connsiteY10" fmla="*/ 69678 h 400618"/>
                <a:gd name="connsiteX11" fmla="*/ 487343 w 995883"/>
                <a:gd name="connsiteY11" fmla="*/ 371034 h 400618"/>
                <a:gd name="connsiteX12" fmla="*/ 597595 w 995883"/>
                <a:gd name="connsiteY12" fmla="*/ 391859 h 400618"/>
                <a:gd name="connsiteX13" fmla="*/ 602495 w 995883"/>
                <a:gd name="connsiteY13" fmla="*/ 391859 h 400618"/>
                <a:gd name="connsiteX14" fmla="*/ 715197 w 995883"/>
                <a:gd name="connsiteY14" fmla="*/ 400434 h 400618"/>
                <a:gd name="connsiteX15" fmla="*/ 982252 w 995883"/>
                <a:gd name="connsiteY15" fmla="*/ 333058 h 400618"/>
                <a:gd name="connsiteX16" fmla="*/ 995727 w 995883"/>
                <a:gd name="connsiteY16" fmla="*/ 308558 h 400618"/>
                <a:gd name="connsiteX17" fmla="*/ 934476 w 995883"/>
                <a:gd name="connsiteY17" fmla="*/ 257107 h 400618"/>
                <a:gd name="connsiteX0" fmla="*/ 600260 w 661667"/>
                <a:gd name="connsiteY0" fmla="*/ 257107 h 401216"/>
                <a:gd name="connsiteX1" fmla="*/ 340555 w 661667"/>
                <a:gd name="connsiteY1" fmla="*/ 203206 h 401216"/>
                <a:gd name="connsiteX2" fmla="*/ 318505 w 661667"/>
                <a:gd name="connsiteY2" fmla="*/ 190955 h 401216"/>
                <a:gd name="connsiteX3" fmla="*/ 249904 w 661667"/>
                <a:gd name="connsiteY3" fmla="*/ 146855 h 401216"/>
                <a:gd name="connsiteX4" fmla="*/ 230304 w 661667"/>
                <a:gd name="connsiteY4" fmla="*/ 132154 h 401216"/>
                <a:gd name="connsiteX5" fmla="*/ 165378 w 661667"/>
                <a:gd name="connsiteY5" fmla="*/ 84379 h 401216"/>
                <a:gd name="connsiteX6" fmla="*/ 145777 w 661667"/>
                <a:gd name="connsiteY6" fmla="*/ 69678 h 401216"/>
                <a:gd name="connsiteX7" fmla="*/ 35525 w 661667"/>
                <a:gd name="connsiteY7" fmla="*/ 2302 h 401216"/>
                <a:gd name="connsiteX8" fmla="*/ 0 w 661667"/>
                <a:gd name="connsiteY8" fmla="*/ 24353 h 401216"/>
                <a:gd name="connsiteX9" fmla="*/ 0 w 661667"/>
                <a:gd name="connsiteY9" fmla="*/ 61103 h 401216"/>
                <a:gd name="connsiteX10" fmla="*/ 153127 w 661667"/>
                <a:gd name="connsiteY10" fmla="*/ 371034 h 401216"/>
                <a:gd name="connsiteX11" fmla="*/ 263379 w 661667"/>
                <a:gd name="connsiteY11" fmla="*/ 391859 h 401216"/>
                <a:gd name="connsiteX12" fmla="*/ 268279 w 661667"/>
                <a:gd name="connsiteY12" fmla="*/ 391859 h 401216"/>
                <a:gd name="connsiteX13" fmla="*/ 380981 w 661667"/>
                <a:gd name="connsiteY13" fmla="*/ 400434 h 401216"/>
                <a:gd name="connsiteX14" fmla="*/ 648036 w 661667"/>
                <a:gd name="connsiteY14" fmla="*/ 333058 h 401216"/>
                <a:gd name="connsiteX15" fmla="*/ 661511 w 661667"/>
                <a:gd name="connsiteY15" fmla="*/ 308558 h 401216"/>
                <a:gd name="connsiteX16" fmla="*/ 600260 w 661667"/>
                <a:gd name="connsiteY16" fmla="*/ 257107 h 401216"/>
                <a:gd name="connsiteX0" fmla="*/ 600260 w 661667"/>
                <a:gd name="connsiteY0" fmla="*/ 257107 h 401216"/>
                <a:gd name="connsiteX1" fmla="*/ 340555 w 661667"/>
                <a:gd name="connsiteY1" fmla="*/ 203206 h 401216"/>
                <a:gd name="connsiteX2" fmla="*/ 318505 w 661667"/>
                <a:gd name="connsiteY2" fmla="*/ 190955 h 401216"/>
                <a:gd name="connsiteX3" fmla="*/ 249904 w 661667"/>
                <a:gd name="connsiteY3" fmla="*/ 146855 h 401216"/>
                <a:gd name="connsiteX4" fmla="*/ 230304 w 661667"/>
                <a:gd name="connsiteY4" fmla="*/ 132154 h 401216"/>
                <a:gd name="connsiteX5" fmla="*/ 165378 w 661667"/>
                <a:gd name="connsiteY5" fmla="*/ 84379 h 401216"/>
                <a:gd name="connsiteX6" fmla="*/ 145777 w 661667"/>
                <a:gd name="connsiteY6" fmla="*/ 69678 h 401216"/>
                <a:gd name="connsiteX7" fmla="*/ 35525 w 661667"/>
                <a:gd name="connsiteY7" fmla="*/ 2302 h 401216"/>
                <a:gd name="connsiteX8" fmla="*/ 0 w 661667"/>
                <a:gd name="connsiteY8" fmla="*/ 24353 h 401216"/>
                <a:gd name="connsiteX9" fmla="*/ 153127 w 661667"/>
                <a:gd name="connsiteY9" fmla="*/ 371034 h 401216"/>
                <a:gd name="connsiteX10" fmla="*/ 263379 w 661667"/>
                <a:gd name="connsiteY10" fmla="*/ 391859 h 401216"/>
                <a:gd name="connsiteX11" fmla="*/ 268279 w 661667"/>
                <a:gd name="connsiteY11" fmla="*/ 391859 h 401216"/>
                <a:gd name="connsiteX12" fmla="*/ 380981 w 661667"/>
                <a:gd name="connsiteY12" fmla="*/ 400434 h 401216"/>
                <a:gd name="connsiteX13" fmla="*/ 648036 w 661667"/>
                <a:gd name="connsiteY13" fmla="*/ 333058 h 401216"/>
                <a:gd name="connsiteX14" fmla="*/ 661511 w 661667"/>
                <a:gd name="connsiteY14" fmla="*/ 308558 h 401216"/>
                <a:gd name="connsiteX15" fmla="*/ 600260 w 661667"/>
                <a:gd name="connsiteY15" fmla="*/ 257107 h 401216"/>
                <a:gd name="connsiteX0" fmla="*/ 564735 w 626142"/>
                <a:gd name="connsiteY0" fmla="*/ 254805 h 403069"/>
                <a:gd name="connsiteX1" fmla="*/ 305030 w 626142"/>
                <a:gd name="connsiteY1" fmla="*/ 200904 h 403069"/>
                <a:gd name="connsiteX2" fmla="*/ 282980 w 626142"/>
                <a:gd name="connsiteY2" fmla="*/ 188653 h 403069"/>
                <a:gd name="connsiteX3" fmla="*/ 214379 w 626142"/>
                <a:gd name="connsiteY3" fmla="*/ 144553 h 403069"/>
                <a:gd name="connsiteX4" fmla="*/ 194779 w 626142"/>
                <a:gd name="connsiteY4" fmla="*/ 129852 h 403069"/>
                <a:gd name="connsiteX5" fmla="*/ 129853 w 626142"/>
                <a:gd name="connsiteY5" fmla="*/ 82077 h 403069"/>
                <a:gd name="connsiteX6" fmla="*/ 110252 w 626142"/>
                <a:gd name="connsiteY6" fmla="*/ 67376 h 403069"/>
                <a:gd name="connsiteX7" fmla="*/ 0 w 626142"/>
                <a:gd name="connsiteY7" fmla="*/ 0 h 403069"/>
                <a:gd name="connsiteX8" fmla="*/ 117602 w 626142"/>
                <a:gd name="connsiteY8" fmla="*/ 368732 h 403069"/>
                <a:gd name="connsiteX9" fmla="*/ 227854 w 626142"/>
                <a:gd name="connsiteY9" fmla="*/ 389557 h 403069"/>
                <a:gd name="connsiteX10" fmla="*/ 232754 w 626142"/>
                <a:gd name="connsiteY10" fmla="*/ 389557 h 403069"/>
                <a:gd name="connsiteX11" fmla="*/ 345456 w 626142"/>
                <a:gd name="connsiteY11" fmla="*/ 398132 h 403069"/>
                <a:gd name="connsiteX12" fmla="*/ 612511 w 626142"/>
                <a:gd name="connsiteY12" fmla="*/ 330756 h 403069"/>
                <a:gd name="connsiteX13" fmla="*/ 625986 w 626142"/>
                <a:gd name="connsiteY13" fmla="*/ 306256 h 403069"/>
                <a:gd name="connsiteX14" fmla="*/ 564735 w 626142"/>
                <a:gd name="connsiteY14" fmla="*/ 254805 h 403069"/>
                <a:gd name="connsiteX0" fmla="*/ 458958 w 520365"/>
                <a:gd name="connsiteY0" fmla="*/ 187429 h 330941"/>
                <a:gd name="connsiteX1" fmla="*/ 199253 w 520365"/>
                <a:gd name="connsiteY1" fmla="*/ 133528 h 330941"/>
                <a:gd name="connsiteX2" fmla="*/ 177203 w 520365"/>
                <a:gd name="connsiteY2" fmla="*/ 121277 h 330941"/>
                <a:gd name="connsiteX3" fmla="*/ 108602 w 520365"/>
                <a:gd name="connsiteY3" fmla="*/ 77177 h 330941"/>
                <a:gd name="connsiteX4" fmla="*/ 89002 w 520365"/>
                <a:gd name="connsiteY4" fmla="*/ 62476 h 330941"/>
                <a:gd name="connsiteX5" fmla="*/ 24076 w 520365"/>
                <a:gd name="connsiteY5" fmla="*/ 14701 h 330941"/>
                <a:gd name="connsiteX6" fmla="*/ 4475 w 520365"/>
                <a:gd name="connsiteY6" fmla="*/ 0 h 330941"/>
                <a:gd name="connsiteX7" fmla="*/ 11825 w 520365"/>
                <a:gd name="connsiteY7" fmla="*/ 301356 h 330941"/>
                <a:gd name="connsiteX8" fmla="*/ 122077 w 520365"/>
                <a:gd name="connsiteY8" fmla="*/ 322181 h 330941"/>
                <a:gd name="connsiteX9" fmla="*/ 126977 w 520365"/>
                <a:gd name="connsiteY9" fmla="*/ 322181 h 330941"/>
                <a:gd name="connsiteX10" fmla="*/ 239679 w 520365"/>
                <a:gd name="connsiteY10" fmla="*/ 330756 h 330941"/>
                <a:gd name="connsiteX11" fmla="*/ 506734 w 520365"/>
                <a:gd name="connsiteY11" fmla="*/ 263380 h 330941"/>
                <a:gd name="connsiteX12" fmla="*/ 520209 w 520365"/>
                <a:gd name="connsiteY12" fmla="*/ 238880 h 330941"/>
                <a:gd name="connsiteX13" fmla="*/ 458958 w 520365"/>
                <a:gd name="connsiteY13" fmla="*/ 187429 h 330941"/>
                <a:gd name="connsiteX0" fmla="*/ 447133 w 508540"/>
                <a:gd name="connsiteY0" fmla="*/ 172728 h 316239"/>
                <a:gd name="connsiteX1" fmla="*/ 187428 w 508540"/>
                <a:gd name="connsiteY1" fmla="*/ 118827 h 316239"/>
                <a:gd name="connsiteX2" fmla="*/ 165378 w 508540"/>
                <a:gd name="connsiteY2" fmla="*/ 106576 h 316239"/>
                <a:gd name="connsiteX3" fmla="*/ 96777 w 508540"/>
                <a:gd name="connsiteY3" fmla="*/ 62476 h 316239"/>
                <a:gd name="connsiteX4" fmla="*/ 77177 w 508540"/>
                <a:gd name="connsiteY4" fmla="*/ 47775 h 316239"/>
                <a:gd name="connsiteX5" fmla="*/ 12251 w 508540"/>
                <a:gd name="connsiteY5" fmla="*/ 0 h 316239"/>
                <a:gd name="connsiteX6" fmla="*/ 0 w 508540"/>
                <a:gd name="connsiteY6" fmla="*/ 286655 h 316239"/>
                <a:gd name="connsiteX7" fmla="*/ 110252 w 508540"/>
                <a:gd name="connsiteY7" fmla="*/ 307480 h 316239"/>
                <a:gd name="connsiteX8" fmla="*/ 115152 w 508540"/>
                <a:gd name="connsiteY8" fmla="*/ 307480 h 316239"/>
                <a:gd name="connsiteX9" fmla="*/ 227854 w 508540"/>
                <a:gd name="connsiteY9" fmla="*/ 316055 h 316239"/>
                <a:gd name="connsiteX10" fmla="*/ 494909 w 508540"/>
                <a:gd name="connsiteY10" fmla="*/ 248679 h 316239"/>
                <a:gd name="connsiteX11" fmla="*/ 508384 w 508540"/>
                <a:gd name="connsiteY11" fmla="*/ 224179 h 316239"/>
                <a:gd name="connsiteX12" fmla="*/ 447133 w 508540"/>
                <a:gd name="connsiteY12" fmla="*/ 172728 h 316239"/>
                <a:gd name="connsiteX0" fmla="*/ 447456 w 508863"/>
                <a:gd name="connsiteY0" fmla="*/ 124953 h 268280"/>
                <a:gd name="connsiteX1" fmla="*/ 187751 w 508863"/>
                <a:gd name="connsiteY1" fmla="*/ 71052 h 268280"/>
                <a:gd name="connsiteX2" fmla="*/ 165701 w 508863"/>
                <a:gd name="connsiteY2" fmla="*/ 58801 h 268280"/>
                <a:gd name="connsiteX3" fmla="*/ 97100 w 508863"/>
                <a:gd name="connsiteY3" fmla="*/ 14701 h 268280"/>
                <a:gd name="connsiteX4" fmla="*/ 77500 w 508863"/>
                <a:gd name="connsiteY4" fmla="*/ 0 h 268280"/>
                <a:gd name="connsiteX5" fmla="*/ 323 w 508863"/>
                <a:gd name="connsiteY5" fmla="*/ 238880 h 268280"/>
                <a:gd name="connsiteX6" fmla="*/ 110575 w 508863"/>
                <a:gd name="connsiteY6" fmla="*/ 259705 h 268280"/>
                <a:gd name="connsiteX7" fmla="*/ 115475 w 508863"/>
                <a:gd name="connsiteY7" fmla="*/ 259705 h 268280"/>
                <a:gd name="connsiteX8" fmla="*/ 228177 w 508863"/>
                <a:gd name="connsiteY8" fmla="*/ 268280 h 268280"/>
                <a:gd name="connsiteX9" fmla="*/ 495232 w 508863"/>
                <a:gd name="connsiteY9" fmla="*/ 200904 h 268280"/>
                <a:gd name="connsiteX10" fmla="*/ 508707 w 508863"/>
                <a:gd name="connsiteY10" fmla="*/ 176404 h 268280"/>
                <a:gd name="connsiteX11" fmla="*/ 447456 w 508863"/>
                <a:gd name="connsiteY11" fmla="*/ 124953 h 268280"/>
                <a:gd name="connsiteX0" fmla="*/ 447185 w 508592"/>
                <a:gd name="connsiteY0" fmla="*/ 110252 h 253579"/>
                <a:gd name="connsiteX1" fmla="*/ 187480 w 508592"/>
                <a:gd name="connsiteY1" fmla="*/ 56351 h 253579"/>
                <a:gd name="connsiteX2" fmla="*/ 165430 w 508592"/>
                <a:gd name="connsiteY2" fmla="*/ 44100 h 253579"/>
                <a:gd name="connsiteX3" fmla="*/ 96829 w 508592"/>
                <a:gd name="connsiteY3" fmla="*/ 0 h 253579"/>
                <a:gd name="connsiteX4" fmla="*/ 52 w 508592"/>
                <a:gd name="connsiteY4" fmla="*/ 224179 h 253579"/>
                <a:gd name="connsiteX5" fmla="*/ 110304 w 508592"/>
                <a:gd name="connsiteY5" fmla="*/ 245004 h 253579"/>
                <a:gd name="connsiteX6" fmla="*/ 115204 w 508592"/>
                <a:gd name="connsiteY6" fmla="*/ 245004 h 253579"/>
                <a:gd name="connsiteX7" fmla="*/ 227906 w 508592"/>
                <a:gd name="connsiteY7" fmla="*/ 253579 h 253579"/>
                <a:gd name="connsiteX8" fmla="*/ 494961 w 508592"/>
                <a:gd name="connsiteY8" fmla="*/ 186203 h 253579"/>
                <a:gd name="connsiteX9" fmla="*/ 508436 w 508592"/>
                <a:gd name="connsiteY9" fmla="*/ 161703 h 253579"/>
                <a:gd name="connsiteX10" fmla="*/ 447185 w 508592"/>
                <a:gd name="connsiteY10" fmla="*/ 110252 h 253579"/>
                <a:gd name="connsiteX0" fmla="*/ 447822 w 509229"/>
                <a:gd name="connsiteY0" fmla="*/ 66152 h 209479"/>
                <a:gd name="connsiteX1" fmla="*/ 188117 w 509229"/>
                <a:gd name="connsiteY1" fmla="*/ 12251 h 209479"/>
                <a:gd name="connsiteX2" fmla="*/ 166067 w 509229"/>
                <a:gd name="connsiteY2" fmla="*/ 0 h 209479"/>
                <a:gd name="connsiteX3" fmla="*/ 689 w 509229"/>
                <a:gd name="connsiteY3" fmla="*/ 180079 h 209479"/>
                <a:gd name="connsiteX4" fmla="*/ 110941 w 509229"/>
                <a:gd name="connsiteY4" fmla="*/ 200904 h 209479"/>
                <a:gd name="connsiteX5" fmla="*/ 115841 w 509229"/>
                <a:gd name="connsiteY5" fmla="*/ 200904 h 209479"/>
                <a:gd name="connsiteX6" fmla="*/ 228543 w 509229"/>
                <a:gd name="connsiteY6" fmla="*/ 209479 h 209479"/>
                <a:gd name="connsiteX7" fmla="*/ 495598 w 509229"/>
                <a:gd name="connsiteY7" fmla="*/ 142103 h 209479"/>
                <a:gd name="connsiteX8" fmla="*/ 509073 w 509229"/>
                <a:gd name="connsiteY8" fmla="*/ 117603 h 209479"/>
                <a:gd name="connsiteX9" fmla="*/ 447822 w 509229"/>
                <a:gd name="connsiteY9" fmla="*/ 66152 h 209479"/>
                <a:gd name="connsiteX0" fmla="*/ 509073 w 509229"/>
                <a:gd name="connsiteY0" fmla="*/ 117603 h 209479"/>
                <a:gd name="connsiteX1" fmla="*/ 188117 w 509229"/>
                <a:gd name="connsiteY1" fmla="*/ 12251 h 209479"/>
                <a:gd name="connsiteX2" fmla="*/ 166067 w 509229"/>
                <a:gd name="connsiteY2" fmla="*/ 0 h 209479"/>
                <a:gd name="connsiteX3" fmla="*/ 689 w 509229"/>
                <a:gd name="connsiteY3" fmla="*/ 180079 h 209479"/>
                <a:gd name="connsiteX4" fmla="*/ 110941 w 509229"/>
                <a:gd name="connsiteY4" fmla="*/ 200904 h 209479"/>
                <a:gd name="connsiteX5" fmla="*/ 115841 w 509229"/>
                <a:gd name="connsiteY5" fmla="*/ 200904 h 209479"/>
                <a:gd name="connsiteX6" fmla="*/ 228543 w 509229"/>
                <a:gd name="connsiteY6" fmla="*/ 209479 h 209479"/>
                <a:gd name="connsiteX7" fmla="*/ 495598 w 509229"/>
                <a:gd name="connsiteY7" fmla="*/ 142103 h 209479"/>
                <a:gd name="connsiteX8" fmla="*/ 509073 w 509229"/>
                <a:gd name="connsiteY8" fmla="*/ 117603 h 209479"/>
                <a:gd name="connsiteX0" fmla="*/ 509073 w 520238"/>
                <a:gd name="connsiteY0" fmla="*/ 117603 h 209479"/>
                <a:gd name="connsiteX1" fmla="*/ 490862 w 520238"/>
                <a:gd name="connsiteY1" fmla="*/ 113292 h 209479"/>
                <a:gd name="connsiteX2" fmla="*/ 188117 w 520238"/>
                <a:gd name="connsiteY2" fmla="*/ 12251 h 209479"/>
                <a:gd name="connsiteX3" fmla="*/ 166067 w 520238"/>
                <a:gd name="connsiteY3" fmla="*/ 0 h 209479"/>
                <a:gd name="connsiteX4" fmla="*/ 689 w 520238"/>
                <a:gd name="connsiteY4" fmla="*/ 180079 h 209479"/>
                <a:gd name="connsiteX5" fmla="*/ 110941 w 520238"/>
                <a:gd name="connsiteY5" fmla="*/ 200904 h 209479"/>
                <a:gd name="connsiteX6" fmla="*/ 115841 w 520238"/>
                <a:gd name="connsiteY6" fmla="*/ 200904 h 209479"/>
                <a:gd name="connsiteX7" fmla="*/ 228543 w 520238"/>
                <a:gd name="connsiteY7" fmla="*/ 209479 h 209479"/>
                <a:gd name="connsiteX8" fmla="*/ 495598 w 520238"/>
                <a:gd name="connsiteY8" fmla="*/ 142103 h 209479"/>
                <a:gd name="connsiteX9" fmla="*/ 509073 w 520238"/>
                <a:gd name="connsiteY9" fmla="*/ 117603 h 209479"/>
                <a:gd name="connsiteX0" fmla="*/ 509073 w 520238"/>
                <a:gd name="connsiteY0" fmla="*/ 117603 h 214716"/>
                <a:gd name="connsiteX1" fmla="*/ 490862 w 520238"/>
                <a:gd name="connsiteY1" fmla="*/ 113292 h 214716"/>
                <a:gd name="connsiteX2" fmla="*/ 188117 w 520238"/>
                <a:gd name="connsiteY2" fmla="*/ 12251 h 214716"/>
                <a:gd name="connsiteX3" fmla="*/ 166067 w 520238"/>
                <a:gd name="connsiteY3" fmla="*/ 0 h 214716"/>
                <a:gd name="connsiteX4" fmla="*/ 689 w 520238"/>
                <a:gd name="connsiteY4" fmla="*/ 180079 h 214716"/>
                <a:gd name="connsiteX5" fmla="*/ 110941 w 520238"/>
                <a:gd name="connsiteY5" fmla="*/ 200904 h 214716"/>
                <a:gd name="connsiteX6" fmla="*/ 115841 w 520238"/>
                <a:gd name="connsiteY6" fmla="*/ 200904 h 214716"/>
                <a:gd name="connsiteX7" fmla="*/ 228543 w 520238"/>
                <a:gd name="connsiteY7" fmla="*/ 209479 h 214716"/>
                <a:gd name="connsiteX8" fmla="*/ 509073 w 520238"/>
                <a:gd name="connsiteY8" fmla="*/ 117603 h 214716"/>
                <a:gd name="connsiteX0" fmla="*/ 228543 w 491023"/>
                <a:gd name="connsiteY0" fmla="*/ 209479 h 215028"/>
                <a:gd name="connsiteX1" fmla="*/ 490862 w 491023"/>
                <a:gd name="connsiteY1" fmla="*/ 113292 h 215028"/>
                <a:gd name="connsiteX2" fmla="*/ 188117 w 491023"/>
                <a:gd name="connsiteY2" fmla="*/ 12251 h 215028"/>
                <a:gd name="connsiteX3" fmla="*/ 166067 w 491023"/>
                <a:gd name="connsiteY3" fmla="*/ 0 h 215028"/>
                <a:gd name="connsiteX4" fmla="*/ 689 w 491023"/>
                <a:gd name="connsiteY4" fmla="*/ 180079 h 215028"/>
                <a:gd name="connsiteX5" fmla="*/ 110941 w 491023"/>
                <a:gd name="connsiteY5" fmla="*/ 200904 h 215028"/>
                <a:gd name="connsiteX6" fmla="*/ 115841 w 491023"/>
                <a:gd name="connsiteY6" fmla="*/ 200904 h 215028"/>
                <a:gd name="connsiteX7" fmla="*/ 228543 w 491023"/>
                <a:gd name="connsiteY7" fmla="*/ 209479 h 215028"/>
                <a:gd name="connsiteX0" fmla="*/ 228543 w 230691"/>
                <a:gd name="connsiteY0" fmla="*/ 209479 h 215028"/>
                <a:gd name="connsiteX1" fmla="*/ 188117 w 230691"/>
                <a:gd name="connsiteY1" fmla="*/ 12251 h 215028"/>
                <a:gd name="connsiteX2" fmla="*/ 166067 w 230691"/>
                <a:gd name="connsiteY2" fmla="*/ 0 h 215028"/>
                <a:gd name="connsiteX3" fmla="*/ 689 w 230691"/>
                <a:gd name="connsiteY3" fmla="*/ 180079 h 215028"/>
                <a:gd name="connsiteX4" fmla="*/ 110941 w 230691"/>
                <a:gd name="connsiteY4" fmla="*/ 200904 h 215028"/>
                <a:gd name="connsiteX5" fmla="*/ 115841 w 230691"/>
                <a:gd name="connsiteY5" fmla="*/ 200904 h 215028"/>
                <a:gd name="connsiteX6" fmla="*/ 228543 w 230691"/>
                <a:gd name="connsiteY6" fmla="*/ 209479 h 215028"/>
                <a:gd name="connsiteX0" fmla="*/ 117602 w 119750"/>
                <a:gd name="connsiteY0" fmla="*/ 209479 h 215028"/>
                <a:gd name="connsiteX1" fmla="*/ 77176 w 119750"/>
                <a:gd name="connsiteY1" fmla="*/ 12251 h 215028"/>
                <a:gd name="connsiteX2" fmla="*/ 55126 w 119750"/>
                <a:gd name="connsiteY2" fmla="*/ 0 h 215028"/>
                <a:gd name="connsiteX3" fmla="*/ 0 w 119750"/>
                <a:gd name="connsiteY3" fmla="*/ 200904 h 215028"/>
                <a:gd name="connsiteX4" fmla="*/ 4900 w 119750"/>
                <a:gd name="connsiteY4" fmla="*/ 200904 h 215028"/>
                <a:gd name="connsiteX5" fmla="*/ 117602 w 119750"/>
                <a:gd name="connsiteY5" fmla="*/ 209479 h 215028"/>
                <a:gd name="connsiteX0" fmla="*/ 117602 w 118285"/>
                <a:gd name="connsiteY0" fmla="*/ 209479 h 222419"/>
                <a:gd name="connsiteX1" fmla="*/ 77176 w 118285"/>
                <a:gd name="connsiteY1" fmla="*/ 12251 h 222419"/>
                <a:gd name="connsiteX2" fmla="*/ 55126 w 118285"/>
                <a:gd name="connsiteY2" fmla="*/ 0 h 222419"/>
                <a:gd name="connsiteX3" fmla="*/ 0 w 118285"/>
                <a:gd name="connsiteY3" fmla="*/ 200904 h 222419"/>
                <a:gd name="connsiteX4" fmla="*/ 40753 w 118285"/>
                <a:gd name="connsiteY4" fmla="*/ 200904 h 222419"/>
                <a:gd name="connsiteX5" fmla="*/ 117602 w 118285"/>
                <a:gd name="connsiteY5" fmla="*/ 209479 h 222419"/>
                <a:gd name="connsiteX0" fmla="*/ 90755 w 91438"/>
                <a:gd name="connsiteY0" fmla="*/ 209479 h 222419"/>
                <a:gd name="connsiteX1" fmla="*/ 50329 w 91438"/>
                <a:gd name="connsiteY1" fmla="*/ 12251 h 222419"/>
                <a:gd name="connsiteX2" fmla="*/ 28279 w 91438"/>
                <a:gd name="connsiteY2" fmla="*/ 0 h 222419"/>
                <a:gd name="connsiteX3" fmla="*/ 0 w 91438"/>
                <a:gd name="connsiteY3" fmla="*/ 126485 h 222419"/>
                <a:gd name="connsiteX4" fmla="*/ 13906 w 91438"/>
                <a:gd name="connsiteY4" fmla="*/ 200904 h 222419"/>
                <a:gd name="connsiteX5" fmla="*/ 90755 w 91438"/>
                <a:gd name="connsiteY5" fmla="*/ 209479 h 222419"/>
                <a:gd name="connsiteX0" fmla="*/ 87757 w 88494"/>
                <a:gd name="connsiteY0" fmla="*/ 206490 h 220120"/>
                <a:gd name="connsiteX1" fmla="*/ 50329 w 88494"/>
                <a:gd name="connsiteY1" fmla="*/ 12251 h 220120"/>
                <a:gd name="connsiteX2" fmla="*/ 28279 w 88494"/>
                <a:gd name="connsiteY2" fmla="*/ 0 h 220120"/>
                <a:gd name="connsiteX3" fmla="*/ 0 w 88494"/>
                <a:gd name="connsiteY3" fmla="*/ 126485 h 220120"/>
                <a:gd name="connsiteX4" fmla="*/ 13906 w 88494"/>
                <a:gd name="connsiteY4" fmla="*/ 200904 h 220120"/>
                <a:gd name="connsiteX5" fmla="*/ 87757 w 88494"/>
                <a:gd name="connsiteY5" fmla="*/ 206490 h 220120"/>
                <a:gd name="connsiteX0" fmla="*/ 71833 w 73099"/>
                <a:gd name="connsiteY0" fmla="*/ 138666 h 201357"/>
                <a:gd name="connsiteX1" fmla="*/ 50329 w 73099"/>
                <a:gd name="connsiteY1" fmla="*/ 12251 h 201357"/>
                <a:gd name="connsiteX2" fmla="*/ 28279 w 73099"/>
                <a:gd name="connsiteY2" fmla="*/ 0 h 201357"/>
                <a:gd name="connsiteX3" fmla="*/ 0 w 73099"/>
                <a:gd name="connsiteY3" fmla="*/ 126485 h 201357"/>
                <a:gd name="connsiteX4" fmla="*/ 13906 w 73099"/>
                <a:gd name="connsiteY4" fmla="*/ 200904 h 201357"/>
                <a:gd name="connsiteX5" fmla="*/ 71833 w 73099"/>
                <a:gd name="connsiteY5" fmla="*/ 138666 h 201357"/>
                <a:gd name="connsiteX0" fmla="*/ 71833 w 72539"/>
                <a:gd name="connsiteY0" fmla="*/ 138666 h 194420"/>
                <a:gd name="connsiteX1" fmla="*/ 50329 w 72539"/>
                <a:gd name="connsiteY1" fmla="*/ 12251 h 194420"/>
                <a:gd name="connsiteX2" fmla="*/ 28279 w 72539"/>
                <a:gd name="connsiteY2" fmla="*/ 0 h 194420"/>
                <a:gd name="connsiteX3" fmla="*/ 0 w 72539"/>
                <a:gd name="connsiteY3" fmla="*/ 126485 h 194420"/>
                <a:gd name="connsiteX4" fmla="*/ 25263 w 72539"/>
                <a:gd name="connsiteY4" fmla="*/ 193890 h 194420"/>
                <a:gd name="connsiteX5" fmla="*/ 71833 w 72539"/>
                <a:gd name="connsiteY5" fmla="*/ 138666 h 194420"/>
                <a:gd name="connsiteX0" fmla="*/ 71833 w 72539"/>
                <a:gd name="connsiteY0" fmla="*/ 138666 h 194420"/>
                <a:gd name="connsiteX1" fmla="*/ 50329 w 72539"/>
                <a:gd name="connsiteY1" fmla="*/ 12251 h 194420"/>
                <a:gd name="connsiteX2" fmla="*/ 28279 w 72539"/>
                <a:gd name="connsiteY2" fmla="*/ 0 h 194420"/>
                <a:gd name="connsiteX3" fmla="*/ 0 w 72539"/>
                <a:gd name="connsiteY3" fmla="*/ 126485 h 194420"/>
                <a:gd name="connsiteX4" fmla="*/ 25263 w 72539"/>
                <a:gd name="connsiteY4" fmla="*/ 193890 h 194420"/>
                <a:gd name="connsiteX5" fmla="*/ 71833 w 72539"/>
                <a:gd name="connsiteY5" fmla="*/ 138666 h 194420"/>
                <a:gd name="connsiteX0" fmla="*/ 60465 w 61171"/>
                <a:gd name="connsiteY0" fmla="*/ 138666 h 194420"/>
                <a:gd name="connsiteX1" fmla="*/ 38961 w 61171"/>
                <a:gd name="connsiteY1" fmla="*/ 12251 h 194420"/>
                <a:gd name="connsiteX2" fmla="*/ 16911 w 61171"/>
                <a:gd name="connsiteY2" fmla="*/ 0 h 194420"/>
                <a:gd name="connsiteX3" fmla="*/ 0 w 61171"/>
                <a:gd name="connsiteY3" fmla="*/ 101430 h 194420"/>
                <a:gd name="connsiteX4" fmla="*/ 13895 w 61171"/>
                <a:gd name="connsiteY4" fmla="*/ 193890 h 194420"/>
                <a:gd name="connsiteX5" fmla="*/ 60465 w 61171"/>
                <a:gd name="connsiteY5" fmla="*/ 138666 h 194420"/>
                <a:gd name="connsiteX0" fmla="*/ 61855 w 62561"/>
                <a:gd name="connsiteY0" fmla="*/ 138666 h 194420"/>
                <a:gd name="connsiteX1" fmla="*/ 40351 w 62561"/>
                <a:gd name="connsiteY1" fmla="*/ 12251 h 194420"/>
                <a:gd name="connsiteX2" fmla="*/ 18301 w 62561"/>
                <a:gd name="connsiteY2" fmla="*/ 0 h 194420"/>
                <a:gd name="connsiteX3" fmla="*/ 1390 w 62561"/>
                <a:gd name="connsiteY3" fmla="*/ 101430 h 194420"/>
                <a:gd name="connsiteX4" fmla="*/ 15285 w 62561"/>
                <a:gd name="connsiteY4" fmla="*/ 193890 h 194420"/>
                <a:gd name="connsiteX5" fmla="*/ 61855 w 62561"/>
                <a:gd name="connsiteY5" fmla="*/ 138666 h 194420"/>
                <a:gd name="connsiteX0" fmla="*/ 61855 w 63796"/>
                <a:gd name="connsiteY0" fmla="*/ 138666 h 194438"/>
                <a:gd name="connsiteX1" fmla="*/ 49476 w 63796"/>
                <a:gd name="connsiteY1" fmla="*/ 5418 h 194438"/>
                <a:gd name="connsiteX2" fmla="*/ 18301 w 63796"/>
                <a:gd name="connsiteY2" fmla="*/ 0 h 194438"/>
                <a:gd name="connsiteX3" fmla="*/ 1390 w 63796"/>
                <a:gd name="connsiteY3" fmla="*/ 101430 h 194438"/>
                <a:gd name="connsiteX4" fmla="*/ 15285 w 63796"/>
                <a:gd name="connsiteY4" fmla="*/ 193890 h 194438"/>
                <a:gd name="connsiteX5" fmla="*/ 61855 w 63796"/>
                <a:gd name="connsiteY5" fmla="*/ 138666 h 194438"/>
                <a:gd name="connsiteX0" fmla="*/ 61855 w 63796"/>
                <a:gd name="connsiteY0" fmla="*/ 152333 h 208105"/>
                <a:gd name="connsiteX1" fmla="*/ 49476 w 63796"/>
                <a:gd name="connsiteY1" fmla="*/ 19085 h 208105"/>
                <a:gd name="connsiteX2" fmla="*/ 18301 w 63796"/>
                <a:gd name="connsiteY2" fmla="*/ 0 h 208105"/>
                <a:gd name="connsiteX3" fmla="*/ 1390 w 63796"/>
                <a:gd name="connsiteY3" fmla="*/ 115097 h 208105"/>
                <a:gd name="connsiteX4" fmla="*/ 15285 w 63796"/>
                <a:gd name="connsiteY4" fmla="*/ 207557 h 208105"/>
                <a:gd name="connsiteX5" fmla="*/ 61855 w 63796"/>
                <a:gd name="connsiteY5" fmla="*/ 152333 h 208105"/>
                <a:gd name="connsiteX0" fmla="*/ 61855 w 64237"/>
                <a:gd name="connsiteY0" fmla="*/ 152333 h 208076"/>
                <a:gd name="connsiteX1" fmla="*/ 51389 w 64237"/>
                <a:gd name="connsiteY1" fmla="*/ 30541 h 208076"/>
                <a:gd name="connsiteX2" fmla="*/ 18301 w 64237"/>
                <a:gd name="connsiteY2" fmla="*/ 0 h 208076"/>
                <a:gd name="connsiteX3" fmla="*/ 1390 w 64237"/>
                <a:gd name="connsiteY3" fmla="*/ 115097 h 208076"/>
                <a:gd name="connsiteX4" fmla="*/ 15285 w 64237"/>
                <a:gd name="connsiteY4" fmla="*/ 207557 h 208076"/>
                <a:gd name="connsiteX5" fmla="*/ 61855 w 64237"/>
                <a:gd name="connsiteY5" fmla="*/ 152333 h 208076"/>
                <a:gd name="connsiteX0" fmla="*/ 61855 w 64237"/>
                <a:gd name="connsiteY0" fmla="*/ 121792 h 177535"/>
                <a:gd name="connsiteX1" fmla="*/ 51389 w 64237"/>
                <a:gd name="connsiteY1" fmla="*/ 0 h 177535"/>
                <a:gd name="connsiteX2" fmla="*/ 18301 w 64237"/>
                <a:gd name="connsiteY2" fmla="*/ 9547 h 177535"/>
                <a:gd name="connsiteX3" fmla="*/ 1390 w 64237"/>
                <a:gd name="connsiteY3" fmla="*/ 84556 h 177535"/>
                <a:gd name="connsiteX4" fmla="*/ 15285 w 64237"/>
                <a:gd name="connsiteY4" fmla="*/ 177016 h 177535"/>
                <a:gd name="connsiteX5" fmla="*/ 61855 w 64237"/>
                <a:gd name="connsiteY5" fmla="*/ 121792 h 177535"/>
                <a:gd name="connsiteX0" fmla="*/ 61855 w 64237"/>
                <a:gd name="connsiteY0" fmla="*/ 142791 h 198534"/>
                <a:gd name="connsiteX1" fmla="*/ 51389 w 64237"/>
                <a:gd name="connsiteY1" fmla="*/ 20999 h 198534"/>
                <a:gd name="connsiteX2" fmla="*/ 24025 w 64237"/>
                <a:gd name="connsiteY2" fmla="*/ 0 h 198534"/>
                <a:gd name="connsiteX3" fmla="*/ 1390 w 64237"/>
                <a:gd name="connsiteY3" fmla="*/ 105555 h 198534"/>
                <a:gd name="connsiteX4" fmla="*/ 15285 w 64237"/>
                <a:gd name="connsiteY4" fmla="*/ 198015 h 198534"/>
                <a:gd name="connsiteX5" fmla="*/ 61855 w 64237"/>
                <a:gd name="connsiteY5" fmla="*/ 142791 h 198534"/>
                <a:gd name="connsiteX0" fmla="*/ 61855 w 67110"/>
                <a:gd name="connsiteY0" fmla="*/ 142791 h 198543"/>
                <a:gd name="connsiteX1" fmla="*/ 59021 w 67110"/>
                <a:gd name="connsiteY1" fmla="*/ 17181 h 198543"/>
                <a:gd name="connsiteX2" fmla="*/ 24025 w 67110"/>
                <a:gd name="connsiteY2" fmla="*/ 0 h 198543"/>
                <a:gd name="connsiteX3" fmla="*/ 1390 w 67110"/>
                <a:gd name="connsiteY3" fmla="*/ 105555 h 198543"/>
                <a:gd name="connsiteX4" fmla="*/ 15285 w 67110"/>
                <a:gd name="connsiteY4" fmla="*/ 198015 h 198543"/>
                <a:gd name="connsiteX5" fmla="*/ 61855 w 67110"/>
                <a:gd name="connsiteY5" fmla="*/ 142791 h 19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10" h="198543">
                  <a:moveTo>
                    <a:pt x="61855" y="142791"/>
                  </a:moveTo>
                  <a:cubicBezTo>
                    <a:pt x="69144" y="112652"/>
                    <a:pt x="69434" y="52094"/>
                    <a:pt x="59021" y="17181"/>
                  </a:cubicBezTo>
                  <a:lnTo>
                    <a:pt x="24025" y="0"/>
                  </a:lnTo>
                  <a:cubicBezTo>
                    <a:pt x="11162" y="31442"/>
                    <a:pt x="9761" y="72071"/>
                    <a:pt x="1390" y="105555"/>
                  </a:cubicBezTo>
                  <a:cubicBezTo>
                    <a:pt x="-3862" y="164466"/>
                    <a:pt x="6864" y="175547"/>
                    <a:pt x="15285" y="198015"/>
                  </a:cubicBezTo>
                  <a:cubicBezTo>
                    <a:pt x="50811" y="202915"/>
                    <a:pt x="54566" y="172930"/>
                    <a:pt x="61855" y="142791"/>
                  </a:cubicBezTo>
                  <a:close/>
                </a:path>
              </a:pathLst>
            </a:custGeom>
            <a:solidFill>
              <a:srgbClr val="FFFFCC"/>
            </a:solidFill>
            <a:ln w="12204"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Oval 29">
              <a:extLst>
                <a:ext uri="{FF2B5EF4-FFF2-40B4-BE49-F238E27FC236}">
                  <a16:creationId xmlns:a16="http://schemas.microsoft.com/office/drawing/2014/main" id="{BD94B5D8-7673-4F86-BBC1-FC8B5F10F850}"/>
                </a:ext>
              </a:extLst>
            </p:cNvPr>
            <p:cNvSpPr/>
            <p:nvPr/>
          </p:nvSpPr>
          <p:spPr>
            <a:xfrm>
              <a:off x="877564" y="390029"/>
              <a:ext cx="91440" cy="140970"/>
            </a:xfrm>
            <a:prstGeom prst="ellipse">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 name="Rectangle 2">
            <a:extLst>
              <a:ext uri="{FF2B5EF4-FFF2-40B4-BE49-F238E27FC236}">
                <a16:creationId xmlns:a16="http://schemas.microsoft.com/office/drawing/2014/main" id="{12EBC3EE-55B6-4FAE-B43B-124AEF2FF63C}"/>
              </a:ext>
            </a:extLst>
          </p:cNvPr>
          <p:cNvSpPr/>
          <p:nvPr/>
        </p:nvSpPr>
        <p:spPr>
          <a:xfrm>
            <a:off x="602070" y="6014035"/>
            <a:ext cx="10981508" cy="415498"/>
          </a:xfrm>
          <a:prstGeom prst="rect">
            <a:avLst/>
          </a:prstGeom>
        </p:spPr>
        <p:txBody>
          <a:bodyPr wrap="square">
            <a:spAutoFit/>
          </a:bodyPr>
          <a:lstStyle/>
          <a:p>
            <a:r>
              <a:rPr lang="en-US" sz="1050" baseline="30000" dirty="0">
                <a:effectLst/>
              </a:rPr>
              <a:t>1</a:t>
            </a:r>
            <a:r>
              <a:rPr lang="en-US" sz="1050" dirty="0">
                <a:effectLst/>
              </a:rPr>
              <a:t>Boppana, A., &amp; Anderson, A. P. (2020). A Biomechanical Design Framework to Improve Spacesuit Boot Fit. </a:t>
            </a:r>
            <a:r>
              <a:rPr lang="en-US" sz="1050" i="1" dirty="0">
                <a:effectLst/>
              </a:rPr>
              <a:t>50th International Conference on Environmental Systems</a:t>
            </a:r>
            <a:r>
              <a:rPr lang="en-US" sz="1050" dirty="0">
                <a:effectLst/>
              </a:rPr>
              <a:t>.</a:t>
            </a:r>
          </a:p>
          <a:p>
            <a:r>
              <a:rPr lang="en-US" sz="1050" dirty="0">
                <a:effectLst/>
              </a:rPr>
              <a:t> </a:t>
            </a:r>
          </a:p>
        </p:txBody>
      </p:sp>
    </p:spTree>
    <p:extLst>
      <p:ext uri="{BB962C8B-B14F-4D97-AF65-F5344CB8AC3E}">
        <p14:creationId xmlns:p14="http://schemas.microsoft.com/office/powerpoint/2010/main" val="327652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CB5AA-2A5E-2C42-9A4C-EA51AA8990E6}"/>
              </a:ext>
            </a:extLst>
          </p:cNvPr>
          <p:cNvSpPr>
            <a:spLocks noGrp="1"/>
          </p:cNvSpPr>
          <p:nvPr>
            <p:ph type="title"/>
          </p:nvPr>
        </p:nvSpPr>
        <p:spPr/>
        <p:txBody>
          <a:bodyPr>
            <a:normAutofit fontScale="90000"/>
          </a:bodyPr>
          <a:lstStyle/>
          <a:p>
            <a:r>
              <a:rPr lang="en-US" dirty="0"/>
              <a:t>Nominal Foot Mobility Values</a:t>
            </a:r>
          </a:p>
        </p:txBody>
      </p:sp>
      <p:sp>
        <p:nvSpPr>
          <p:cNvPr id="4" name="Date Placeholder 3">
            <a:extLst>
              <a:ext uri="{FF2B5EF4-FFF2-40B4-BE49-F238E27FC236}">
                <a16:creationId xmlns:a16="http://schemas.microsoft.com/office/drawing/2014/main" id="{86AC7F22-EE9A-2F4A-A716-45D59D2918D8}"/>
              </a:ext>
            </a:extLst>
          </p:cNvPr>
          <p:cNvSpPr>
            <a:spLocks noGrp="1"/>
          </p:cNvSpPr>
          <p:nvPr>
            <p:ph type="dt" sz="half" idx="10"/>
          </p:nvPr>
        </p:nvSpPr>
        <p:spPr/>
        <p:txBody>
          <a:bodyPr/>
          <a:lstStyle/>
          <a:p>
            <a:r>
              <a:rPr lang="en-US"/>
              <a:t>Mar 30 2022</a:t>
            </a:r>
            <a:endParaRPr lang="en-US" dirty="0"/>
          </a:p>
        </p:txBody>
      </p:sp>
      <p:sp>
        <p:nvSpPr>
          <p:cNvPr id="8" name="Footer Placeholder 7">
            <a:extLst>
              <a:ext uri="{FF2B5EF4-FFF2-40B4-BE49-F238E27FC236}">
                <a16:creationId xmlns:a16="http://schemas.microsoft.com/office/drawing/2014/main" id="{5B535600-972F-401D-BA52-B599A81E9476}"/>
              </a:ext>
            </a:extLst>
          </p:cNvPr>
          <p:cNvSpPr>
            <a:spLocks noGrp="1"/>
          </p:cNvSpPr>
          <p:nvPr>
            <p:ph type="ftr" sz="quarter" idx="11"/>
          </p:nvPr>
        </p:nvSpPr>
        <p:spPr/>
        <p:txBody>
          <a:bodyPr/>
          <a:lstStyle/>
          <a:p>
            <a:r>
              <a:rPr lang="en-US" dirty="0"/>
              <a:t>Motivation | Background | Overview | Aim 1 | Aim 2 | </a:t>
            </a:r>
            <a:r>
              <a:rPr lang="en-US" dirty="0">
                <a:solidFill>
                  <a:schemeClr val="bg1"/>
                </a:solidFill>
              </a:rPr>
              <a:t>Aim 3</a:t>
            </a:r>
            <a:r>
              <a:rPr lang="en-US" dirty="0"/>
              <a:t> | Aim 4 | Summary</a:t>
            </a:r>
          </a:p>
        </p:txBody>
      </p:sp>
      <p:sp>
        <p:nvSpPr>
          <p:cNvPr id="6" name="Slide Number Placeholder 5">
            <a:extLst>
              <a:ext uri="{FF2B5EF4-FFF2-40B4-BE49-F238E27FC236}">
                <a16:creationId xmlns:a16="http://schemas.microsoft.com/office/drawing/2014/main" id="{F86D58FC-9F2A-DC47-BBD1-7D246CCB4D35}"/>
              </a:ext>
            </a:extLst>
          </p:cNvPr>
          <p:cNvSpPr>
            <a:spLocks noGrp="1"/>
          </p:cNvSpPr>
          <p:nvPr>
            <p:ph type="sldNum" sz="quarter" idx="12"/>
          </p:nvPr>
        </p:nvSpPr>
        <p:spPr/>
        <p:txBody>
          <a:bodyPr/>
          <a:lstStyle/>
          <a:p>
            <a:fld id="{852B83BF-056A-4342-AAF0-9FABA5DBF156}" type="slidenum">
              <a:rPr lang="en-US" smtClean="0"/>
              <a:t>48</a:t>
            </a:fld>
            <a:endParaRPr lang="en-US"/>
          </a:p>
        </p:txBody>
      </p:sp>
      <p:sp>
        <p:nvSpPr>
          <p:cNvPr id="7" name="Content Placeholder 6">
            <a:extLst>
              <a:ext uri="{FF2B5EF4-FFF2-40B4-BE49-F238E27FC236}">
                <a16:creationId xmlns:a16="http://schemas.microsoft.com/office/drawing/2014/main" id="{05E99CF6-A925-4F2F-A6B7-CBF966D5698F}"/>
              </a:ext>
            </a:extLst>
          </p:cNvPr>
          <p:cNvSpPr>
            <a:spLocks noGrp="1"/>
          </p:cNvSpPr>
          <p:nvPr>
            <p:ph sz="half" idx="1"/>
          </p:nvPr>
        </p:nvSpPr>
        <p:spPr>
          <a:xfrm>
            <a:off x="838200" y="821939"/>
            <a:ext cx="5181600" cy="4070783"/>
          </a:xfrm>
        </p:spPr>
        <p:txBody>
          <a:bodyPr>
            <a:normAutofit/>
          </a:bodyPr>
          <a:lstStyle/>
          <a:p>
            <a:r>
              <a:rPr lang="en-US" dirty="0"/>
              <a:t>Nominal values taken from mobility while walking on uneven</a:t>
            </a:r>
            <a:r>
              <a:rPr lang="en-US" baseline="30000" dirty="0"/>
              <a:t>2 </a:t>
            </a:r>
            <a:r>
              <a:rPr lang="en-US" dirty="0"/>
              <a:t>and sloped surfaces</a:t>
            </a:r>
            <a:r>
              <a:rPr lang="en-US" baseline="30000" dirty="0"/>
              <a:t>3</a:t>
            </a:r>
          </a:p>
          <a:p>
            <a:r>
              <a:rPr lang="en-US" dirty="0"/>
              <a:t>Design should allow for joints to stabilize and provide power</a:t>
            </a:r>
          </a:p>
          <a:p>
            <a:r>
              <a:rPr lang="en-US" dirty="0"/>
              <a:t>Ankle joint dorsi/plantarflexion consistent with NASA requirements</a:t>
            </a:r>
            <a:r>
              <a:rPr lang="en-US" baseline="30000" dirty="0"/>
              <a:t>4</a:t>
            </a:r>
          </a:p>
        </p:txBody>
      </p:sp>
      <p:pic>
        <p:nvPicPr>
          <p:cNvPr id="11" name="Content Placeholder 9">
            <a:extLst>
              <a:ext uri="{FF2B5EF4-FFF2-40B4-BE49-F238E27FC236}">
                <a16:creationId xmlns:a16="http://schemas.microsoft.com/office/drawing/2014/main" id="{5CA1243F-4CA6-4E2F-AF94-22BD5C5DBE30}"/>
              </a:ext>
            </a:extLst>
          </p:cNvPr>
          <p:cNvPicPr>
            <a:picLocks noGrp="1" noChangeAspect="1"/>
          </p:cNvPicPr>
          <p:nvPr>
            <p:ph sz="half" idx="2"/>
          </p:nvPr>
        </p:nvPicPr>
        <p:blipFill>
          <a:blip r:embed="rId3"/>
          <a:srcRect/>
          <a:stretch/>
        </p:blipFill>
        <p:spPr>
          <a:xfrm>
            <a:off x="6310717" y="642552"/>
            <a:ext cx="5495455" cy="3881255"/>
          </a:xfrm>
        </p:spPr>
      </p:pic>
      <p:sp>
        <p:nvSpPr>
          <p:cNvPr id="9" name="TextBox 8">
            <a:extLst>
              <a:ext uri="{FF2B5EF4-FFF2-40B4-BE49-F238E27FC236}">
                <a16:creationId xmlns:a16="http://schemas.microsoft.com/office/drawing/2014/main" id="{3930A98E-DAC7-453B-8EBA-857764815442}"/>
              </a:ext>
            </a:extLst>
          </p:cNvPr>
          <p:cNvSpPr txBox="1"/>
          <p:nvPr/>
        </p:nvSpPr>
        <p:spPr>
          <a:xfrm>
            <a:off x="6467643" y="4523390"/>
            <a:ext cx="5181600" cy="369332"/>
          </a:xfrm>
          <a:prstGeom prst="rect">
            <a:avLst/>
          </a:prstGeom>
          <a:noFill/>
        </p:spPr>
        <p:txBody>
          <a:bodyPr wrap="square" rtlCol="0">
            <a:spAutoFit/>
          </a:bodyPr>
          <a:lstStyle/>
          <a:p>
            <a:pPr algn="ctr"/>
            <a:r>
              <a:rPr lang="en-US" i="1" dirty="0"/>
              <a:t>Ideal foot mobility, with references cited below </a:t>
            </a:r>
          </a:p>
        </p:txBody>
      </p:sp>
      <p:sp>
        <p:nvSpPr>
          <p:cNvPr id="5" name="Rectangle 4">
            <a:extLst>
              <a:ext uri="{FF2B5EF4-FFF2-40B4-BE49-F238E27FC236}">
                <a16:creationId xmlns:a16="http://schemas.microsoft.com/office/drawing/2014/main" id="{6037D9A0-9C5E-4281-A6DB-1362508BBCAB}"/>
              </a:ext>
            </a:extLst>
          </p:cNvPr>
          <p:cNvSpPr/>
          <p:nvPr/>
        </p:nvSpPr>
        <p:spPr>
          <a:xfrm>
            <a:off x="602070" y="5323456"/>
            <a:ext cx="10981508" cy="1061829"/>
          </a:xfrm>
          <a:prstGeom prst="rect">
            <a:avLst/>
          </a:prstGeom>
        </p:spPr>
        <p:txBody>
          <a:bodyPr wrap="square">
            <a:spAutoFit/>
          </a:bodyPr>
          <a:lstStyle/>
          <a:p>
            <a:r>
              <a:rPr lang="en-US" sz="1050" baseline="30000" dirty="0">
                <a:effectLst/>
              </a:rPr>
              <a:t>1</a:t>
            </a:r>
            <a:r>
              <a:rPr lang="en-US" sz="1050" dirty="0">
                <a:effectLst/>
              </a:rPr>
              <a:t>Mann, R. A., &amp; </a:t>
            </a:r>
            <a:r>
              <a:rPr lang="en-US" sz="1050" dirty="0" err="1">
                <a:effectLst/>
              </a:rPr>
              <a:t>Hagy</a:t>
            </a:r>
            <a:r>
              <a:rPr lang="en-US" sz="1050" dirty="0">
                <a:effectLst/>
              </a:rPr>
              <a:t>, J. L. (1979). The function of the toes in walking and running. </a:t>
            </a:r>
            <a:r>
              <a:rPr lang="en-US" sz="1050" i="1" dirty="0">
                <a:effectLst/>
              </a:rPr>
              <a:t>Clinical </a:t>
            </a:r>
            <a:r>
              <a:rPr lang="en-US" sz="1050" i="1" dirty="0" err="1">
                <a:effectLst/>
              </a:rPr>
              <a:t>Orthopaedics</a:t>
            </a:r>
            <a:r>
              <a:rPr lang="en-US" sz="1050" i="1" dirty="0">
                <a:effectLst/>
              </a:rPr>
              <a:t> &amp; Related Research</a:t>
            </a:r>
            <a:r>
              <a:rPr lang="en-US" sz="1050" dirty="0">
                <a:effectLst/>
              </a:rPr>
              <a:t>, </a:t>
            </a:r>
            <a:r>
              <a:rPr lang="en-US" sz="1050" i="1" dirty="0">
                <a:effectLst/>
              </a:rPr>
              <a:t>July</a:t>
            </a:r>
            <a:r>
              <a:rPr lang="en-US" sz="1050" dirty="0">
                <a:effectLst/>
              </a:rPr>
              <a:t>(142), 24–29.</a:t>
            </a:r>
          </a:p>
          <a:p>
            <a:r>
              <a:rPr lang="en-US" sz="1050" baseline="30000" dirty="0">
                <a:effectLst/>
              </a:rPr>
              <a:t>2</a:t>
            </a:r>
            <a:r>
              <a:rPr lang="en-US" sz="1050" dirty="0">
                <a:effectLst/>
              </a:rPr>
              <a:t>Voloshina, A. S., </a:t>
            </a:r>
            <a:r>
              <a:rPr lang="en-US" sz="1050" dirty="0" err="1">
                <a:effectLst/>
              </a:rPr>
              <a:t>Kuo</a:t>
            </a:r>
            <a:r>
              <a:rPr lang="en-US" sz="1050" dirty="0">
                <a:effectLst/>
              </a:rPr>
              <a:t>, A. D., Daley, M. A., &amp; Ferris, D. P. (2013). Biomechanics and energetics of walking on uneven terrain. </a:t>
            </a:r>
            <a:r>
              <a:rPr lang="en-US" sz="1050" i="1" dirty="0">
                <a:effectLst/>
              </a:rPr>
              <a:t>Journal of Experimental Biology</a:t>
            </a:r>
            <a:r>
              <a:rPr lang="en-US" sz="1050" dirty="0">
                <a:effectLst/>
              </a:rPr>
              <a:t>, </a:t>
            </a:r>
            <a:r>
              <a:rPr lang="en-US" sz="1050" i="1" dirty="0">
                <a:effectLst/>
              </a:rPr>
              <a:t>216</a:t>
            </a:r>
            <a:r>
              <a:rPr lang="en-US" sz="1050" dirty="0">
                <a:effectLst/>
              </a:rPr>
              <a:t>(21), 3963–3970.</a:t>
            </a:r>
          </a:p>
          <a:p>
            <a:r>
              <a:rPr lang="en-US" sz="1050" baseline="30000" dirty="0">
                <a:effectLst/>
              </a:rPr>
              <a:t>3</a:t>
            </a:r>
            <a:r>
              <a:rPr lang="en-US" sz="1050" dirty="0">
                <a:effectLst/>
              </a:rPr>
              <a:t>Wannop, J. W., </a:t>
            </a:r>
            <a:r>
              <a:rPr lang="en-US" sz="1050" dirty="0" err="1">
                <a:effectLst/>
              </a:rPr>
              <a:t>Worobets</a:t>
            </a:r>
            <a:r>
              <a:rPr lang="en-US" sz="1050" dirty="0">
                <a:effectLst/>
              </a:rPr>
              <a:t>, J. T., Ruiz, R., &amp; </a:t>
            </a:r>
            <a:r>
              <a:rPr lang="en-US" sz="1050" dirty="0" err="1">
                <a:effectLst/>
              </a:rPr>
              <a:t>Stefanyshyn</a:t>
            </a:r>
            <a:r>
              <a:rPr lang="en-US" sz="1050" dirty="0">
                <a:effectLst/>
              </a:rPr>
              <a:t>, D. J. (2014). Footwear traction and three-dimensional kinematics of level, downhill, uphill and cross-slope walking. </a:t>
            </a:r>
            <a:r>
              <a:rPr lang="en-US" sz="1050" i="1" dirty="0">
                <a:effectLst/>
              </a:rPr>
              <a:t>Gait and Posture</a:t>
            </a:r>
            <a:r>
              <a:rPr lang="en-US" sz="1050" dirty="0">
                <a:effectLst/>
              </a:rPr>
              <a:t>, </a:t>
            </a:r>
            <a:r>
              <a:rPr lang="en-US" sz="1050" i="1" dirty="0">
                <a:effectLst/>
              </a:rPr>
              <a:t>40</a:t>
            </a:r>
            <a:r>
              <a:rPr lang="en-US" sz="1050" dirty="0">
                <a:effectLst/>
              </a:rPr>
              <a:t>(1), 118–122.</a:t>
            </a:r>
          </a:p>
          <a:p>
            <a:r>
              <a:rPr lang="en-US" sz="1050" baseline="30000" dirty="0"/>
              <a:t>4</a:t>
            </a:r>
            <a:r>
              <a:rPr lang="en-US" sz="1050" dirty="0">
                <a:effectLst/>
              </a:rPr>
              <a:t>NASA. (2019). </a:t>
            </a:r>
            <a:r>
              <a:rPr lang="en-US" sz="1050" i="1" dirty="0">
                <a:effectLst/>
              </a:rPr>
              <a:t>Small Business Innovation Research (SBIR) &amp; Small Business Technology Transfer (STTR) Fiscal Year 2019 General Solicitation</a:t>
            </a:r>
            <a:r>
              <a:rPr lang="en-US" sz="1050" dirty="0">
                <a:effectLst/>
              </a:rPr>
              <a:t>.</a:t>
            </a:r>
          </a:p>
          <a:p>
            <a:endParaRPr lang="en-US" sz="1050" dirty="0">
              <a:effectLst/>
            </a:endParaRPr>
          </a:p>
        </p:txBody>
      </p:sp>
    </p:spTree>
    <p:extLst>
      <p:ext uri="{BB962C8B-B14F-4D97-AF65-F5344CB8AC3E}">
        <p14:creationId xmlns:p14="http://schemas.microsoft.com/office/powerpoint/2010/main" val="402473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DA380-3AAA-4552-8A0F-6088382D1561}"/>
              </a:ext>
            </a:extLst>
          </p:cNvPr>
          <p:cNvSpPr>
            <a:spLocks noGrp="1"/>
          </p:cNvSpPr>
          <p:nvPr>
            <p:ph type="title"/>
          </p:nvPr>
        </p:nvSpPr>
        <p:spPr/>
        <p:txBody>
          <a:bodyPr>
            <a:normAutofit fontScale="90000"/>
          </a:bodyPr>
          <a:lstStyle/>
          <a:p>
            <a:r>
              <a:rPr lang="en-US" dirty="0"/>
              <a:t>Ankle Mobility</a:t>
            </a:r>
          </a:p>
        </p:txBody>
      </p:sp>
      <p:sp>
        <p:nvSpPr>
          <p:cNvPr id="7" name="Content Placeholder 6">
            <a:extLst>
              <a:ext uri="{FF2B5EF4-FFF2-40B4-BE49-F238E27FC236}">
                <a16:creationId xmlns:a16="http://schemas.microsoft.com/office/drawing/2014/main" id="{D8007C6E-9000-446A-B89F-EE18DB96EA59}"/>
              </a:ext>
            </a:extLst>
          </p:cNvPr>
          <p:cNvSpPr>
            <a:spLocks noGrp="1"/>
          </p:cNvSpPr>
          <p:nvPr>
            <p:ph sz="half" idx="1"/>
          </p:nvPr>
        </p:nvSpPr>
        <p:spPr>
          <a:xfrm>
            <a:off x="838200" y="821939"/>
            <a:ext cx="5181600" cy="4594774"/>
          </a:xfrm>
        </p:spPr>
        <p:txBody>
          <a:bodyPr>
            <a:normAutofit fontScale="92500" lnSpcReduction="10000"/>
          </a:bodyPr>
          <a:lstStyle/>
          <a:p>
            <a:r>
              <a:rPr lang="en-US" dirty="0"/>
              <a:t>Allow for mobility while reducing injury risk</a:t>
            </a:r>
          </a:p>
          <a:p>
            <a:pPr lvl="1"/>
            <a:r>
              <a:rPr lang="en-US" dirty="0"/>
              <a:t>Unrestricted ankle dorsi/plantar flexion for efficient push-off</a:t>
            </a:r>
          </a:p>
          <a:p>
            <a:pPr lvl="1"/>
            <a:r>
              <a:rPr lang="en-US" dirty="0"/>
              <a:t>Stabilized inversion/eversion and internal/external rotation to prevent injury from external forces</a:t>
            </a:r>
            <a:r>
              <a:rPr lang="en-US" baseline="30000" dirty="0"/>
              <a:t>1</a:t>
            </a:r>
            <a:r>
              <a:rPr lang="en-US" dirty="0"/>
              <a:t>  </a:t>
            </a:r>
            <a:endParaRPr lang="en-US" baseline="30000" dirty="0"/>
          </a:p>
          <a:p>
            <a:r>
              <a:rPr lang="en-US" dirty="0"/>
              <a:t>Convoluted ankle joint can provide dorsi/plantarflexion and inversion/eversion</a:t>
            </a:r>
          </a:p>
          <a:p>
            <a:r>
              <a:rPr lang="en-US" dirty="0"/>
              <a:t>Internal/external rotation provided by rotational bearing</a:t>
            </a:r>
          </a:p>
        </p:txBody>
      </p:sp>
      <p:sp>
        <p:nvSpPr>
          <p:cNvPr id="4" name="Date Placeholder 3">
            <a:extLst>
              <a:ext uri="{FF2B5EF4-FFF2-40B4-BE49-F238E27FC236}">
                <a16:creationId xmlns:a16="http://schemas.microsoft.com/office/drawing/2014/main" id="{1444D5C1-F9D1-444E-B332-E87DF6885904}"/>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8345098B-833B-4F8E-A4F6-CC3E57330B85}"/>
              </a:ext>
            </a:extLst>
          </p:cNvPr>
          <p:cNvSpPr>
            <a:spLocks noGrp="1"/>
          </p:cNvSpPr>
          <p:nvPr>
            <p:ph type="ftr" sz="quarter" idx="11"/>
          </p:nvPr>
        </p:nvSpPr>
        <p:spPr/>
        <p:txBody>
          <a:bodyPr/>
          <a:lstStyle/>
          <a:p>
            <a:r>
              <a:rPr lang="en-US" dirty="0"/>
              <a:t>Motivation | Background | Overview | Aim 1 | Aim 2 | </a:t>
            </a:r>
            <a:r>
              <a:rPr lang="en-US" dirty="0">
                <a:solidFill>
                  <a:schemeClr val="bg1"/>
                </a:solidFill>
              </a:rPr>
              <a:t>Aim 3</a:t>
            </a:r>
            <a:r>
              <a:rPr lang="en-US" dirty="0"/>
              <a:t> | Aim 4 | Summary</a:t>
            </a:r>
          </a:p>
        </p:txBody>
      </p:sp>
      <p:sp>
        <p:nvSpPr>
          <p:cNvPr id="6" name="Slide Number Placeholder 5">
            <a:extLst>
              <a:ext uri="{FF2B5EF4-FFF2-40B4-BE49-F238E27FC236}">
                <a16:creationId xmlns:a16="http://schemas.microsoft.com/office/drawing/2014/main" id="{179C3EF1-D225-4A8B-9B09-728DF4F81A47}"/>
              </a:ext>
            </a:extLst>
          </p:cNvPr>
          <p:cNvSpPr>
            <a:spLocks noGrp="1"/>
          </p:cNvSpPr>
          <p:nvPr>
            <p:ph type="sldNum" sz="quarter" idx="12"/>
          </p:nvPr>
        </p:nvSpPr>
        <p:spPr/>
        <p:txBody>
          <a:bodyPr/>
          <a:lstStyle/>
          <a:p>
            <a:fld id="{852B83BF-056A-4342-AAF0-9FABA5DBF156}" type="slidenum">
              <a:rPr lang="en-US" smtClean="0"/>
              <a:t>49</a:t>
            </a:fld>
            <a:endParaRPr lang="en-US"/>
          </a:p>
        </p:txBody>
      </p:sp>
      <p:pic>
        <p:nvPicPr>
          <p:cNvPr id="10" name="Content Placeholder 9">
            <a:extLst>
              <a:ext uri="{FF2B5EF4-FFF2-40B4-BE49-F238E27FC236}">
                <a16:creationId xmlns:a16="http://schemas.microsoft.com/office/drawing/2014/main" id="{CE466BFE-4F3E-4C60-8A0D-FDFD1D0F5922}"/>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172200" y="1032016"/>
            <a:ext cx="5181600" cy="3442357"/>
          </a:xfrm>
          <a:prstGeom prst="rect">
            <a:avLst/>
          </a:prstGeom>
        </p:spPr>
      </p:pic>
      <p:sp>
        <p:nvSpPr>
          <p:cNvPr id="12" name="TextBox 11">
            <a:extLst>
              <a:ext uri="{FF2B5EF4-FFF2-40B4-BE49-F238E27FC236}">
                <a16:creationId xmlns:a16="http://schemas.microsoft.com/office/drawing/2014/main" id="{632B9802-A9C9-4D09-ABBA-6E5D78D3C79D}"/>
              </a:ext>
            </a:extLst>
          </p:cNvPr>
          <p:cNvSpPr txBox="1"/>
          <p:nvPr/>
        </p:nvSpPr>
        <p:spPr>
          <a:xfrm>
            <a:off x="6518738" y="4503504"/>
            <a:ext cx="4488524" cy="646331"/>
          </a:xfrm>
          <a:prstGeom prst="rect">
            <a:avLst/>
          </a:prstGeom>
          <a:noFill/>
        </p:spPr>
        <p:txBody>
          <a:bodyPr wrap="square" rtlCol="0">
            <a:spAutoFit/>
          </a:bodyPr>
          <a:lstStyle/>
          <a:p>
            <a:pPr algn="ctr"/>
            <a:r>
              <a:rPr lang="en-US" i="1" dirty="0"/>
              <a:t>Example of convoluted ankle joint with ankle bearing on a modified EMU boot</a:t>
            </a:r>
            <a:r>
              <a:rPr lang="en-US" i="1" baseline="30000" dirty="0"/>
              <a:t>2</a:t>
            </a:r>
            <a:r>
              <a:rPr lang="en-US" i="1" dirty="0"/>
              <a:t> </a:t>
            </a:r>
          </a:p>
        </p:txBody>
      </p:sp>
      <p:sp>
        <p:nvSpPr>
          <p:cNvPr id="14" name="Rectangle 13">
            <a:extLst>
              <a:ext uri="{FF2B5EF4-FFF2-40B4-BE49-F238E27FC236}">
                <a16:creationId xmlns:a16="http://schemas.microsoft.com/office/drawing/2014/main" id="{FA66C0CF-63AD-4A36-A5AA-6084B2B66142}"/>
              </a:ext>
            </a:extLst>
          </p:cNvPr>
          <p:cNvSpPr/>
          <p:nvPr/>
        </p:nvSpPr>
        <p:spPr>
          <a:xfrm>
            <a:off x="602070" y="5660451"/>
            <a:ext cx="10981508" cy="577081"/>
          </a:xfrm>
          <a:prstGeom prst="rect">
            <a:avLst/>
          </a:prstGeom>
        </p:spPr>
        <p:txBody>
          <a:bodyPr wrap="square">
            <a:spAutoFit/>
          </a:bodyPr>
          <a:lstStyle/>
          <a:p>
            <a:r>
              <a:rPr lang="en-US" sz="1050" baseline="30000" dirty="0"/>
              <a:t>1</a:t>
            </a:r>
            <a:r>
              <a:rPr lang="en-US" sz="1050" dirty="0">
                <a:effectLst/>
              </a:rPr>
              <a:t>Böhm, H., &amp; </a:t>
            </a:r>
            <a:r>
              <a:rPr lang="en-US" sz="1050" dirty="0" err="1">
                <a:effectLst/>
              </a:rPr>
              <a:t>Hösl</a:t>
            </a:r>
            <a:r>
              <a:rPr lang="en-US" sz="1050" dirty="0">
                <a:effectLst/>
              </a:rPr>
              <a:t>, M. (2010). Effect of boot shaft stiffness on stability joint energy and muscular co-contraction during walking on uneven surface. </a:t>
            </a:r>
            <a:r>
              <a:rPr lang="en-US" sz="1050" i="1" dirty="0">
                <a:effectLst/>
              </a:rPr>
              <a:t>Journal of Biomechanics</a:t>
            </a:r>
            <a:r>
              <a:rPr lang="en-US" sz="1050" dirty="0">
                <a:effectLst/>
              </a:rPr>
              <a:t>, </a:t>
            </a:r>
            <a:r>
              <a:rPr lang="en-US" sz="1050" i="1" dirty="0">
                <a:effectLst/>
              </a:rPr>
              <a:t>43</a:t>
            </a:r>
            <a:r>
              <a:rPr lang="en-US" sz="1050" dirty="0">
                <a:effectLst/>
              </a:rPr>
              <a:t>(13), 2467–2472. </a:t>
            </a:r>
          </a:p>
          <a:p>
            <a:r>
              <a:rPr lang="en-US" sz="1050" baseline="30000" dirty="0">
                <a:effectLst/>
              </a:rPr>
              <a:t>2</a:t>
            </a:r>
            <a:r>
              <a:rPr lang="en-US" sz="1050" dirty="0">
                <a:effectLst/>
              </a:rPr>
              <a:t>Ross, A. J., </a:t>
            </a:r>
            <a:r>
              <a:rPr lang="en-US" sz="1050" dirty="0" err="1">
                <a:effectLst/>
              </a:rPr>
              <a:t>Kosmo</a:t>
            </a:r>
            <a:r>
              <a:rPr lang="en-US" sz="1050" dirty="0">
                <a:effectLst/>
              </a:rPr>
              <a:t>, J. J., </a:t>
            </a:r>
            <a:r>
              <a:rPr lang="en-US" sz="1050" dirty="0" err="1">
                <a:effectLst/>
              </a:rPr>
              <a:t>Moiseyev</a:t>
            </a:r>
            <a:r>
              <a:rPr lang="en-US" sz="1050" dirty="0">
                <a:effectLst/>
              </a:rPr>
              <a:t>, N., </a:t>
            </a:r>
            <a:r>
              <a:rPr lang="en-US" sz="1050" dirty="0" err="1">
                <a:effectLst/>
              </a:rPr>
              <a:t>Stoklitsky</a:t>
            </a:r>
            <a:r>
              <a:rPr lang="en-US" sz="1050" dirty="0">
                <a:effectLst/>
              </a:rPr>
              <a:t>, A., Barry, D., &amp; Hodgson, E. (2002). Comparative space suit boot test. </a:t>
            </a:r>
            <a:r>
              <a:rPr lang="en-US" sz="1050" i="1" dirty="0">
                <a:effectLst/>
              </a:rPr>
              <a:t>SAE Technical Papers</a:t>
            </a:r>
            <a:r>
              <a:rPr lang="en-US" sz="1050" dirty="0">
                <a:effectLst/>
              </a:rPr>
              <a:t>.</a:t>
            </a:r>
          </a:p>
        </p:txBody>
      </p:sp>
      <p:sp>
        <p:nvSpPr>
          <p:cNvPr id="18" name="Callout: Bent Line 17">
            <a:extLst>
              <a:ext uri="{FF2B5EF4-FFF2-40B4-BE49-F238E27FC236}">
                <a16:creationId xmlns:a16="http://schemas.microsoft.com/office/drawing/2014/main" id="{008687D8-C2FC-438D-A316-CC65C1EFC42B}"/>
              </a:ext>
            </a:extLst>
          </p:cNvPr>
          <p:cNvSpPr/>
          <p:nvPr/>
        </p:nvSpPr>
        <p:spPr>
          <a:xfrm>
            <a:off x="6211308" y="1209976"/>
            <a:ext cx="1194954" cy="379790"/>
          </a:xfrm>
          <a:prstGeom prst="borderCallout2">
            <a:avLst>
              <a:gd name="adj1" fmla="val 22071"/>
              <a:gd name="adj2" fmla="val 102691"/>
              <a:gd name="adj3" fmla="val 18322"/>
              <a:gd name="adj4" fmla="val 122413"/>
              <a:gd name="adj5" fmla="val 15047"/>
              <a:gd name="adj6" fmla="val 149217"/>
            </a:avLst>
          </a:prstGeom>
          <a:solidFill>
            <a:srgbClr val="C0C0C0">
              <a:alpha val="76078"/>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Rotational Bearing</a:t>
            </a:r>
          </a:p>
        </p:txBody>
      </p:sp>
      <p:sp>
        <p:nvSpPr>
          <p:cNvPr id="20" name="Callout: Bent Line 19">
            <a:extLst>
              <a:ext uri="{FF2B5EF4-FFF2-40B4-BE49-F238E27FC236}">
                <a16:creationId xmlns:a16="http://schemas.microsoft.com/office/drawing/2014/main" id="{99996952-A3AB-421D-9350-674EF48CB6D9}"/>
              </a:ext>
            </a:extLst>
          </p:cNvPr>
          <p:cNvSpPr/>
          <p:nvPr/>
        </p:nvSpPr>
        <p:spPr>
          <a:xfrm>
            <a:off x="6249882" y="1895739"/>
            <a:ext cx="1194954" cy="379790"/>
          </a:xfrm>
          <a:prstGeom prst="borderCallout2">
            <a:avLst>
              <a:gd name="adj1" fmla="val 22071"/>
              <a:gd name="adj2" fmla="val 102691"/>
              <a:gd name="adj3" fmla="val 18322"/>
              <a:gd name="adj4" fmla="val 122413"/>
              <a:gd name="adj5" fmla="val -16922"/>
              <a:gd name="adj6" fmla="val 158743"/>
            </a:avLst>
          </a:prstGeom>
          <a:solidFill>
            <a:srgbClr val="C0C0C0">
              <a:alpha val="76078"/>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Convoluted Ankle Joint</a:t>
            </a:r>
          </a:p>
        </p:txBody>
      </p:sp>
    </p:spTree>
    <p:extLst>
      <p:ext uri="{BB962C8B-B14F-4D97-AF65-F5344CB8AC3E}">
        <p14:creationId xmlns:p14="http://schemas.microsoft.com/office/powerpoint/2010/main" val="3812179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E9B79-6AA5-5F46-95B6-65E82FC6C391}"/>
              </a:ext>
            </a:extLst>
          </p:cNvPr>
          <p:cNvSpPr>
            <a:spLocks noGrp="1"/>
          </p:cNvSpPr>
          <p:nvPr>
            <p:ph type="title"/>
          </p:nvPr>
        </p:nvSpPr>
        <p:spPr/>
        <p:txBody>
          <a:bodyPr>
            <a:normAutofit fontScale="90000"/>
          </a:bodyPr>
          <a:lstStyle/>
          <a:p>
            <a:r>
              <a:rPr lang="en-US" dirty="0"/>
              <a:t>Planetary Exploration</a:t>
            </a:r>
          </a:p>
        </p:txBody>
      </p:sp>
      <p:sp>
        <p:nvSpPr>
          <p:cNvPr id="5" name="Content Placeholder 4">
            <a:extLst>
              <a:ext uri="{FF2B5EF4-FFF2-40B4-BE49-F238E27FC236}">
                <a16:creationId xmlns:a16="http://schemas.microsoft.com/office/drawing/2014/main" id="{689E932B-AEC4-EB4B-B24C-54FD49F390E7}"/>
              </a:ext>
            </a:extLst>
          </p:cNvPr>
          <p:cNvSpPr>
            <a:spLocks noGrp="1"/>
          </p:cNvSpPr>
          <p:nvPr>
            <p:ph sz="half" idx="1"/>
          </p:nvPr>
        </p:nvSpPr>
        <p:spPr>
          <a:xfrm>
            <a:off x="838200" y="821939"/>
            <a:ext cx="5181600" cy="4567479"/>
          </a:xfrm>
        </p:spPr>
        <p:txBody>
          <a:bodyPr>
            <a:normAutofit/>
          </a:bodyPr>
          <a:lstStyle/>
          <a:p>
            <a:r>
              <a:rPr lang="en-US" dirty="0"/>
              <a:t>“Success of planetary exploration depends on the ability of humans to work on and explore the surface”</a:t>
            </a:r>
            <a:r>
              <a:rPr lang="en-US" baseline="30000" dirty="0"/>
              <a:t>1</a:t>
            </a:r>
          </a:p>
          <a:p>
            <a:r>
              <a:rPr lang="en-US" dirty="0"/>
              <a:t>EVA: Extravehicular Activity</a:t>
            </a:r>
          </a:p>
          <a:p>
            <a:r>
              <a:rPr lang="en-US" dirty="0"/>
              <a:t>Experience limited to 78 hours over 6 Apollo missions</a:t>
            </a:r>
            <a:r>
              <a:rPr lang="en-US" baseline="30000" dirty="0"/>
              <a:t>2</a:t>
            </a:r>
          </a:p>
          <a:p>
            <a:pPr lvl="1"/>
            <a:r>
              <a:rPr lang="en-US" dirty="0"/>
              <a:t>1.8 km longest traverse (Apollo 12)</a:t>
            </a:r>
          </a:p>
          <a:p>
            <a:pPr lvl="1"/>
            <a:r>
              <a:rPr lang="en-US" dirty="0"/>
              <a:t>22 </a:t>
            </a:r>
            <a:r>
              <a:rPr lang="en-US" dirty="0" err="1"/>
              <a:t>hrs</a:t>
            </a:r>
            <a:r>
              <a:rPr lang="en-US" dirty="0"/>
              <a:t> EVA/36 hour stay (Apollo 17)</a:t>
            </a:r>
          </a:p>
        </p:txBody>
      </p:sp>
      <p:pic>
        <p:nvPicPr>
          <p:cNvPr id="6" name="Content Placeholder 5" descr="A picture containing outdoor, sitting, person, dirt&#10;&#10;Description automatically generated">
            <a:extLst>
              <a:ext uri="{FF2B5EF4-FFF2-40B4-BE49-F238E27FC236}">
                <a16:creationId xmlns:a16="http://schemas.microsoft.com/office/drawing/2014/main" id="{F31294C6-E95D-434E-97BF-50251E9D95A8}"/>
              </a:ext>
            </a:extLst>
          </p:cNvPr>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a:stretch/>
        </p:blipFill>
        <p:spPr>
          <a:xfrm>
            <a:off x="6430150" y="821939"/>
            <a:ext cx="4501085" cy="3791625"/>
          </a:xfrm>
        </p:spPr>
      </p:pic>
      <p:sp>
        <p:nvSpPr>
          <p:cNvPr id="7" name="TextBox 6">
            <a:extLst>
              <a:ext uri="{FF2B5EF4-FFF2-40B4-BE49-F238E27FC236}">
                <a16:creationId xmlns:a16="http://schemas.microsoft.com/office/drawing/2014/main" id="{18E1197C-108D-49C5-BEC9-C34B0C825F23}"/>
              </a:ext>
            </a:extLst>
          </p:cNvPr>
          <p:cNvSpPr txBox="1"/>
          <p:nvPr/>
        </p:nvSpPr>
        <p:spPr>
          <a:xfrm>
            <a:off x="6096000" y="4852120"/>
            <a:ext cx="5181600" cy="307777"/>
          </a:xfrm>
          <a:prstGeom prst="rect">
            <a:avLst/>
          </a:prstGeom>
          <a:noFill/>
        </p:spPr>
        <p:txBody>
          <a:bodyPr wrap="square" rtlCol="0">
            <a:spAutoFit/>
          </a:bodyPr>
          <a:lstStyle/>
          <a:p>
            <a:pPr algn="ctr"/>
            <a:r>
              <a:rPr lang="en-US" sz="1400" i="1" dirty="0"/>
              <a:t>Buzz Aldrin performing EVA tasks on Apollo 11 (nasa.gov)</a:t>
            </a:r>
          </a:p>
        </p:txBody>
      </p:sp>
      <p:sp>
        <p:nvSpPr>
          <p:cNvPr id="2" name="TextBox 1">
            <a:extLst>
              <a:ext uri="{FF2B5EF4-FFF2-40B4-BE49-F238E27FC236}">
                <a16:creationId xmlns:a16="http://schemas.microsoft.com/office/drawing/2014/main" id="{BB62BB49-9C23-4777-8658-7B8BFE5BBFC5}"/>
              </a:ext>
            </a:extLst>
          </p:cNvPr>
          <p:cNvSpPr txBox="1"/>
          <p:nvPr/>
        </p:nvSpPr>
        <p:spPr>
          <a:xfrm>
            <a:off x="800100" y="5810015"/>
            <a:ext cx="10439400" cy="430887"/>
          </a:xfrm>
          <a:prstGeom prst="rect">
            <a:avLst/>
          </a:prstGeom>
          <a:noFill/>
        </p:spPr>
        <p:txBody>
          <a:bodyPr wrap="square" rtlCol="0">
            <a:spAutoFit/>
          </a:bodyPr>
          <a:lstStyle/>
          <a:p>
            <a:r>
              <a:rPr lang="en-US" sz="1050" baseline="30000" dirty="0"/>
              <a:t>1</a:t>
            </a:r>
            <a:r>
              <a:rPr lang="en-US" sz="1050" dirty="0"/>
              <a:t>Drake BG, Watts KD. </a:t>
            </a:r>
            <a:r>
              <a:rPr lang="en-US" sz="1050" i="1" dirty="0"/>
              <a:t>Human Exploration of Mars Design Reference Architecture 5.0</a:t>
            </a:r>
            <a:r>
              <a:rPr lang="en-US" sz="1050" dirty="0"/>
              <a:t> (2014). NASA/SP-2009-566-ADD2.</a:t>
            </a:r>
          </a:p>
          <a:p>
            <a:r>
              <a:rPr lang="en-US" sz="1050" baseline="30000" dirty="0"/>
              <a:t>2</a:t>
            </a:r>
            <a:r>
              <a:rPr lang="en-US" sz="1050" dirty="0"/>
              <a:t>Portree, D. S., and Trevino, R. C., </a:t>
            </a:r>
            <a:r>
              <a:rPr lang="en-US" sz="1050" i="1" dirty="0"/>
              <a:t>Walking to Olympus: An EVA Chronology</a:t>
            </a:r>
            <a:r>
              <a:rPr lang="en-US" sz="1050" dirty="0"/>
              <a:t>, NASA History Office, Washington, DC, 1997.</a:t>
            </a:r>
            <a:endParaRPr lang="en-US" sz="1050" baseline="30000" dirty="0"/>
          </a:p>
        </p:txBody>
      </p:sp>
      <p:sp>
        <p:nvSpPr>
          <p:cNvPr id="3" name="Date Placeholder 2">
            <a:extLst>
              <a:ext uri="{FF2B5EF4-FFF2-40B4-BE49-F238E27FC236}">
                <a16:creationId xmlns:a16="http://schemas.microsoft.com/office/drawing/2014/main" id="{D0B2B62F-F43B-9B49-BC81-618ACBBF9C38}"/>
              </a:ext>
            </a:extLst>
          </p:cNvPr>
          <p:cNvSpPr>
            <a:spLocks noGrp="1"/>
          </p:cNvSpPr>
          <p:nvPr>
            <p:ph type="dt" sz="half" idx="10"/>
          </p:nvPr>
        </p:nvSpPr>
        <p:spPr>
          <a:xfrm>
            <a:off x="838200" y="6356349"/>
            <a:ext cx="1049936" cy="365125"/>
          </a:xfrm>
        </p:spPr>
        <p:txBody>
          <a:bodyPr/>
          <a:lstStyle/>
          <a:p>
            <a:r>
              <a:rPr lang="en-US"/>
              <a:t>Mar 30 2022</a:t>
            </a:r>
          </a:p>
        </p:txBody>
      </p:sp>
      <p:sp>
        <p:nvSpPr>
          <p:cNvPr id="9" name="Slide Number Placeholder 8">
            <a:extLst>
              <a:ext uri="{FF2B5EF4-FFF2-40B4-BE49-F238E27FC236}">
                <a16:creationId xmlns:a16="http://schemas.microsoft.com/office/drawing/2014/main" id="{38EEF4A9-7AB9-9A4C-A6A8-E7075A0044A7}"/>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5</a:t>
            </a:fld>
            <a:endParaRPr lang="en-US"/>
          </a:p>
        </p:txBody>
      </p:sp>
      <p:sp>
        <p:nvSpPr>
          <p:cNvPr id="12" name="Footer Placeholder 11">
            <a:extLst>
              <a:ext uri="{FF2B5EF4-FFF2-40B4-BE49-F238E27FC236}">
                <a16:creationId xmlns:a16="http://schemas.microsoft.com/office/drawing/2014/main" id="{88361C50-8DE7-4FE5-8983-448C49780D66}"/>
              </a:ext>
            </a:extLst>
          </p:cNvPr>
          <p:cNvSpPr>
            <a:spLocks noGrp="1"/>
          </p:cNvSpPr>
          <p:nvPr>
            <p:ph type="ftr" sz="quarter" idx="11"/>
          </p:nvPr>
        </p:nvSpPr>
        <p:spPr/>
        <p:txBody>
          <a:bodyPr/>
          <a:lstStyle/>
          <a:p>
            <a:r>
              <a:rPr lang="en-US" dirty="0">
                <a:solidFill>
                  <a:schemeClr val="bg1"/>
                </a:solidFill>
              </a:rPr>
              <a:t>Motivation</a:t>
            </a:r>
            <a:r>
              <a:rPr lang="en-US" dirty="0"/>
              <a:t> | Background | Overview | Aim 1 | Aim 2 | Aim 3 | Aim 4 | Summary</a:t>
            </a:r>
          </a:p>
        </p:txBody>
      </p:sp>
    </p:spTree>
    <p:extLst>
      <p:ext uri="{BB962C8B-B14F-4D97-AF65-F5344CB8AC3E}">
        <p14:creationId xmlns:p14="http://schemas.microsoft.com/office/powerpoint/2010/main" val="3603058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3A76-47B2-407A-8F27-3DA706FBA17A}"/>
              </a:ext>
            </a:extLst>
          </p:cNvPr>
          <p:cNvSpPr>
            <a:spLocks noGrp="1"/>
          </p:cNvSpPr>
          <p:nvPr>
            <p:ph type="title"/>
          </p:nvPr>
        </p:nvSpPr>
        <p:spPr/>
        <p:txBody>
          <a:bodyPr>
            <a:normAutofit fontScale="90000"/>
          </a:bodyPr>
          <a:lstStyle/>
          <a:p>
            <a:r>
              <a:rPr lang="en-US" dirty="0"/>
              <a:t>MTP Joint Mobility</a:t>
            </a:r>
          </a:p>
        </p:txBody>
      </p:sp>
      <p:sp>
        <p:nvSpPr>
          <p:cNvPr id="3" name="Content Placeholder 2">
            <a:extLst>
              <a:ext uri="{FF2B5EF4-FFF2-40B4-BE49-F238E27FC236}">
                <a16:creationId xmlns:a16="http://schemas.microsoft.com/office/drawing/2014/main" id="{9D0C588D-8E0C-4D19-83B4-6582CDE5180C}"/>
              </a:ext>
            </a:extLst>
          </p:cNvPr>
          <p:cNvSpPr>
            <a:spLocks noGrp="1"/>
          </p:cNvSpPr>
          <p:nvPr>
            <p:ph sz="half" idx="1"/>
          </p:nvPr>
        </p:nvSpPr>
        <p:spPr>
          <a:xfrm>
            <a:off x="838200" y="821939"/>
            <a:ext cx="5181600" cy="4776052"/>
          </a:xfrm>
        </p:spPr>
        <p:txBody>
          <a:bodyPr/>
          <a:lstStyle/>
          <a:p>
            <a:r>
              <a:rPr lang="en-US" dirty="0"/>
              <a:t>Terrestrial footwear allows for bending at MTP joint</a:t>
            </a:r>
          </a:p>
          <a:p>
            <a:r>
              <a:rPr lang="en-US" dirty="0"/>
              <a:t>Current planetary spacesuit prototype boots do not feature MTP joint due to difficulty integrating into pressure bladder </a:t>
            </a:r>
          </a:p>
          <a:p>
            <a:r>
              <a:rPr lang="en-US" dirty="0"/>
              <a:t>Prototype will use sole curvature to allow for push-off without flexion at MTP joint</a:t>
            </a:r>
            <a:r>
              <a:rPr lang="en-US" baseline="30000" dirty="0"/>
              <a:t>1</a:t>
            </a:r>
          </a:p>
          <a:p>
            <a:pPr marL="0" indent="0">
              <a:buNone/>
            </a:pPr>
            <a:endParaRPr lang="en-US" dirty="0"/>
          </a:p>
        </p:txBody>
      </p:sp>
      <p:sp>
        <p:nvSpPr>
          <p:cNvPr id="5" name="Date Placeholder 4">
            <a:extLst>
              <a:ext uri="{FF2B5EF4-FFF2-40B4-BE49-F238E27FC236}">
                <a16:creationId xmlns:a16="http://schemas.microsoft.com/office/drawing/2014/main" id="{3B8FDCF5-02E1-451A-A879-7DC0A340363C}"/>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95D57CE4-413B-4242-9F0D-25314B14D22A}"/>
              </a:ext>
            </a:extLst>
          </p:cNvPr>
          <p:cNvSpPr>
            <a:spLocks noGrp="1"/>
          </p:cNvSpPr>
          <p:nvPr>
            <p:ph type="ftr" sz="quarter" idx="11"/>
          </p:nvPr>
        </p:nvSpPr>
        <p:spPr/>
        <p:txBody>
          <a:bodyPr/>
          <a:lstStyle/>
          <a:p>
            <a:r>
              <a:rPr lang="en-US" dirty="0"/>
              <a:t>Motivation | Background | Overview | Aim 1 | Aim 2 | </a:t>
            </a:r>
            <a:r>
              <a:rPr lang="en-US" dirty="0">
                <a:solidFill>
                  <a:schemeClr val="bg1"/>
                </a:solidFill>
              </a:rPr>
              <a:t>Aim 3</a:t>
            </a:r>
            <a:r>
              <a:rPr lang="en-US" dirty="0"/>
              <a:t> | Aim 4 | Summary</a:t>
            </a:r>
          </a:p>
        </p:txBody>
      </p:sp>
      <p:sp>
        <p:nvSpPr>
          <p:cNvPr id="7" name="Slide Number Placeholder 6">
            <a:extLst>
              <a:ext uri="{FF2B5EF4-FFF2-40B4-BE49-F238E27FC236}">
                <a16:creationId xmlns:a16="http://schemas.microsoft.com/office/drawing/2014/main" id="{E7FC991A-3B72-4A51-84A2-291BB8213587}"/>
              </a:ext>
            </a:extLst>
          </p:cNvPr>
          <p:cNvSpPr>
            <a:spLocks noGrp="1"/>
          </p:cNvSpPr>
          <p:nvPr>
            <p:ph type="sldNum" sz="quarter" idx="12"/>
          </p:nvPr>
        </p:nvSpPr>
        <p:spPr/>
        <p:txBody>
          <a:bodyPr/>
          <a:lstStyle/>
          <a:p>
            <a:fld id="{852B83BF-056A-4342-AAF0-9FABA5DBF156}" type="slidenum">
              <a:rPr lang="en-US" smtClean="0"/>
              <a:t>50</a:t>
            </a:fld>
            <a:endParaRPr lang="en-US"/>
          </a:p>
        </p:txBody>
      </p:sp>
      <p:sp>
        <p:nvSpPr>
          <p:cNvPr id="9" name="Rectangle 8">
            <a:extLst>
              <a:ext uri="{FF2B5EF4-FFF2-40B4-BE49-F238E27FC236}">
                <a16:creationId xmlns:a16="http://schemas.microsoft.com/office/drawing/2014/main" id="{B6BC6D73-FBEA-4BB3-99C1-C85C8FE8D4BE}"/>
              </a:ext>
            </a:extLst>
          </p:cNvPr>
          <p:cNvSpPr/>
          <p:nvPr/>
        </p:nvSpPr>
        <p:spPr>
          <a:xfrm>
            <a:off x="602070" y="5666729"/>
            <a:ext cx="10981508" cy="738664"/>
          </a:xfrm>
          <a:prstGeom prst="rect">
            <a:avLst/>
          </a:prstGeom>
        </p:spPr>
        <p:txBody>
          <a:bodyPr wrap="square">
            <a:spAutoFit/>
          </a:bodyPr>
          <a:lstStyle/>
          <a:p>
            <a:r>
              <a:rPr lang="en-US" sz="1050" baseline="30000" dirty="0">
                <a:effectLst/>
              </a:rPr>
              <a:t>1</a:t>
            </a:r>
            <a:r>
              <a:rPr lang="en-US" sz="1050" dirty="0">
                <a:effectLst/>
              </a:rPr>
              <a:t>Nigg, B. M., </a:t>
            </a:r>
            <a:r>
              <a:rPr lang="en-US" sz="1050" dirty="0" err="1">
                <a:effectLst/>
              </a:rPr>
              <a:t>Cigoja</a:t>
            </a:r>
            <a:r>
              <a:rPr lang="en-US" sz="1050" dirty="0">
                <a:effectLst/>
              </a:rPr>
              <a:t>, S., &amp; </a:t>
            </a:r>
            <a:r>
              <a:rPr lang="en-US" sz="1050" dirty="0" err="1">
                <a:effectLst/>
              </a:rPr>
              <a:t>Nigg</a:t>
            </a:r>
            <a:r>
              <a:rPr lang="en-US" sz="1050" dirty="0">
                <a:effectLst/>
              </a:rPr>
              <a:t>, S. R. (2020). Teeter-totter effect: A new mechanism to understand shoe-related improvements in long-distance running. </a:t>
            </a:r>
            <a:r>
              <a:rPr lang="en-US" sz="1050" i="1" dirty="0">
                <a:effectLst/>
              </a:rPr>
              <a:t>British Journal of Sports Medicine</a:t>
            </a:r>
            <a:r>
              <a:rPr lang="en-US" sz="1050" dirty="0">
                <a:effectLst/>
              </a:rPr>
              <a:t>, </a:t>
            </a:r>
            <a:r>
              <a:rPr lang="en-US" sz="1050" i="1" dirty="0">
                <a:effectLst/>
              </a:rPr>
              <a:t>0</a:t>
            </a:r>
            <a:r>
              <a:rPr lang="en-US" sz="1050" dirty="0">
                <a:effectLst/>
              </a:rPr>
              <a:t>(0), 1–2. </a:t>
            </a:r>
          </a:p>
          <a:p>
            <a:r>
              <a:rPr lang="en-US" sz="1050" baseline="30000" dirty="0">
                <a:effectLst/>
              </a:rPr>
              <a:t>2</a:t>
            </a:r>
            <a:r>
              <a:rPr lang="en-US" sz="1050" dirty="0">
                <a:effectLst/>
              </a:rPr>
              <a:t>NASA. (2019). </a:t>
            </a:r>
            <a:r>
              <a:rPr lang="en-US" sz="1050" i="1" dirty="0">
                <a:effectLst/>
              </a:rPr>
              <a:t>Small Business Innovation Research (SBIR) &amp; Small Business Technology Transfer (STTR) Fiscal Year 2019 General Solicitation</a:t>
            </a:r>
            <a:r>
              <a:rPr lang="en-US" sz="1050" dirty="0">
                <a:effectLst/>
              </a:rPr>
              <a:t>.</a:t>
            </a:r>
          </a:p>
          <a:p>
            <a:endParaRPr lang="en-US" sz="1050" dirty="0">
              <a:effectLst/>
            </a:endParaRPr>
          </a:p>
        </p:txBody>
      </p:sp>
      <p:pic>
        <p:nvPicPr>
          <p:cNvPr id="11" name="Content Placeholder 10">
            <a:extLst>
              <a:ext uri="{FF2B5EF4-FFF2-40B4-BE49-F238E27FC236}">
                <a16:creationId xmlns:a16="http://schemas.microsoft.com/office/drawing/2014/main" id="{50A8FC80-86BB-4DE9-AC8C-97C49B4681AC}"/>
              </a:ext>
            </a:extLst>
          </p:cNvPr>
          <p:cNvPicPr>
            <a:picLocks noGrp="1" noChangeAspect="1"/>
          </p:cNvPicPr>
          <p:nvPr>
            <p:ph sz="half" idx="2"/>
          </p:nvPr>
        </p:nvPicPr>
        <p:blipFill rotWithShape="1">
          <a:blip r:embed="rId2" cstate="screen">
            <a:extLst>
              <a:ext uri="{28A0092B-C50C-407E-A947-70E740481C1C}">
                <a14:useLocalDpi xmlns:a14="http://schemas.microsoft.com/office/drawing/2010/main"/>
              </a:ext>
            </a:extLst>
          </a:blip>
          <a:srcRect l="12825" t="27504" b="20023"/>
          <a:stretch/>
        </p:blipFill>
        <p:spPr>
          <a:xfrm rot="719036">
            <a:off x="6968122" y="639357"/>
            <a:ext cx="4181489" cy="3355935"/>
          </a:xfrm>
          <a:prstGeom prst="rect">
            <a:avLst/>
          </a:prstGeom>
        </p:spPr>
      </p:pic>
      <p:sp>
        <p:nvSpPr>
          <p:cNvPr id="13" name="TextBox 12">
            <a:extLst>
              <a:ext uri="{FF2B5EF4-FFF2-40B4-BE49-F238E27FC236}">
                <a16:creationId xmlns:a16="http://schemas.microsoft.com/office/drawing/2014/main" id="{1FE8AAD4-912E-4C0B-8D5B-E3013A113EA8}"/>
              </a:ext>
            </a:extLst>
          </p:cNvPr>
          <p:cNvSpPr txBox="1"/>
          <p:nvPr/>
        </p:nvSpPr>
        <p:spPr>
          <a:xfrm>
            <a:off x="6504053" y="4045956"/>
            <a:ext cx="4488524" cy="646331"/>
          </a:xfrm>
          <a:prstGeom prst="rect">
            <a:avLst/>
          </a:prstGeom>
          <a:noFill/>
        </p:spPr>
        <p:txBody>
          <a:bodyPr wrap="square" rtlCol="0">
            <a:spAutoFit/>
          </a:bodyPr>
          <a:lstStyle/>
          <a:p>
            <a:pPr algn="ctr"/>
            <a:r>
              <a:rPr lang="en-US" i="1" dirty="0"/>
              <a:t>Planetary spacesuit boot prototype with curve sole allowing for push-off</a:t>
            </a:r>
            <a:r>
              <a:rPr lang="en-US" i="1" baseline="30000" dirty="0"/>
              <a:t>2</a:t>
            </a:r>
            <a:r>
              <a:rPr lang="en-US" i="1" dirty="0"/>
              <a:t> </a:t>
            </a:r>
          </a:p>
        </p:txBody>
      </p:sp>
    </p:spTree>
    <p:extLst>
      <p:ext uri="{BB962C8B-B14F-4D97-AF65-F5344CB8AC3E}">
        <p14:creationId xmlns:p14="http://schemas.microsoft.com/office/powerpoint/2010/main" val="1674778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89A0-233F-4F0A-8F6E-47C9F421A4DC}"/>
              </a:ext>
            </a:extLst>
          </p:cNvPr>
          <p:cNvSpPr>
            <a:spLocks noGrp="1"/>
          </p:cNvSpPr>
          <p:nvPr>
            <p:ph type="title"/>
          </p:nvPr>
        </p:nvSpPr>
        <p:spPr/>
        <p:txBody>
          <a:bodyPr>
            <a:normAutofit fontScale="90000"/>
          </a:bodyPr>
          <a:lstStyle/>
          <a:p>
            <a:r>
              <a:rPr lang="en-US" dirty="0"/>
              <a:t>Spacesuit Boot Design</a:t>
            </a:r>
          </a:p>
        </p:txBody>
      </p:sp>
      <p:sp>
        <p:nvSpPr>
          <p:cNvPr id="3" name="Content Placeholder 2">
            <a:extLst>
              <a:ext uri="{FF2B5EF4-FFF2-40B4-BE49-F238E27FC236}">
                <a16:creationId xmlns:a16="http://schemas.microsoft.com/office/drawing/2014/main" id="{2233442E-59F1-4AB1-BD2B-2966A486A4EE}"/>
              </a:ext>
            </a:extLst>
          </p:cNvPr>
          <p:cNvSpPr>
            <a:spLocks noGrp="1"/>
          </p:cNvSpPr>
          <p:nvPr>
            <p:ph idx="1"/>
          </p:nvPr>
        </p:nvSpPr>
        <p:spPr>
          <a:xfrm>
            <a:off x="104553" y="642552"/>
            <a:ext cx="5596954" cy="5254325"/>
          </a:xfrm>
        </p:spPr>
        <p:txBody>
          <a:bodyPr anchor="ctr">
            <a:normAutofit/>
          </a:bodyPr>
          <a:lstStyle/>
          <a:p>
            <a:pPr marL="457200" indent="-457200"/>
            <a:r>
              <a:rPr lang="en-US" dirty="0"/>
              <a:t>Additional rolling convolute along upper to secure instep</a:t>
            </a:r>
          </a:p>
          <a:p>
            <a:pPr marL="914400" lvl="1" indent="-457200"/>
            <a:r>
              <a:rPr lang="en-US" dirty="0"/>
              <a:t>BOA lacing system for donning/doffing and dynamic tightening</a:t>
            </a:r>
          </a:p>
        </p:txBody>
      </p:sp>
      <p:sp>
        <p:nvSpPr>
          <p:cNvPr id="6" name="Slide Number Placeholder 5">
            <a:extLst>
              <a:ext uri="{FF2B5EF4-FFF2-40B4-BE49-F238E27FC236}">
                <a16:creationId xmlns:a16="http://schemas.microsoft.com/office/drawing/2014/main" id="{DB9E8166-74FC-4349-84B5-87F1996B9AFB}"/>
              </a:ext>
            </a:extLst>
          </p:cNvPr>
          <p:cNvSpPr>
            <a:spLocks noGrp="1"/>
          </p:cNvSpPr>
          <p:nvPr>
            <p:ph type="sldNum" sz="quarter" idx="12"/>
          </p:nvPr>
        </p:nvSpPr>
        <p:spPr/>
        <p:txBody>
          <a:bodyPr/>
          <a:lstStyle/>
          <a:p>
            <a:fld id="{F1D427E6-CF4A-4ED8-8883-15249138CAC2}" type="slidenum">
              <a:rPr lang="en-US" smtClean="0"/>
              <a:t>51</a:t>
            </a:fld>
            <a:endParaRPr lang="en-US"/>
          </a:p>
        </p:txBody>
      </p:sp>
      <p:pic>
        <p:nvPicPr>
          <p:cNvPr id="26" name="Picture 25">
            <a:extLst>
              <a:ext uri="{FF2B5EF4-FFF2-40B4-BE49-F238E27FC236}">
                <a16:creationId xmlns:a16="http://schemas.microsoft.com/office/drawing/2014/main" id="{B9045E87-15DB-5B40-898E-499423B0DD17}"/>
              </a:ext>
            </a:extLst>
          </p:cNvPr>
          <p:cNvPicPr>
            <a:picLocks noChangeAspect="1"/>
          </p:cNvPicPr>
          <p:nvPr/>
        </p:nvPicPr>
        <p:blipFill>
          <a:blip r:embed="rId3"/>
          <a:stretch>
            <a:fillRect/>
          </a:stretch>
        </p:blipFill>
        <p:spPr>
          <a:xfrm>
            <a:off x="5440288" y="457364"/>
            <a:ext cx="5806440" cy="5668191"/>
          </a:xfrm>
          <a:prstGeom prst="rect">
            <a:avLst/>
          </a:prstGeom>
        </p:spPr>
      </p:pic>
      <p:pic>
        <p:nvPicPr>
          <p:cNvPr id="27" name="Picture 26">
            <a:extLst>
              <a:ext uri="{FF2B5EF4-FFF2-40B4-BE49-F238E27FC236}">
                <a16:creationId xmlns:a16="http://schemas.microsoft.com/office/drawing/2014/main" id="{8D405BA8-2478-784E-A212-BDD48D790AC3}"/>
              </a:ext>
            </a:extLst>
          </p:cNvPr>
          <p:cNvPicPr>
            <a:picLocks noChangeAspect="1"/>
          </p:cNvPicPr>
          <p:nvPr/>
        </p:nvPicPr>
        <p:blipFill>
          <a:blip r:embed="rId4"/>
          <a:stretch>
            <a:fillRect/>
          </a:stretch>
        </p:blipFill>
        <p:spPr>
          <a:xfrm>
            <a:off x="5440288" y="534168"/>
            <a:ext cx="5806440" cy="5591387"/>
          </a:xfrm>
          <a:prstGeom prst="rect">
            <a:avLst/>
          </a:prstGeom>
        </p:spPr>
      </p:pic>
      <p:pic>
        <p:nvPicPr>
          <p:cNvPr id="28" name="Picture 27">
            <a:extLst>
              <a:ext uri="{FF2B5EF4-FFF2-40B4-BE49-F238E27FC236}">
                <a16:creationId xmlns:a16="http://schemas.microsoft.com/office/drawing/2014/main" id="{8AA45ED9-A800-9E48-A515-3BD3BE637BCE}"/>
              </a:ext>
            </a:extLst>
          </p:cNvPr>
          <p:cNvPicPr>
            <a:picLocks noChangeAspect="1"/>
          </p:cNvPicPr>
          <p:nvPr/>
        </p:nvPicPr>
        <p:blipFill>
          <a:blip r:embed="rId5"/>
          <a:stretch>
            <a:fillRect/>
          </a:stretch>
        </p:blipFill>
        <p:spPr>
          <a:xfrm>
            <a:off x="6257406" y="-615792"/>
            <a:ext cx="5638800" cy="6565900"/>
          </a:xfrm>
          <a:prstGeom prst="rect">
            <a:avLst/>
          </a:prstGeom>
        </p:spPr>
      </p:pic>
      <p:sp>
        <p:nvSpPr>
          <p:cNvPr id="15" name="Circular Arrow 14">
            <a:extLst>
              <a:ext uri="{FF2B5EF4-FFF2-40B4-BE49-F238E27FC236}">
                <a16:creationId xmlns:a16="http://schemas.microsoft.com/office/drawing/2014/main" id="{D13E94AF-5D17-AA41-BD11-3E9331C19459}"/>
              </a:ext>
            </a:extLst>
          </p:cNvPr>
          <p:cNvSpPr/>
          <p:nvPr/>
        </p:nvSpPr>
        <p:spPr>
          <a:xfrm rot="5205560">
            <a:off x="9032867" y="1002475"/>
            <a:ext cx="993273" cy="850604"/>
          </a:xfrm>
          <a:prstGeom prst="circular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B87164DC-7C30-D147-B7E4-FFA6AF78C7B2}"/>
              </a:ext>
            </a:extLst>
          </p:cNvPr>
          <p:cNvSpPr txBox="1"/>
          <p:nvPr/>
        </p:nvSpPr>
        <p:spPr>
          <a:xfrm>
            <a:off x="5775195" y="1208195"/>
            <a:ext cx="2901641" cy="738664"/>
          </a:xfrm>
          <a:prstGeom prst="rect">
            <a:avLst/>
          </a:prstGeom>
          <a:noFill/>
        </p:spPr>
        <p:txBody>
          <a:bodyPr wrap="square" rtlCol="0">
            <a:spAutoFit/>
          </a:bodyPr>
          <a:lstStyle/>
          <a:p>
            <a:pPr algn="ctr"/>
            <a:r>
              <a:rPr lang="en-US" sz="1400" i="1" dirty="0"/>
              <a:t>Rotating the BOA dial allows for the lacing to tighten the upper and capture the foot</a:t>
            </a:r>
          </a:p>
        </p:txBody>
      </p:sp>
      <p:grpSp>
        <p:nvGrpSpPr>
          <p:cNvPr id="23" name="Group 22">
            <a:extLst>
              <a:ext uri="{FF2B5EF4-FFF2-40B4-BE49-F238E27FC236}">
                <a16:creationId xmlns:a16="http://schemas.microsoft.com/office/drawing/2014/main" id="{158A034D-6352-AD41-B59F-9FFCD0C13CBA}"/>
              </a:ext>
            </a:extLst>
          </p:cNvPr>
          <p:cNvGrpSpPr/>
          <p:nvPr/>
        </p:nvGrpSpPr>
        <p:grpSpPr>
          <a:xfrm rot="17411616">
            <a:off x="6078583" y="5038374"/>
            <a:ext cx="857365" cy="310168"/>
            <a:chOff x="5936974" y="3617843"/>
            <a:chExt cx="1430481" cy="569844"/>
          </a:xfrm>
        </p:grpSpPr>
        <p:sp>
          <p:nvSpPr>
            <p:cNvPr id="17" name="Right Arrow 16">
              <a:extLst>
                <a:ext uri="{FF2B5EF4-FFF2-40B4-BE49-F238E27FC236}">
                  <a16:creationId xmlns:a16="http://schemas.microsoft.com/office/drawing/2014/main" id="{E985DDED-15F8-7140-AD2C-A508E10B5C09}"/>
                </a:ext>
              </a:extLst>
            </p:cNvPr>
            <p:cNvSpPr/>
            <p:nvPr/>
          </p:nvSpPr>
          <p:spPr>
            <a:xfrm>
              <a:off x="5936974" y="3617843"/>
              <a:ext cx="556591" cy="5698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2DC984F2-0AFD-0147-9DD8-3ACCD59CB930}"/>
                </a:ext>
              </a:extLst>
            </p:cNvPr>
            <p:cNvSpPr/>
            <p:nvPr/>
          </p:nvSpPr>
          <p:spPr>
            <a:xfrm rot="10800000">
              <a:off x="6810865" y="3617843"/>
              <a:ext cx="556590" cy="5698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715266BE-AA01-FA45-AD98-53B238B31375}"/>
              </a:ext>
            </a:extLst>
          </p:cNvPr>
          <p:cNvSpPr txBox="1"/>
          <p:nvPr/>
        </p:nvSpPr>
        <p:spPr>
          <a:xfrm>
            <a:off x="5775195" y="2497648"/>
            <a:ext cx="2901641" cy="954107"/>
          </a:xfrm>
          <a:prstGeom prst="rect">
            <a:avLst/>
          </a:prstGeom>
          <a:noFill/>
        </p:spPr>
        <p:txBody>
          <a:bodyPr wrap="square" rtlCol="0">
            <a:spAutoFit/>
          </a:bodyPr>
          <a:lstStyle/>
          <a:p>
            <a:pPr algn="ctr"/>
            <a:r>
              <a:rPr lang="en-US" sz="1400" i="1" dirty="0"/>
              <a:t>Plantarflexion during heel-off increases the length of the lace path, thereby pulling the lacing tighter</a:t>
            </a:r>
          </a:p>
        </p:txBody>
      </p:sp>
      <p:sp>
        <p:nvSpPr>
          <p:cNvPr id="19" name="Date Placeholder 3">
            <a:extLst>
              <a:ext uri="{FF2B5EF4-FFF2-40B4-BE49-F238E27FC236}">
                <a16:creationId xmlns:a16="http://schemas.microsoft.com/office/drawing/2014/main" id="{DF967D51-2307-124D-A2BF-96F378C13F8D}"/>
              </a:ext>
            </a:extLst>
          </p:cNvPr>
          <p:cNvSpPr>
            <a:spLocks noGrp="1"/>
          </p:cNvSpPr>
          <p:nvPr>
            <p:ph type="dt" sz="half" idx="10"/>
          </p:nvPr>
        </p:nvSpPr>
        <p:spPr>
          <a:xfrm>
            <a:off x="838200" y="6356349"/>
            <a:ext cx="2354983" cy="365125"/>
          </a:xfrm>
        </p:spPr>
        <p:txBody>
          <a:bodyPr/>
          <a:lstStyle/>
          <a:p>
            <a:r>
              <a:rPr lang="en-US"/>
              <a:t>Oct 26 2021</a:t>
            </a:r>
          </a:p>
        </p:txBody>
      </p:sp>
      <p:sp>
        <p:nvSpPr>
          <p:cNvPr id="22" name="Footer Placeholder 7">
            <a:extLst>
              <a:ext uri="{FF2B5EF4-FFF2-40B4-BE49-F238E27FC236}">
                <a16:creationId xmlns:a16="http://schemas.microsoft.com/office/drawing/2014/main" id="{0F57B326-67AE-6C4E-A353-5CC88D727105}"/>
              </a:ext>
            </a:extLst>
          </p:cNvPr>
          <p:cNvSpPr>
            <a:spLocks noGrp="1"/>
          </p:cNvSpPr>
          <p:nvPr>
            <p:ph type="ftr" sz="quarter" idx="11"/>
          </p:nvPr>
        </p:nvSpPr>
        <p:spPr>
          <a:xfrm>
            <a:off x="2865437" y="6356348"/>
            <a:ext cx="6454774" cy="365125"/>
          </a:xfrm>
        </p:spPr>
        <p:txBody>
          <a:bodyPr/>
          <a:lstStyle/>
          <a:p>
            <a:r>
              <a:rPr lang="en-US" dirty="0"/>
              <a:t>Background | Spacesuit Fit Eval | 4D Foot Model | </a:t>
            </a:r>
            <a:r>
              <a:rPr lang="en-US" dirty="0">
                <a:solidFill>
                  <a:schemeClr val="bg1"/>
                </a:solidFill>
              </a:rPr>
              <a:t>New Boot </a:t>
            </a:r>
            <a:r>
              <a:rPr lang="en-US" dirty="0"/>
              <a:t>| Shoe Fit Eval | XR Studies</a:t>
            </a:r>
          </a:p>
        </p:txBody>
      </p:sp>
    </p:spTree>
    <p:extLst>
      <p:ext uri="{BB962C8B-B14F-4D97-AF65-F5344CB8AC3E}">
        <p14:creationId xmlns:p14="http://schemas.microsoft.com/office/powerpoint/2010/main" val="98383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016-C6D7-DC42-92A3-000813725541}"/>
              </a:ext>
            </a:extLst>
          </p:cNvPr>
          <p:cNvSpPr>
            <a:spLocks noGrp="1"/>
          </p:cNvSpPr>
          <p:nvPr>
            <p:ph type="title"/>
          </p:nvPr>
        </p:nvSpPr>
        <p:spPr/>
        <p:txBody>
          <a:bodyPr>
            <a:normAutofit fontScale="90000"/>
          </a:bodyPr>
          <a:lstStyle/>
          <a:p>
            <a:r>
              <a:rPr lang="en-US" dirty="0"/>
              <a:t>Novel </a:t>
            </a:r>
            <a:r>
              <a:rPr lang="en-US" dirty="0" err="1"/>
              <a:t>Spaceboot</a:t>
            </a:r>
            <a:r>
              <a:rPr lang="en-US" dirty="0"/>
              <a:t> Prototype</a:t>
            </a:r>
          </a:p>
        </p:txBody>
      </p:sp>
      <p:sp>
        <p:nvSpPr>
          <p:cNvPr id="4" name="Date Placeholder 3">
            <a:extLst>
              <a:ext uri="{FF2B5EF4-FFF2-40B4-BE49-F238E27FC236}">
                <a16:creationId xmlns:a16="http://schemas.microsoft.com/office/drawing/2014/main" id="{DA652198-2DA5-854B-9E6F-638FC0086F6E}"/>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635E6618-EE26-6742-88CB-C6292A89F96B}"/>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BD238383-9642-3D4B-9700-E59FFF847444}"/>
              </a:ext>
            </a:extLst>
          </p:cNvPr>
          <p:cNvSpPr>
            <a:spLocks noGrp="1"/>
          </p:cNvSpPr>
          <p:nvPr>
            <p:ph type="sldNum" sz="quarter" idx="12"/>
          </p:nvPr>
        </p:nvSpPr>
        <p:spPr/>
        <p:txBody>
          <a:bodyPr/>
          <a:lstStyle/>
          <a:p>
            <a:fld id="{852B83BF-056A-4342-AAF0-9FABA5DBF156}" type="slidenum">
              <a:rPr lang="en-US" smtClean="0"/>
              <a:t>52</a:t>
            </a:fld>
            <a:endParaRPr lang="en-US"/>
          </a:p>
        </p:txBody>
      </p:sp>
      <p:pic>
        <p:nvPicPr>
          <p:cNvPr id="8" name="Picture 7" descr="A picture containing text, yellow&#10;&#10;Description automatically generated">
            <a:extLst>
              <a:ext uri="{FF2B5EF4-FFF2-40B4-BE49-F238E27FC236}">
                <a16:creationId xmlns:a16="http://schemas.microsoft.com/office/drawing/2014/main" id="{7C3363B2-BAFD-D447-A667-D59B4A4B8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191" y="679887"/>
            <a:ext cx="6990105" cy="5249275"/>
          </a:xfrm>
          <a:prstGeom prst="rect">
            <a:avLst/>
          </a:prstGeom>
        </p:spPr>
      </p:pic>
    </p:spTree>
    <p:extLst>
      <p:ext uri="{BB962C8B-B14F-4D97-AF65-F5344CB8AC3E}">
        <p14:creationId xmlns:p14="http://schemas.microsoft.com/office/powerpoint/2010/main" val="88895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BC30-6C1B-D040-9A6E-CEF061315380}"/>
              </a:ext>
            </a:extLst>
          </p:cNvPr>
          <p:cNvSpPr>
            <a:spLocks noGrp="1"/>
          </p:cNvSpPr>
          <p:nvPr>
            <p:ph type="title"/>
          </p:nvPr>
        </p:nvSpPr>
        <p:spPr/>
        <p:txBody>
          <a:bodyPr>
            <a:normAutofit fontScale="90000"/>
          </a:bodyPr>
          <a:lstStyle/>
          <a:p>
            <a:r>
              <a:rPr lang="en-US" dirty="0"/>
              <a:t>Classic </a:t>
            </a:r>
            <a:r>
              <a:rPr lang="en-US" dirty="0" err="1"/>
              <a:t>Spaceboot</a:t>
            </a:r>
            <a:r>
              <a:rPr lang="en-US" dirty="0"/>
              <a:t> prototype</a:t>
            </a:r>
          </a:p>
        </p:txBody>
      </p:sp>
      <p:sp>
        <p:nvSpPr>
          <p:cNvPr id="3" name="Content Placeholder 2">
            <a:extLst>
              <a:ext uri="{FF2B5EF4-FFF2-40B4-BE49-F238E27FC236}">
                <a16:creationId xmlns:a16="http://schemas.microsoft.com/office/drawing/2014/main" id="{19F93A13-E1F3-0B41-88CD-B539B8C12373}"/>
              </a:ext>
            </a:extLst>
          </p:cNvPr>
          <p:cNvSpPr>
            <a:spLocks noGrp="1"/>
          </p:cNvSpPr>
          <p:nvPr>
            <p:ph idx="1"/>
          </p:nvPr>
        </p:nvSpPr>
        <p:spPr/>
        <p:txBody>
          <a:bodyPr/>
          <a:lstStyle/>
          <a:p>
            <a:r>
              <a:rPr lang="en-US" dirty="0"/>
              <a:t>Classic </a:t>
            </a:r>
            <a:r>
              <a:rPr lang="en-US" dirty="0" err="1"/>
              <a:t>spaceboot</a:t>
            </a:r>
            <a:r>
              <a:rPr lang="en-US" dirty="0"/>
              <a:t> prototype was constructed for later comparison</a:t>
            </a:r>
          </a:p>
          <a:p>
            <a:r>
              <a:rPr lang="en-US" dirty="0"/>
              <a:t>Representative of current </a:t>
            </a:r>
            <a:r>
              <a:rPr lang="en-US" dirty="0" err="1"/>
              <a:t>spaceboots</a:t>
            </a:r>
            <a:endParaRPr lang="en-US" dirty="0"/>
          </a:p>
        </p:txBody>
      </p:sp>
      <p:sp>
        <p:nvSpPr>
          <p:cNvPr id="4" name="Date Placeholder 3">
            <a:extLst>
              <a:ext uri="{FF2B5EF4-FFF2-40B4-BE49-F238E27FC236}">
                <a16:creationId xmlns:a16="http://schemas.microsoft.com/office/drawing/2014/main" id="{43A61E00-709F-AA47-89F6-B64AA266970F}"/>
              </a:ext>
            </a:extLst>
          </p:cNvPr>
          <p:cNvSpPr>
            <a:spLocks noGrp="1"/>
          </p:cNvSpPr>
          <p:nvPr>
            <p:ph type="dt" sz="half" idx="10"/>
          </p:nvPr>
        </p:nvSpPr>
        <p:spPr/>
        <p:txBody>
          <a:bodyPr/>
          <a:lstStyle/>
          <a:p>
            <a:r>
              <a:rPr lang="en-US" dirty="0"/>
              <a:t>Mar 30 2022</a:t>
            </a:r>
          </a:p>
        </p:txBody>
      </p:sp>
      <p:sp>
        <p:nvSpPr>
          <p:cNvPr id="5" name="Footer Placeholder 4">
            <a:extLst>
              <a:ext uri="{FF2B5EF4-FFF2-40B4-BE49-F238E27FC236}">
                <a16:creationId xmlns:a16="http://schemas.microsoft.com/office/drawing/2014/main" id="{55085895-0A0A-664B-B0A5-B3921A97CEBC}"/>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2A1283B9-2670-0A49-9D43-3664C2BC5F6A}"/>
              </a:ext>
            </a:extLst>
          </p:cNvPr>
          <p:cNvSpPr>
            <a:spLocks noGrp="1"/>
          </p:cNvSpPr>
          <p:nvPr>
            <p:ph type="sldNum" sz="quarter" idx="12"/>
          </p:nvPr>
        </p:nvSpPr>
        <p:spPr/>
        <p:txBody>
          <a:bodyPr/>
          <a:lstStyle/>
          <a:p>
            <a:fld id="{852B83BF-056A-4342-AAF0-9FABA5DBF156}" type="slidenum">
              <a:rPr lang="en-US" smtClean="0"/>
              <a:t>53</a:t>
            </a:fld>
            <a:endParaRPr lang="en-US"/>
          </a:p>
        </p:txBody>
      </p:sp>
      <p:pic>
        <p:nvPicPr>
          <p:cNvPr id="8" name="Picture 7" descr="A pair of yellow high heeled shoes&#10;&#10;Description automatically generated with low confidence">
            <a:extLst>
              <a:ext uri="{FF2B5EF4-FFF2-40B4-BE49-F238E27FC236}">
                <a16:creationId xmlns:a16="http://schemas.microsoft.com/office/drawing/2014/main" id="{E3727E9D-EA6D-B044-B7B9-36C8BAEBE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730" y="2315878"/>
            <a:ext cx="5045509" cy="3784132"/>
          </a:xfrm>
          <a:prstGeom prst="rect">
            <a:avLst/>
          </a:prstGeom>
        </p:spPr>
      </p:pic>
    </p:spTree>
    <p:extLst>
      <p:ext uri="{BB962C8B-B14F-4D97-AF65-F5344CB8AC3E}">
        <p14:creationId xmlns:p14="http://schemas.microsoft.com/office/powerpoint/2010/main" val="2871490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590284-D3CC-9F49-8E5B-233DAF263D88}"/>
              </a:ext>
            </a:extLst>
          </p:cNvPr>
          <p:cNvSpPr>
            <a:spLocks noGrp="1"/>
          </p:cNvSpPr>
          <p:nvPr>
            <p:ph type="title"/>
          </p:nvPr>
        </p:nvSpPr>
        <p:spPr/>
        <p:txBody>
          <a:bodyPr>
            <a:normAutofit fontScale="90000"/>
          </a:bodyPr>
          <a:lstStyle/>
          <a:p>
            <a:r>
              <a:rPr lang="en-US" dirty="0"/>
              <a:t>Summary</a:t>
            </a:r>
          </a:p>
        </p:txBody>
      </p:sp>
      <p:sp>
        <p:nvSpPr>
          <p:cNvPr id="8" name="Content Placeholder 7">
            <a:extLst>
              <a:ext uri="{FF2B5EF4-FFF2-40B4-BE49-F238E27FC236}">
                <a16:creationId xmlns:a16="http://schemas.microsoft.com/office/drawing/2014/main" id="{2FF28EB3-F11B-2848-8030-FACEF0755811}"/>
              </a:ext>
            </a:extLst>
          </p:cNvPr>
          <p:cNvSpPr>
            <a:spLocks noGrp="1"/>
          </p:cNvSpPr>
          <p:nvPr>
            <p:ph idx="1"/>
          </p:nvPr>
        </p:nvSpPr>
        <p:spPr>
          <a:xfrm>
            <a:off x="838200" y="922639"/>
            <a:ext cx="10515600" cy="4019146"/>
          </a:xfrm>
        </p:spPr>
        <p:txBody>
          <a:bodyPr>
            <a:normAutofit/>
          </a:bodyPr>
          <a:lstStyle/>
          <a:p>
            <a:pPr marL="0" indent="0">
              <a:buNone/>
            </a:pPr>
            <a:r>
              <a:rPr lang="en-US" b="1" i="1" dirty="0"/>
              <a:t>Conclusions:</a:t>
            </a:r>
          </a:p>
          <a:p>
            <a:r>
              <a:rPr lang="en-US" dirty="0"/>
              <a:t>Planetary spacesuit boot design can incorporate existing knowledge on foot mobility, population measures, and dynamic foot morphology </a:t>
            </a:r>
          </a:p>
          <a:p>
            <a:r>
              <a:rPr lang="en-US" dirty="0"/>
              <a:t>Novel </a:t>
            </a:r>
            <a:r>
              <a:rPr lang="en-US" dirty="0" err="1"/>
              <a:t>spaceboot</a:t>
            </a:r>
            <a:r>
              <a:rPr lang="en-US" dirty="0"/>
              <a:t> design with lacing and heel counter to accommodate foot shape changes and reduce heel lift</a:t>
            </a:r>
          </a:p>
          <a:p>
            <a:r>
              <a:rPr lang="en-US" dirty="0"/>
              <a:t>Design translated into functioning pressurized prototype</a:t>
            </a:r>
          </a:p>
        </p:txBody>
      </p:sp>
      <p:sp>
        <p:nvSpPr>
          <p:cNvPr id="4" name="Date Placeholder 3">
            <a:extLst>
              <a:ext uri="{FF2B5EF4-FFF2-40B4-BE49-F238E27FC236}">
                <a16:creationId xmlns:a16="http://schemas.microsoft.com/office/drawing/2014/main" id="{01D22095-186A-104A-8198-6392D6541C92}"/>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6F05B9B6-3501-C84C-8CAB-60DB8F132BEC}"/>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54</a:t>
            </a:fld>
            <a:endParaRPr lang="en-US"/>
          </a:p>
        </p:txBody>
      </p:sp>
      <p:sp>
        <p:nvSpPr>
          <p:cNvPr id="11" name="Footer Placeholder 10">
            <a:extLst>
              <a:ext uri="{FF2B5EF4-FFF2-40B4-BE49-F238E27FC236}">
                <a16:creationId xmlns:a16="http://schemas.microsoft.com/office/drawing/2014/main" id="{EEDCBDB0-8054-471E-8C9B-6345A88560B6}"/>
              </a:ext>
            </a:extLst>
          </p:cNvPr>
          <p:cNvSpPr>
            <a:spLocks noGrp="1"/>
          </p:cNvSpPr>
          <p:nvPr>
            <p:ph type="ftr" sz="quarter" idx="11"/>
          </p:nvPr>
        </p:nvSpPr>
        <p:spPr/>
        <p:txBody>
          <a:bodyPr/>
          <a:lstStyle/>
          <a:p>
            <a:r>
              <a:rPr lang="en-US" dirty="0"/>
              <a:t>Motivation | Background | Overview | Aim 1 | Aim 2 | </a:t>
            </a:r>
            <a:r>
              <a:rPr lang="en-US" dirty="0">
                <a:solidFill>
                  <a:schemeClr val="bg1"/>
                </a:solidFill>
              </a:rPr>
              <a:t>Aim 3</a:t>
            </a:r>
            <a:r>
              <a:rPr lang="en-US" dirty="0"/>
              <a:t> | Aim 4 | Summary</a:t>
            </a:r>
          </a:p>
        </p:txBody>
      </p:sp>
    </p:spTree>
    <p:extLst>
      <p:ext uri="{BB962C8B-B14F-4D97-AF65-F5344CB8AC3E}">
        <p14:creationId xmlns:p14="http://schemas.microsoft.com/office/powerpoint/2010/main" val="45525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DD123-45AD-5142-8BB8-116333E7A294}"/>
              </a:ext>
            </a:extLst>
          </p:cNvPr>
          <p:cNvSpPr>
            <a:spLocks noGrp="1"/>
          </p:cNvSpPr>
          <p:nvPr>
            <p:ph type="title"/>
          </p:nvPr>
        </p:nvSpPr>
        <p:spPr/>
        <p:txBody>
          <a:bodyPr/>
          <a:lstStyle/>
          <a:p>
            <a:r>
              <a:rPr lang="en-US" dirty="0"/>
              <a:t>Specific Aim 4</a:t>
            </a:r>
          </a:p>
        </p:txBody>
      </p:sp>
      <p:sp>
        <p:nvSpPr>
          <p:cNvPr id="3" name="Text Placeholder 2">
            <a:extLst>
              <a:ext uri="{FF2B5EF4-FFF2-40B4-BE49-F238E27FC236}">
                <a16:creationId xmlns:a16="http://schemas.microsoft.com/office/drawing/2014/main" id="{87919297-205E-2A4E-8599-19F4776ADDEE}"/>
              </a:ext>
            </a:extLst>
          </p:cNvPr>
          <p:cNvSpPr>
            <a:spLocks noGrp="1"/>
          </p:cNvSpPr>
          <p:nvPr>
            <p:ph type="body" idx="1"/>
          </p:nvPr>
        </p:nvSpPr>
        <p:spPr/>
        <p:txBody>
          <a:bodyPr/>
          <a:lstStyle/>
          <a:p>
            <a:r>
              <a:rPr lang="en-US" dirty="0"/>
              <a:t>Evaluate novel planetary spacesuit boot design for fit, comfort, and mobility</a:t>
            </a:r>
          </a:p>
        </p:txBody>
      </p:sp>
      <p:sp>
        <p:nvSpPr>
          <p:cNvPr id="4" name="Date Placeholder 3">
            <a:extLst>
              <a:ext uri="{FF2B5EF4-FFF2-40B4-BE49-F238E27FC236}">
                <a16:creationId xmlns:a16="http://schemas.microsoft.com/office/drawing/2014/main" id="{CE3657E0-6338-CD47-BD73-CA270C5830A3}"/>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6B5C010A-8671-3F40-99A7-674E8F4CE34F}"/>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55</a:t>
            </a:fld>
            <a:endParaRPr lang="en-US"/>
          </a:p>
        </p:txBody>
      </p:sp>
      <p:sp>
        <p:nvSpPr>
          <p:cNvPr id="9" name="Footer Placeholder 8">
            <a:extLst>
              <a:ext uri="{FF2B5EF4-FFF2-40B4-BE49-F238E27FC236}">
                <a16:creationId xmlns:a16="http://schemas.microsoft.com/office/drawing/2014/main" id="{809A544E-328E-48D4-AEB3-135363ECBF43}"/>
              </a:ext>
            </a:extLst>
          </p:cNvPr>
          <p:cNvSpPr>
            <a:spLocks noGrp="1"/>
          </p:cNvSpPr>
          <p:nvPr>
            <p:ph type="ftr" sz="quarter" idx="11"/>
          </p:nvPr>
        </p:nvSpPr>
        <p:spPr/>
        <p:txBody>
          <a:bodyPr/>
          <a:lstStyle/>
          <a:p>
            <a:r>
              <a:rPr lang="en-US" dirty="0"/>
              <a:t>Motivation | Background | Overview | Aim 1 | Aim 2 | Aim 3 | </a:t>
            </a:r>
            <a:r>
              <a:rPr lang="en-US" dirty="0">
                <a:solidFill>
                  <a:schemeClr val="bg1"/>
                </a:solidFill>
              </a:rPr>
              <a:t>Aim 4</a:t>
            </a:r>
            <a:r>
              <a:rPr lang="en-US" dirty="0"/>
              <a:t> | Summary</a:t>
            </a:r>
          </a:p>
        </p:txBody>
      </p:sp>
    </p:spTree>
    <p:extLst>
      <p:ext uri="{BB962C8B-B14F-4D97-AF65-F5344CB8AC3E}">
        <p14:creationId xmlns:p14="http://schemas.microsoft.com/office/powerpoint/2010/main" val="2399338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A3397C-10CF-4F36-BC5A-DDD41D18562B}"/>
              </a:ext>
            </a:extLst>
          </p:cNvPr>
          <p:cNvSpPr>
            <a:spLocks noGrp="1"/>
          </p:cNvSpPr>
          <p:nvPr>
            <p:ph type="title"/>
          </p:nvPr>
        </p:nvSpPr>
        <p:spPr/>
        <p:txBody>
          <a:bodyPr>
            <a:normAutofit fontScale="90000"/>
          </a:bodyPr>
          <a:lstStyle/>
          <a:p>
            <a:r>
              <a:rPr lang="en-US" dirty="0"/>
              <a:t>Background</a:t>
            </a:r>
          </a:p>
        </p:txBody>
      </p:sp>
      <p:sp>
        <p:nvSpPr>
          <p:cNvPr id="8" name="Content Placeholder 7">
            <a:extLst>
              <a:ext uri="{FF2B5EF4-FFF2-40B4-BE49-F238E27FC236}">
                <a16:creationId xmlns:a16="http://schemas.microsoft.com/office/drawing/2014/main" id="{982A56E6-F41C-4FF6-B5AF-297CC22DF937}"/>
              </a:ext>
            </a:extLst>
          </p:cNvPr>
          <p:cNvSpPr>
            <a:spLocks noGrp="1"/>
          </p:cNvSpPr>
          <p:nvPr>
            <p:ph idx="1"/>
          </p:nvPr>
        </p:nvSpPr>
        <p:spPr/>
        <p:txBody>
          <a:bodyPr/>
          <a:lstStyle/>
          <a:p>
            <a:r>
              <a:rPr lang="en-US" dirty="0"/>
              <a:t>Prototype boot needs to be validated to test effects of using dynamic foot morphology as a design input on mobility, comfort, and ability to reduce heel-lift</a:t>
            </a:r>
          </a:p>
          <a:p>
            <a:r>
              <a:rPr lang="en-US" dirty="0"/>
              <a:t>Gold standard for planetary EVA is an unpressurized hiking boot</a:t>
            </a:r>
          </a:p>
          <a:p>
            <a:r>
              <a:rPr lang="en-US" dirty="0"/>
              <a:t>Current technology can be represented as a modified, pressurized, hiking boot with a convoluted ankle joint</a:t>
            </a:r>
          </a:p>
          <a:p>
            <a:endParaRPr lang="en-US" dirty="0"/>
          </a:p>
        </p:txBody>
      </p:sp>
      <p:sp>
        <p:nvSpPr>
          <p:cNvPr id="4" name="Date Placeholder 3">
            <a:extLst>
              <a:ext uri="{FF2B5EF4-FFF2-40B4-BE49-F238E27FC236}">
                <a16:creationId xmlns:a16="http://schemas.microsoft.com/office/drawing/2014/main" id="{F508E950-AFFE-4B62-B0CB-8A50447282CD}"/>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6B5FD052-0046-4740-AB0E-0A2B6D8588BF}"/>
              </a:ext>
            </a:extLst>
          </p:cNvPr>
          <p:cNvSpPr>
            <a:spLocks noGrp="1"/>
          </p:cNvSpPr>
          <p:nvPr>
            <p:ph type="ftr" sz="quarter" idx="11"/>
          </p:nvPr>
        </p:nvSpPr>
        <p:spPr/>
        <p:txBody>
          <a:bodyPr/>
          <a:lstStyle/>
          <a:p>
            <a:r>
              <a:rPr lang="en-US" dirty="0"/>
              <a:t>Motivation | Background | Overview | Aim 1 | Aim 2 | Aim 3 | </a:t>
            </a:r>
            <a:r>
              <a:rPr lang="en-US" dirty="0">
                <a:solidFill>
                  <a:schemeClr val="bg1"/>
                </a:solidFill>
              </a:rPr>
              <a:t>Aim 4 </a:t>
            </a:r>
            <a:r>
              <a:rPr lang="en-US" dirty="0"/>
              <a:t>| Summary</a:t>
            </a:r>
          </a:p>
        </p:txBody>
      </p:sp>
      <p:sp>
        <p:nvSpPr>
          <p:cNvPr id="6" name="Slide Number Placeholder 5">
            <a:extLst>
              <a:ext uri="{FF2B5EF4-FFF2-40B4-BE49-F238E27FC236}">
                <a16:creationId xmlns:a16="http://schemas.microsoft.com/office/drawing/2014/main" id="{2C39DE23-68D7-4F03-8804-E80CDC37B701}"/>
              </a:ext>
            </a:extLst>
          </p:cNvPr>
          <p:cNvSpPr>
            <a:spLocks noGrp="1"/>
          </p:cNvSpPr>
          <p:nvPr>
            <p:ph type="sldNum" sz="quarter" idx="12"/>
          </p:nvPr>
        </p:nvSpPr>
        <p:spPr/>
        <p:txBody>
          <a:bodyPr/>
          <a:lstStyle/>
          <a:p>
            <a:fld id="{852B83BF-056A-4342-AAF0-9FABA5DBF156}" type="slidenum">
              <a:rPr lang="en-US" smtClean="0"/>
              <a:t>56</a:t>
            </a:fld>
            <a:endParaRPr lang="en-US"/>
          </a:p>
        </p:txBody>
      </p:sp>
    </p:spTree>
    <p:extLst>
      <p:ext uri="{BB962C8B-B14F-4D97-AF65-F5344CB8AC3E}">
        <p14:creationId xmlns:p14="http://schemas.microsoft.com/office/powerpoint/2010/main" val="3151784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A42918-BCC1-B44E-B0D6-5F9A71E16356}"/>
              </a:ext>
            </a:extLst>
          </p:cNvPr>
          <p:cNvSpPr>
            <a:spLocks noGrp="1"/>
          </p:cNvSpPr>
          <p:nvPr>
            <p:ph type="title"/>
          </p:nvPr>
        </p:nvSpPr>
        <p:spPr/>
        <p:txBody>
          <a:bodyPr>
            <a:normAutofit fontScale="90000"/>
          </a:bodyPr>
          <a:lstStyle/>
          <a:p>
            <a:r>
              <a:rPr lang="en-US" dirty="0"/>
              <a:t>Objectives</a:t>
            </a:r>
          </a:p>
        </p:txBody>
      </p:sp>
      <p:sp>
        <p:nvSpPr>
          <p:cNvPr id="8" name="Content Placeholder 7">
            <a:extLst>
              <a:ext uri="{FF2B5EF4-FFF2-40B4-BE49-F238E27FC236}">
                <a16:creationId xmlns:a16="http://schemas.microsoft.com/office/drawing/2014/main" id="{8DB243B3-64C8-124F-8BAD-5C58B626D358}"/>
              </a:ext>
            </a:extLst>
          </p:cNvPr>
          <p:cNvSpPr>
            <a:spLocks noGrp="1"/>
          </p:cNvSpPr>
          <p:nvPr>
            <p:ph idx="1"/>
          </p:nvPr>
        </p:nvSpPr>
        <p:spPr/>
        <p:txBody>
          <a:bodyPr/>
          <a:lstStyle/>
          <a:p>
            <a:r>
              <a:rPr lang="en-US" dirty="0"/>
              <a:t>Construct interface between test boots and test environments</a:t>
            </a:r>
          </a:p>
          <a:p>
            <a:r>
              <a:rPr lang="en-US" dirty="0"/>
              <a:t>Evaluate the mobility of the novel design against a standard hiking boot and pressurized hiking boot</a:t>
            </a:r>
          </a:p>
          <a:p>
            <a:r>
              <a:rPr lang="en-US" dirty="0"/>
              <a:t>Evaluate the comfort of the novel design against a standard hiking boot and pressurized hiking boot</a:t>
            </a:r>
          </a:p>
          <a:p>
            <a:r>
              <a:rPr lang="en-US" dirty="0"/>
              <a:t>Evaluate the novel design for its ability to reduce instances of heel lift against a standard hiking boot and pressurized hiking boot</a:t>
            </a:r>
          </a:p>
          <a:p>
            <a:endParaRPr lang="en-US" dirty="0"/>
          </a:p>
        </p:txBody>
      </p:sp>
      <p:sp>
        <p:nvSpPr>
          <p:cNvPr id="4" name="Date Placeholder 3">
            <a:extLst>
              <a:ext uri="{FF2B5EF4-FFF2-40B4-BE49-F238E27FC236}">
                <a16:creationId xmlns:a16="http://schemas.microsoft.com/office/drawing/2014/main" id="{3AA9A148-959C-6247-9423-9E604766E172}"/>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4CE77961-CDFA-744E-BEC7-65FD8ED926D8}"/>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57</a:t>
            </a:fld>
            <a:endParaRPr lang="en-US"/>
          </a:p>
        </p:txBody>
      </p:sp>
      <p:sp>
        <p:nvSpPr>
          <p:cNvPr id="9" name="Footer Placeholder 8">
            <a:extLst>
              <a:ext uri="{FF2B5EF4-FFF2-40B4-BE49-F238E27FC236}">
                <a16:creationId xmlns:a16="http://schemas.microsoft.com/office/drawing/2014/main" id="{D27CEFBC-9DB0-485E-8B33-6737CF31799D}"/>
              </a:ext>
            </a:extLst>
          </p:cNvPr>
          <p:cNvSpPr>
            <a:spLocks noGrp="1"/>
          </p:cNvSpPr>
          <p:nvPr>
            <p:ph type="ftr" sz="quarter" idx="11"/>
          </p:nvPr>
        </p:nvSpPr>
        <p:spPr/>
        <p:txBody>
          <a:bodyPr/>
          <a:lstStyle/>
          <a:p>
            <a:r>
              <a:rPr lang="en-US" dirty="0"/>
              <a:t>Motivation | Background | Overview | Aim 1 | Aim 2 | Aim 3 | </a:t>
            </a:r>
            <a:r>
              <a:rPr lang="en-US" dirty="0">
                <a:solidFill>
                  <a:schemeClr val="bg1"/>
                </a:solidFill>
              </a:rPr>
              <a:t>Aim 4</a:t>
            </a:r>
            <a:r>
              <a:rPr lang="en-US" dirty="0"/>
              <a:t> | Summary</a:t>
            </a:r>
          </a:p>
        </p:txBody>
      </p:sp>
    </p:spTree>
    <p:extLst>
      <p:ext uri="{BB962C8B-B14F-4D97-AF65-F5344CB8AC3E}">
        <p14:creationId xmlns:p14="http://schemas.microsoft.com/office/powerpoint/2010/main" val="2826493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3C17-6741-47DB-BDFA-F37EBABD1791}"/>
              </a:ext>
            </a:extLst>
          </p:cNvPr>
          <p:cNvSpPr>
            <a:spLocks noGrp="1"/>
          </p:cNvSpPr>
          <p:nvPr>
            <p:ph type="title"/>
          </p:nvPr>
        </p:nvSpPr>
        <p:spPr/>
        <p:txBody>
          <a:bodyPr>
            <a:normAutofit fontScale="90000"/>
          </a:bodyPr>
          <a:lstStyle/>
          <a:p>
            <a:r>
              <a:rPr lang="en-US" dirty="0"/>
              <a:t>Testing Hypotheses</a:t>
            </a:r>
          </a:p>
        </p:txBody>
      </p:sp>
      <p:sp>
        <p:nvSpPr>
          <p:cNvPr id="3" name="Content Placeholder 2">
            <a:extLst>
              <a:ext uri="{FF2B5EF4-FFF2-40B4-BE49-F238E27FC236}">
                <a16:creationId xmlns:a16="http://schemas.microsoft.com/office/drawing/2014/main" id="{1D64C75A-41DB-4A4F-A057-47926AEDBDEA}"/>
              </a:ext>
            </a:extLst>
          </p:cNvPr>
          <p:cNvSpPr>
            <a:spLocks noGrp="1"/>
          </p:cNvSpPr>
          <p:nvPr>
            <p:ph idx="1"/>
          </p:nvPr>
        </p:nvSpPr>
        <p:spPr/>
        <p:txBody>
          <a:bodyPr/>
          <a:lstStyle/>
          <a:p>
            <a:r>
              <a:rPr lang="en-US" dirty="0"/>
              <a:t>The novel boot design will provide: </a:t>
            </a:r>
          </a:p>
          <a:p>
            <a:pPr lvl="1"/>
            <a:r>
              <a:rPr lang="en-US" i="1" dirty="0"/>
              <a:t>equivalent</a:t>
            </a:r>
            <a:r>
              <a:rPr lang="en-US" dirty="0"/>
              <a:t> comfort</a:t>
            </a:r>
            <a:r>
              <a:rPr lang="en-US" b="1" i="1" dirty="0"/>
              <a:t> </a:t>
            </a:r>
            <a:r>
              <a:rPr lang="en-US" dirty="0"/>
              <a:t>compared to the laced </a:t>
            </a:r>
            <a:r>
              <a:rPr lang="en-US" dirty="0" err="1"/>
              <a:t>workboot</a:t>
            </a:r>
            <a:endParaRPr lang="en-US" dirty="0"/>
          </a:p>
          <a:p>
            <a:pPr lvl="1"/>
            <a:r>
              <a:rPr lang="en-US" i="1" dirty="0"/>
              <a:t>improved</a:t>
            </a:r>
            <a:r>
              <a:rPr lang="en-US" dirty="0"/>
              <a:t> comfort compared to the classic </a:t>
            </a:r>
            <a:r>
              <a:rPr lang="en-US" dirty="0" err="1"/>
              <a:t>spaceboot</a:t>
            </a:r>
            <a:r>
              <a:rPr lang="en-US" dirty="0"/>
              <a:t> and unlaced working boot</a:t>
            </a:r>
          </a:p>
          <a:p>
            <a:r>
              <a:rPr lang="en-US" dirty="0"/>
              <a:t>The novel boot design will induce:</a:t>
            </a:r>
          </a:p>
          <a:p>
            <a:pPr lvl="1"/>
            <a:r>
              <a:rPr lang="en-US" i="1" dirty="0"/>
              <a:t>same</a:t>
            </a:r>
            <a:r>
              <a:rPr lang="en-US" dirty="0"/>
              <a:t> number of instances of heel lift as the hiking boot</a:t>
            </a:r>
          </a:p>
          <a:p>
            <a:pPr lvl="1"/>
            <a:r>
              <a:rPr lang="en-US" i="1" dirty="0"/>
              <a:t>fewer</a:t>
            </a:r>
            <a:r>
              <a:rPr lang="en-US" dirty="0"/>
              <a:t> instances of heel lift compared to the pressurized hiking boot</a:t>
            </a:r>
          </a:p>
        </p:txBody>
      </p:sp>
      <p:sp>
        <p:nvSpPr>
          <p:cNvPr id="4" name="Date Placeholder 3">
            <a:extLst>
              <a:ext uri="{FF2B5EF4-FFF2-40B4-BE49-F238E27FC236}">
                <a16:creationId xmlns:a16="http://schemas.microsoft.com/office/drawing/2014/main" id="{E68A6CD5-7577-4614-B3B4-5CC7C26A9020}"/>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564E0259-E82A-41B9-B38D-D31B303742B4}"/>
              </a:ext>
            </a:extLst>
          </p:cNvPr>
          <p:cNvSpPr>
            <a:spLocks noGrp="1"/>
          </p:cNvSpPr>
          <p:nvPr>
            <p:ph type="ftr" sz="quarter" idx="11"/>
          </p:nvPr>
        </p:nvSpPr>
        <p:spPr/>
        <p:txBody>
          <a:bodyPr/>
          <a:lstStyle/>
          <a:p>
            <a:r>
              <a:rPr lang="en-US" dirty="0"/>
              <a:t>Motivation | Background | Overview | Aim 1 | Aim 2 | Aim 3 | </a:t>
            </a:r>
            <a:r>
              <a:rPr lang="en-US" dirty="0">
                <a:solidFill>
                  <a:schemeClr val="bg1"/>
                </a:solidFill>
              </a:rPr>
              <a:t>Aim 4</a:t>
            </a:r>
            <a:r>
              <a:rPr lang="en-US" dirty="0"/>
              <a:t> | Summary</a:t>
            </a:r>
          </a:p>
        </p:txBody>
      </p:sp>
      <p:sp>
        <p:nvSpPr>
          <p:cNvPr id="6" name="Slide Number Placeholder 5">
            <a:extLst>
              <a:ext uri="{FF2B5EF4-FFF2-40B4-BE49-F238E27FC236}">
                <a16:creationId xmlns:a16="http://schemas.microsoft.com/office/drawing/2014/main" id="{89B713D6-1081-4546-80BC-B856BDC9408F}"/>
              </a:ext>
            </a:extLst>
          </p:cNvPr>
          <p:cNvSpPr>
            <a:spLocks noGrp="1"/>
          </p:cNvSpPr>
          <p:nvPr>
            <p:ph type="sldNum" sz="quarter" idx="12"/>
          </p:nvPr>
        </p:nvSpPr>
        <p:spPr/>
        <p:txBody>
          <a:bodyPr/>
          <a:lstStyle/>
          <a:p>
            <a:fld id="{852B83BF-056A-4342-AAF0-9FABA5DBF156}" type="slidenum">
              <a:rPr lang="en-US" smtClean="0"/>
              <a:t>58</a:t>
            </a:fld>
            <a:endParaRPr lang="en-US"/>
          </a:p>
        </p:txBody>
      </p:sp>
    </p:spTree>
    <p:extLst>
      <p:ext uri="{BB962C8B-B14F-4D97-AF65-F5344CB8AC3E}">
        <p14:creationId xmlns:p14="http://schemas.microsoft.com/office/powerpoint/2010/main" val="693664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6AE8-5558-4D48-936E-D839CD94627B}"/>
              </a:ext>
            </a:extLst>
          </p:cNvPr>
          <p:cNvSpPr>
            <a:spLocks noGrp="1"/>
          </p:cNvSpPr>
          <p:nvPr>
            <p:ph type="title"/>
          </p:nvPr>
        </p:nvSpPr>
        <p:spPr/>
        <p:txBody>
          <a:bodyPr>
            <a:normAutofit fontScale="90000"/>
          </a:bodyPr>
          <a:lstStyle/>
          <a:p>
            <a:r>
              <a:rPr lang="en-US" dirty="0"/>
              <a:t>Conditions</a:t>
            </a:r>
          </a:p>
        </p:txBody>
      </p:sp>
      <p:sp>
        <p:nvSpPr>
          <p:cNvPr id="3" name="Content Placeholder 2">
            <a:extLst>
              <a:ext uri="{FF2B5EF4-FFF2-40B4-BE49-F238E27FC236}">
                <a16:creationId xmlns:a16="http://schemas.microsoft.com/office/drawing/2014/main" id="{1F1129EE-F169-A043-813E-2B63CB996B1F}"/>
              </a:ext>
            </a:extLst>
          </p:cNvPr>
          <p:cNvSpPr>
            <a:spLocks noGrp="1"/>
          </p:cNvSpPr>
          <p:nvPr>
            <p:ph idx="1"/>
          </p:nvPr>
        </p:nvSpPr>
        <p:spPr/>
        <p:txBody>
          <a:bodyPr/>
          <a:lstStyle/>
          <a:p>
            <a:r>
              <a:rPr lang="en-US" dirty="0"/>
              <a:t>Novel Spacesuit Boot</a:t>
            </a:r>
          </a:p>
          <a:p>
            <a:r>
              <a:rPr lang="en-US" dirty="0"/>
              <a:t>Laced </a:t>
            </a:r>
            <a:r>
              <a:rPr lang="en-US" dirty="0" err="1"/>
              <a:t>Workboot</a:t>
            </a:r>
            <a:endParaRPr lang="en-US" dirty="0"/>
          </a:p>
          <a:p>
            <a:r>
              <a:rPr lang="en-US" dirty="0"/>
              <a:t>Classic Spacesuit Boot</a:t>
            </a:r>
          </a:p>
          <a:p>
            <a:r>
              <a:rPr lang="en-US" dirty="0"/>
              <a:t>Unlaced </a:t>
            </a:r>
            <a:r>
              <a:rPr lang="en-US" dirty="0" err="1"/>
              <a:t>Workboot</a:t>
            </a:r>
            <a:endParaRPr lang="en-US" dirty="0"/>
          </a:p>
        </p:txBody>
      </p:sp>
      <p:sp>
        <p:nvSpPr>
          <p:cNvPr id="4" name="Date Placeholder 3">
            <a:extLst>
              <a:ext uri="{FF2B5EF4-FFF2-40B4-BE49-F238E27FC236}">
                <a16:creationId xmlns:a16="http://schemas.microsoft.com/office/drawing/2014/main" id="{6BC2A981-6407-2B48-8A1B-CD8D9ADAA0E7}"/>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86CD4F02-6FAB-004D-A414-5E6C6E9C5E3E}"/>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048E3119-F0AB-F04E-A345-26C6B3E9D0C9}"/>
              </a:ext>
            </a:extLst>
          </p:cNvPr>
          <p:cNvSpPr>
            <a:spLocks noGrp="1"/>
          </p:cNvSpPr>
          <p:nvPr>
            <p:ph type="sldNum" sz="quarter" idx="12"/>
          </p:nvPr>
        </p:nvSpPr>
        <p:spPr/>
        <p:txBody>
          <a:bodyPr/>
          <a:lstStyle/>
          <a:p>
            <a:fld id="{852B83BF-056A-4342-AAF0-9FABA5DBF156}" type="slidenum">
              <a:rPr lang="en-US" smtClean="0"/>
              <a:t>59</a:t>
            </a:fld>
            <a:endParaRPr lang="en-US"/>
          </a:p>
        </p:txBody>
      </p:sp>
      <p:pic>
        <p:nvPicPr>
          <p:cNvPr id="8" name="Picture 7" descr="A picture containing text, indoor, computer, display&#10;&#10;Description automatically generated">
            <a:extLst>
              <a:ext uri="{FF2B5EF4-FFF2-40B4-BE49-F238E27FC236}">
                <a16:creationId xmlns:a16="http://schemas.microsoft.com/office/drawing/2014/main" id="{7913D174-3CED-284B-B82A-9D187106B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803" y="467375"/>
            <a:ext cx="6391154" cy="5467987"/>
          </a:xfrm>
          <a:prstGeom prst="rect">
            <a:avLst/>
          </a:prstGeom>
        </p:spPr>
      </p:pic>
    </p:spTree>
    <p:extLst>
      <p:ext uri="{BB962C8B-B14F-4D97-AF65-F5344CB8AC3E}">
        <p14:creationId xmlns:p14="http://schemas.microsoft.com/office/powerpoint/2010/main" val="3761237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B4B6-9CDF-A14A-B765-27C0687BB2AD}"/>
              </a:ext>
            </a:extLst>
          </p:cNvPr>
          <p:cNvSpPr>
            <a:spLocks noGrp="1"/>
          </p:cNvSpPr>
          <p:nvPr>
            <p:ph type="title"/>
          </p:nvPr>
        </p:nvSpPr>
        <p:spPr/>
        <p:txBody>
          <a:bodyPr>
            <a:normAutofit fontScale="90000"/>
          </a:bodyPr>
          <a:lstStyle/>
          <a:p>
            <a:r>
              <a:rPr lang="en-US" dirty="0"/>
              <a:t>EVA Injury Incidence</a:t>
            </a:r>
          </a:p>
        </p:txBody>
      </p:sp>
      <p:sp>
        <p:nvSpPr>
          <p:cNvPr id="3" name="Content Placeholder 2">
            <a:extLst>
              <a:ext uri="{FF2B5EF4-FFF2-40B4-BE49-F238E27FC236}">
                <a16:creationId xmlns:a16="http://schemas.microsoft.com/office/drawing/2014/main" id="{D582E5EA-FD0A-184C-A701-CF373C82C776}"/>
              </a:ext>
            </a:extLst>
          </p:cNvPr>
          <p:cNvSpPr>
            <a:spLocks noGrp="1"/>
          </p:cNvSpPr>
          <p:nvPr>
            <p:ph sz="half" idx="1"/>
          </p:nvPr>
        </p:nvSpPr>
        <p:spPr>
          <a:xfrm>
            <a:off x="838200" y="821940"/>
            <a:ext cx="5181600" cy="4045896"/>
          </a:xfrm>
        </p:spPr>
        <p:txBody>
          <a:bodyPr/>
          <a:lstStyle/>
          <a:p>
            <a:r>
              <a:rPr lang="en-US" dirty="0"/>
              <a:t>EVA spacesuit components are the leading source of in-flight injuries</a:t>
            </a:r>
            <a:r>
              <a:rPr lang="en-US" baseline="30000" dirty="0"/>
              <a:t>2</a:t>
            </a:r>
            <a:r>
              <a:rPr lang="en-US" dirty="0"/>
              <a:t> </a:t>
            </a:r>
          </a:p>
          <a:p>
            <a:pPr lvl="1"/>
            <a:r>
              <a:rPr lang="en-US" dirty="0"/>
              <a:t>Apollo astronauts complained about fatigue from reduced mobility</a:t>
            </a:r>
            <a:r>
              <a:rPr lang="en-US" baseline="30000" dirty="0"/>
              <a:t>1</a:t>
            </a:r>
          </a:p>
          <a:p>
            <a:pPr lvl="1"/>
            <a:r>
              <a:rPr lang="en-US" dirty="0"/>
              <a:t>Injuries reported both in-flight and during ground-based training and evaluation sessions</a:t>
            </a:r>
          </a:p>
        </p:txBody>
      </p:sp>
      <p:sp>
        <p:nvSpPr>
          <p:cNvPr id="5" name="Date Placeholder 4">
            <a:extLst>
              <a:ext uri="{FF2B5EF4-FFF2-40B4-BE49-F238E27FC236}">
                <a16:creationId xmlns:a16="http://schemas.microsoft.com/office/drawing/2014/main" id="{E77488FD-67E6-3148-944D-8652C398C6CE}"/>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93864113-11D1-C24C-8608-ED5281AFF2AA}"/>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6</a:t>
            </a:fld>
            <a:endParaRPr lang="en-US"/>
          </a:p>
        </p:txBody>
      </p:sp>
      <p:pic>
        <p:nvPicPr>
          <p:cNvPr id="9" name="Picture 8">
            <a:extLst>
              <a:ext uri="{FF2B5EF4-FFF2-40B4-BE49-F238E27FC236}">
                <a16:creationId xmlns:a16="http://schemas.microsoft.com/office/drawing/2014/main" id="{EA8CAA46-65E7-4E4E-B0DE-72804AA852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5554" y="810441"/>
            <a:ext cx="5534891" cy="2505015"/>
          </a:xfrm>
          <a:prstGeom prst="rect">
            <a:avLst/>
          </a:prstGeom>
        </p:spPr>
      </p:pic>
      <p:sp>
        <p:nvSpPr>
          <p:cNvPr id="12" name="TextBox 11">
            <a:extLst>
              <a:ext uri="{FF2B5EF4-FFF2-40B4-BE49-F238E27FC236}">
                <a16:creationId xmlns:a16="http://schemas.microsoft.com/office/drawing/2014/main" id="{4F67ED67-3A62-1A4E-8699-8357A733285B}"/>
              </a:ext>
            </a:extLst>
          </p:cNvPr>
          <p:cNvSpPr txBox="1"/>
          <p:nvPr/>
        </p:nvSpPr>
        <p:spPr>
          <a:xfrm>
            <a:off x="6414145" y="2992426"/>
            <a:ext cx="1281953" cy="276999"/>
          </a:xfrm>
          <a:prstGeom prst="rect">
            <a:avLst/>
          </a:prstGeom>
          <a:noFill/>
        </p:spPr>
        <p:txBody>
          <a:bodyPr wrap="square" rtlCol="0">
            <a:spAutoFit/>
          </a:bodyPr>
          <a:lstStyle/>
          <a:p>
            <a:pPr algn="ctr"/>
            <a:r>
              <a:rPr lang="en-US" sz="1200" i="1" dirty="0"/>
              <a:t>Contact Injuries</a:t>
            </a:r>
          </a:p>
        </p:txBody>
      </p:sp>
      <p:sp>
        <p:nvSpPr>
          <p:cNvPr id="13" name="TextBox 12">
            <a:extLst>
              <a:ext uri="{FF2B5EF4-FFF2-40B4-BE49-F238E27FC236}">
                <a16:creationId xmlns:a16="http://schemas.microsoft.com/office/drawing/2014/main" id="{CB31BEF8-0D1E-E947-B2D7-661E234D7B5C}"/>
              </a:ext>
            </a:extLst>
          </p:cNvPr>
          <p:cNvSpPr txBox="1"/>
          <p:nvPr/>
        </p:nvSpPr>
        <p:spPr>
          <a:xfrm>
            <a:off x="8090443" y="3003504"/>
            <a:ext cx="3366451" cy="276999"/>
          </a:xfrm>
          <a:prstGeom prst="rect">
            <a:avLst/>
          </a:prstGeom>
          <a:solidFill>
            <a:schemeClr val="bg1"/>
          </a:solidFill>
        </p:spPr>
        <p:txBody>
          <a:bodyPr wrap="square" rtlCol="0">
            <a:spAutoFit/>
          </a:bodyPr>
          <a:lstStyle/>
          <a:p>
            <a:pPr algn="ctr"/>
            <a:r>
              <a:rPr lang="en-US" sz="1200" i="1" dirty="0"/>
              <a:t>Musculoskeletal Injuries</a:t>
            </a:r>
          </a:p>
        </p:txBody>
      </p:sp>
      <p:sp>
        <p:nvSpPr>
          <p:cNvPr id="14" name="Rectangle 13">
            <a:extLst>
              <a:ext uri="{FF2B5EF4-FFF2-40B4-BE49-F238E27FC236}">
                <a16:creationId xmlns:a16="http://schemas.microsoft.com/office/drawing/2014/main" id="{7EE9FC89-DBFA-7F4C-90A1-8B2A9B38032B}"/>
              </a:ext>
            </a:extLst>
          </p:cNvPr>
          <p:cNvSpPr/>
          <p:nvPr/>
        </p:nvSpPr>
        <p:spPr>
          <a:xfrm>
            <a:off x="6427694" y="2250141"/>
            <a:ext cx="1398494" cy="753363"/>
          </a:xfrm>
          <a:prstGeom prst="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9B471DF-BB75-6046-BE1D-2396787130F7}"/>
              </a:ext>
            </a:extLst>
          </p:cNvPr>
          <p:cNvSpPr/>
          <p:nvPr/>
        </p:nvSpPr>
        <p:spPr>
          <a:xfrm>
            <a:off x="8090443" y="2250141"/>
            <a:ext cx="3366451" cy="753363"/>
          </a:xfrm>
          <a:prstGeom prst="rect">
            <a:avLst/>
          </a:prstGeom>
          <a:solidFill>
            <a:schemeClr val="accent4">
              <a:lumMod val="60000"/>
              <a:lumOff val="40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98C1290-D761-4349-A1F8-B244CA799567}"/>
              </a:ext>
            </a:extLst>
          </p:cNvPr>
          <p:cNvSpPr txBox="1"/>
          <p:nvPr/>
        </p:nvSpPr>
        <p:spPr>
          <a:xfrm>
            <a:off x="6427694" y="3589121"/>
            <a:ext cx="5042750" cy="523220"/>
          </a:xfrm>
          <a:prstGeom prst="rect">
            <a:avLst/>
          </a:prstGeom>
          <a:noFill/>
        </p:spPr>
        <p:txBody>
          <a:bodyPr wrap="square" rtlCol="0">
            <a:spAutoFit/>
          </a:bodyPr>
          <a:lstStyle/>
          <a:p>
            <a:pPr algn="ctr"/>
            <a:r>
              <a:rPr lang="en-US" sz="1400" i="1" dirty="0"/>
              <a:t>In-flight injuries throughout the U.S. space program. Modified from </a:t>
            </a:r>
            <a:r>
              <a:rPr lang="en-US" sz="1400" i="1" dirty="0" err="1"/>
              <a:t>Scheuring</a:t>
            </a:r>
            <a:r>
              <a:rPr lang="en-US" sz="1400" i="1" dirty="0"/>
              <a:t> et al. 2009</a:t>
            </a:r>
            <a:r>
              <a:rPr lang="en-US" sz="1400" i="1" baseline="30000" dirty="0"/>
              <a:t>2</a:t>
            </a:r>
            <a:r>
              <a:rPr lang="en-US" sz="1400" i="1" dirty="0"/>
              <a:t> </a:t>
            </a:r>
          </a:p>
        </p:txBody>
      </p:sp>
      <p:sp>
        <p:nvSpPr>
          <p:cNvPr id="11" name="Footer Placeholder 10">
            <a:extLst>
              <a:ext uri="{FF2B5EF4-FFF2-40B4-BE49-F238E27FC236}">
                <a16:creationId xmlns:a16="http://schemas.microsoft.com/office/drawing/2014/main" id="{2A632164-0A0F-4579-94F9-8FF8DDA9F352}"/>
              </a:ext>
            </a:extLst>
          </p:cNvPr>
          <p:cNvSpPr>
            <a:spLocks noGrp="1"/>
          </p:cNvSpPr>
          <p:nvPr>
            <p:ph type="ftr" sz="quarter" idx="11"/>
          </p:nvPr>
        </p:nvSpPr>
        <p:spPr/>
        <p:txBody>
          <a:bodyPr/>
          <a:lstStyle/>
          <a:p>
            <a:r>
              <a:rPr lang="en-US" dirty="0">
                <a:solidFill>
                  <a:schemeClr val="bg1"/>
                </a:solidFill>
              </a:rPr>
              <a:t>Motivation</a:t>
            </a:r>
            <a:r>
              <a:rPr lang="en-US" dirty="0"/>
              <a:t> | Background | Overview | Aim 1 | Aim 2 | Aim 3 | Aim 4 | Summary</a:t>
            </a:r>
          </a:p>
        </p:txBody>
      </p:sp>
      <p:sp>
        <p:nvSpPr>
          <p:cNvPr id="4" name="TextBox 3">
            <a:extLst>
              <a:ext uri="{FF2B5EF4-FFF2-40B4-BE49-F238E27FC236}">
                <a16:creationId xmlns:a16="http://schemas.microsoft.com/office/drawing/2014/main" id="{DEFB834C-2347-43DA-B11A-668159AE026E}"/>
              </a:ext>
            </a:extLst>
          </p:cNvPr>
          <p:cNvSpPr txBox="1"/>
          <p:nvPr/>
        </p:nvSpPr>
        <p:spPr>
          <a:xfrm>
            <a:off x="800100" y="5449142"/>
            <a:ext cx="10439400" cy="738664"/>
          </a:xfrm>
          <a:prstGeom prst="rect">
            <a:avLst/>
          </a:prstGeom>
          <a:noFill/>
        </p:spPr>
        <p:txBody>
          <a:bodyPr wrap="square" rtlCol="0">
            <a:spAutoFit/>
          </a:bodyPr>
          <a:lstStyle/>
          <a:p>
            <a:r>
              <a:rPr lang="en-US" sz="1050" baseline="30000" dirty="0"/>
              <a:t>1</a:t>
            </a:r>
            <a:r>
              <a:rPr lang="en-US" sz="1050" dirty="0"/>
              <a:t>Scheuring, R. A., Jones, J. A., Novak, J. D., Polk, J. D., Gillis, D. B., Schmid, J., Duncan, J. M., and Davis, J. R., “The Apollo Medical Operations Project: Recommendations to Improve Crew Health and Performance for Future Exploration Missions and Lunar Surface Operations,” </a:t>
            </a:r>
            <a:r>
              <a:rPr lang="en-US" sz="1050" i="1" dirty="0"/>
              <a:t>Acta </a:t>
            </a:r>
            <a:r>
              <a:rPr lang="en-US" sz="1050" i="1" dirty="0" err="1"/>
              <a:t>Astronautica</a:t>
            </a:r>
            <a:r>
              <a:rPr lang="en-US" sz="1050" dirty="0"/>
              <a:t>, Vol. 63, Nos. 7–10, 2008, pp. 980–987.</a:t>
            </a:r>
          </a:p>
          <a:p>
            <a:r>
              <a:rPr lang="en-US" sz="1050" baseline="30000" dirty="0"/>
              <a:t>2</a:t>
            </a:r>
            <a:r>
              <a:rPr lang="en-US" sz="1050" dirty="0"/>
              <a:t>Scheuring, R. A., Mathers, C. H., Jones, J. A., and Wear, M. L., “Musculoskeletal Injuries and Minor Trauma in Space: Incidence and Injury Mechanisms in U.S. Astronauts,” </a:t>
            </a:r>
            <a:r>
              <a:rPr lang="en-US" sz="1050" i="1" dirty="0"/>
              <a:t>Aviation Space and Environmental Medicine</a:t>
            </a:r>
            <a:r>
              <a:rPr lang="en-US" sz="1050" dirty="0"/>
              <a:t>, Vol. 80, No. 2, 2009, pp. 117–124.</a:t>
            </a:r>
            <a:endParaRPr lang="en-US" sz="1050" baseline="30000" dirty="0"/>
          </a:p>
        </p:txBody>
      </p:sp>
    </p:spTree>
    <p:extLst>
      <p:ext uri="{BB962C8B-B14F-4D97-AF65-F5344CB8AC3E}">
        <p14:creationId xmlns:p14="http://schemas.microsoft.com/office/powerpoint/2010/main" val="2609673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EB7EF-4EFD-A447-81B3-E1343A268BE1}"/>
              </a:ext>
            </a:extLst>
          </p:cNvPr>
          <p:cNvSpPr>
            <a:spLocks noGrp="1"/>
          </p:cNvSpPr>
          <p:nvPr>
            <p:ph type="title"/>
          </p:nvPr>
        </p:nvSpPr>
        <p:spPr/>
        <p:txBody>
          <a:bodyPr>
            <a:normAutofit fontScale="90000"/>
          </a:bodyPr>
          <a:lstStyle/>
          <a:p>
            <a:r>
              <a:rPr lang="en-US" dirty="0"/>
              <a:t>Survey </a:t>
            </a:r>
            <a:r>
              <a:rPr lang="en-US" dirty="0" err="1"/>
              <a:t>Meausrements</a:t>
            </a:r>
            <a:endParaRPr lang="en-US" dirty="0"/>
          </a:p>
        </p:txBody>
      </p:sp>
      <p:sp>
        <p:nvSpPr>
          <p:cNvPr id="3" name="Content Placeholder 2">
            <a:extLst>
              <a:ext uri="{FF2B5EF4-FFF2-40B4-BE49-F238E27FC236}">
                <a16:creationId xmlns:a16="http://schemas.microsoft.com/office/drawing/2014/main" id="{EDEC9719-8A0A-CC40-BBF8-5EA618B24331}"/>
              </a:ext>
            </a:extLst>
          </p:cNvPr>
          <p:cNvSpPr>
            <a:spLocks noGrp="1"/>
          </p:cNvSpPr>
          <p:nvPr>
            <p:ph idx="1"/>
          </p:nvPr>
        </p:nvSpPr>
        <p:spPr>
          <a:xfrm>
            <a:off x="838200" y="922638"/>
            <a:ext cx="4914418" cy="5254325"/>
          </a:xfrm>
        </p:spPr>
        <p:txBody>
          <a:bodyPr>
            <a:normAutofit/>
          </a:bodyPr>
          <a:lstStyle/>
          <a:p>
            <a:r>
              <a:rPr lang="en-US" dirty="0"/>
              <a:t>Surveys:</a:t>
            </a:r>
          </a:p>
          <a:p>
            <a:pPr lvl="1"/>
            <a:r>
              <a:rPr lang="en-US" dirty="0"/>
              <a:t>Heel Performance</a:t>
            </a:r>
          </a:p>
          <a:p>
            <a:pPr lvl="2"/>
            <a:r>
              <a:rPr lang="en-US" dirty="0"/>
              <a:t>0: like flip-flop, 10: like tennis shoe</a:t>
            </a:r>
          </a:p>
          <a:p>
            <a:pPr lvl="1"/>
            <a:r>
              <a:rPr lang="en-US" dirty="0"/>
              <a:t>Corlett-Bishop Discomfort for below knee</a:t>
            </a:r>
          </a:p>
          <a:p>
            <a:pPr lvl="1"/>
            <a:r>
              <a:rPr lang="en-US" dirty="0"/>
              <a:t>Rating of Perceived Exertion</a:t>
            </a:r>
          </a:p>
        </p:txBody>
      </p:sp>
      <p:sp>
        <p:nvSpPr>
          <p:cNvPr id="4" name="Date Placeholder 3">
            <a:extLst>
              <a:ext uri="{FF2B5EF4-FFF2-40B4-BE49-F238E27FC236}">
                <a16:creationId xmlns:a16="http://schemas.microsoft.com/office/drawing/2014/main" id="{2E02EE7A-E4BB-7F4B-970D-A9B181DDE37D}"/>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F8CD7C32-E7A8-BD42-9F66-B4F1A17F3FAF}"/>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FA2AACCB-E77A-884B-9F01-273D0C08FE1D}"/>
              </a:ext>
            </a:extLst>
          </p:cNvPr>
          <p:cNvSpPr>
            <a:spLocks noGrp="1"/>
          </p:cNvSpPr>
          <p:nvPr>
            <p:ph type="sldNum" sz="quarter" idx="12"/>
          </p:nvPr>
        </p:nvSpPr>
        <p:spPr/>
        <p:txBody>
          <a:bodyPr/>
          <a:lstStyle/>
          <a:p>
            <a:fld id="{852B83BF-056A-4342-AAF0-9FABA5DBF156}" type="slidenum">
              <a:rPr lang="en-US" smtClean="0"/>
              <a:t>60</a:t>
            </a:fld>
            <a:endParaRPr lang="en-US"/>
          </a:p>
        </p:txBody>
      </p:sp>
      <p:pic>
        <p:nvPicPr>
          <p:cNvPr id="8" name="Picture 7" descr="Diagram&#10;&#10;Description automatically generated">
            <a:extLst>
              <a:ext uri="{FF2B5EF4-FFF2-40B4-BE49-F238E27FC236}">
                <a16:creationId xmlns:a16="http://schemas.microsoft.com/office/drawing/2014/main" id="{D98872DA-9B81-1341-999F-403A1EF77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676" y="1978508"/>
            <a:ext cx="6423595" cy="3956854"/>
          </a:xfrm>
          <a:prstGeom prst="rect">
            <a:avLst/>
          </a:prstGeom>
        </p:spPr>
      </p:pic>
    </p:spTree>
    <p:extLst>
      <p:ext uri="{BB962C8B-B14F-4D97-AF65-F5344CB8AC3E}">
        <p14:creationId xmlns:p14="http://schemas.microsoft.com/office/powerpoint/2010/main" val="2862079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EF8EB-BDD2-7040-AC7E-DF28594A51B4}"/>
              </a:ext>
            </a:extLst>
          </p:cNvPr>
          <p:cNvSpPr>
            <a:spLocks noGrp="1"/>
          </p:cNvSpPr>
          <p:nvPr>
            <p:ph type="title"/>
          </p:nvPr>
        </p:nvSpPr>
        <p:spPr/>
        <p:txBody>
          <a:bodyPr>
            <a:normAutofit fontScale="90000"/>
          </a:bodyPr>
          <a:lstStyle/>
          <a:p>
            <a:r>
              <a:rPr lang="en-US" dirty="0"/>
              <a:t>Quantitative Measurements</a:t>
            </a:r>
          </a:p>
        </p:txBody>
      </p:sp>
      <p:sp>
        <p:nvSpPr>
          <p:cNvPr id="3" name="Content Placeholder 2">
            <a:extLst>
              <a:ext uri="{FF2B5EF4-FFF2-40B4-BE49-F238E27FC236}">
                <a16:creationId xmlns:a16="http://schemas.microsoft.com/office/drawing/2014/main" id="{FDA2D50B-5D73-9640-97CB-FBD1999FF4CE}"/>
              </a:ext>
            </a:extLst>
          </p:cNvPr>
          <p:cNvSpPr>
            <a:spLocks noGrp="1"/>
          </p:cNvSpPr>
          <p:nvPr>
            <p:ph idx="1"/>
          </p:nvPr>
        </p:nvSpPr>
        <p:spPr>
          <a:xfrm>
            <a:off x="838200" y="922638"/>
            <a:ext cx="5822482" cy="5254325"/>
          </a:xfrm>
        </p:spPr>
        <p:txBody>
          <a:bodyPr/>
          <a:lstStyle/>
          <a:p>
            <a:r>
              <a:rPr lang="en-US" dirty="0"/>
              <a:t>Quantitative Measures:</a:t>
            </a:r>
          </a:p>
          <a:p>
            <a:pPr lvl="1"/>
            <a:r>
              <a:rPr lang="en-US" dirty="0"/>
              <a:t>Force Sensitive Resistor (FSRs): </a:t>
            </a:r>
          </a:p>
          <a:p>
            <a:pPr lvl="2"/>
            <a:r>
              <a:rPr lang="en-US" dirty="0"/>
              <a:t>Mounted underneath heel in all boots</a:t>
            </a:r>
          </a:p>
          <a:p>
            <a:pPr lvl="2"/>
            <a:r>
              <a:rPr lang="en-US" dirty="0"/>
              <a:t>0V: Full contact, 3.3V: No contact</a:t>
            </a:r>
          </a:p>
          <a:p>
            <a:pPr lvl="1"/>
            <a:r>
              <a:rPr lang="en-US" dirty="0"/>
              <a:t>Heel-raise height measured with cameras</a:t>
            </a:r>
          </a:p>
          <a:p>
            <a:endParaRPr lang="en-US" dirty="0"/>
          </a:p>
        </p:txBody>
      </p:sp>
      <p:sp>
        <p:nvSpPr>
          <p:cNvPr id="4" name="Date Placeholder 3">
            <a:extLst>
              <a:ext uri="{FF2B5EF4-FFF2-40B4-BE49-F238E27FC236}">
                <a16:creationId xmlns:a16="http://schemas.microsoft.com/office/drawing/2014/main" id="{9318571F-FE7F-7844-8671-E3706FEDACB9}"/>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9806C771-72AA-ED4B-98BC-E24BE49AABA6}"/>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3C7AE0C1-08BE-6948-B05D-9DBEF8E86800}"/>
              </a:ext>
            </a:extLst>
          </p:cNvPr>
          <p:cNvSpPr>
            <a:spLocks noGrp="1"/>
          </p:cNvSpPr>
          <p:nvPr>
            <p:ph type="sldNum" sz="quarter" idx="12"/>
          </p:nvPr>
        </p:nvSpPr>
        <p:spPr/>
        <p:txBody>
          <a:bodyPr/>
          <a:lstStyle/>
          <a:p>
            <a:fld id="{852B83BF-056A-4342-AAF0-9FABA5DBF156}" type="slidenum">
              <a:rPr lang="en-US" smtClean="0"/>
              <a:t>61</a:t>
            </a:fld>
            <a:endParaRPr lang="en-US"/>
          </a:p>
        </p:txBody>
      </p:sp>
      <p:pic>
        <p:nvPicPr>
          <p:cNvPr id="8" name="Picture 7" descr="Icon&#10;&#10;Description automatically generated with low confidence">
            <a:extLst>
              <a:ext uri="{FF2B5EF4-FFF2-40B4-BE49-F238E27FC236}">
                <a16:creationId xmlns:a16="http://schemas.microsoft.com/office/drawing/2014/main" id="{FC3E44AF-33DF-3E47-92CC-9668EC279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690" y="3226990"/>
            <a:ext cx="9612667" cy="2336412"/>
          </a:xfrm>
          <a:prstGeom prst="rect">
            <a:avLst/>
          </a:prstGeom>
        </p:spPr>
      </p:pic>
      <p:sp>
        <p:nvSpPr>
          <p:cNvPr id="9" name="TextBox 8">
            <a:extLst>
              <a:ext uri="{FF2B5EF4-FFF2-40B4-BE49-F238E27FC236}">
                <a16:creationId xmlns:a16="http://schemas.microsoft.com/office/drawing/2014/main" id="{080B0E38-8F93-614C-85C6-D8A6FA9807F6}"/>
              </a:ext>
            </a:extLst>
          </p:cNvPr>
          <p:cNvSpPr txBox="1"/>
          <p:nvPr/>
        </p:nvSpPr>
        <p:spPr>
          <a:xfrm>
            <a:off x="5380522" y="5563402"/>
            <a:ext cx="3022333" cy="369332"/>
          </a:xfrm>
          <a:prstGeom prst="rect">
            <a:avLst/>
          </a:prstGeom>
          <a:noFill/>
        </p:spPr>
        <p:txBody>
          <a:bodyPr wrap="square" rtlCol="0">
            <a:spAutoFit/>
          </a:bodyPr>
          <a:lstStyle/>
          <a:p>
            <a:r>
              <a:rPr lang="en-US" dirty="0"/>
              <a:t>FSR Calibration Curves</a:t>
            </a:r>
          </a:p>
        </p:txBody>
      </p:sp>
      <p:pic>
        <p:nvPicPr>
          <p:cNvPr id="11" name="Picture 10">
            <a:extLst>
              <a:ext uri="{FF2B5EF4-FFF2-40B4-BE49-F238E27FC236}">
                <a16:creationId xmlns:a16="http://schemas.microsoft.com/office/drawing/2014/main" id="{5A3B3EFC-7F2D-F440-B95D-ACF0D9475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7830" y="95352"/>
            <a:ext cx="3717825" cy="2680292"/>
          </a:xfrm>
          <a:prstGeom prst="rect">
            <a:avLst/>
          </a:prstGeom>
        </p:spPr>
      </p:pic>
      <p:sp>
        <p:nvSpPr>
          <p:cNvPr id="12" name="TextBox 11">
            <a:extLst>
              <a:ext uri="{FF2B5EF4-FFF2-40B4-BE49-F238E27FC236}">
                <a16:creationId xmlns:a16="http://schemas.microsoft.com/office/drawing/2014/main" id="{5FA796BC-3F1A-1C43-9D21-055CFBDA066A}"/>
              </a:ext>
            </a:extLst>
          </p:cNvPr>
          <p:cNvSpPr txBox="1"/>
          <p:nvPr/>
        </p:nvSpPr>
        <p:spPr>
          <a:xfrm>
            <a:off x="8471033" y="2762238"/>
            <a:ext cx="3022333" cy="369332"/>
          </a:xfrm>
          <a:prstGeom prst="rect">
            <a:avLst/>
          </a:prstGeom>
          <a:noFill/>
        </p:spPr>
        <p:txBody>
          <a:bodyPr wrap="square" rtlCol="0">
            <a:spAutoFit/>
          </a:bodyPr>
          <a:lstStyle/>
          <a:p>
            <a:r>
              <a:rPr lang="en-US" dirty="0"/>
              <a:t>FSRs embedded in soles</a:t>
            </a:r>
          </a:p>
        </p:txBody>
      </p:sp>
    </p:spTree>
    <p:extLst>
      <p:ext uri="{BB962C8B-B14F-4D97-AF65-F5344CB8AC3E}">
        <p14:creationId xmlns:p14="http://schemas.microsoft.com/office/powerpoint/2010/main" val="1238727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51CB3-9EA1-0D43-BBDF-7C9E9C8D2103}"/>
              </a:ext>
            </a:extLst>
          </p:cNvPr>
          <p:cNvSpPr>
            <a:spLocks noGrp="1"/>
          </p:cNvSpPr>
          <p:nvPr>
            <p:ph type="title"/>
          </p:nvPr>
        </p:nvSpPr>
        <p:spPr/>
        <p:txBody>
          <a:bodyPr>
            <a:normAutofit fontScale="90000"/>
          </a:bodyPr>
          <a:lstStyle/>
          <a:p>
            <a:r>
              <a:rPr lang="en-US" dirty="0"/>
              <a:t>Test Procedures</a:t>
            </a:r>
          </a:p>
        </p:txBody>
      </p:sp>
      <p:sp>
        <p:nvSpPr>
          <p:cNvPr id="3" name="Content Placeholder 2">
            <a:extLst>
              <a:ext uri="{FF2B5EF4-FFF2-40B4-BE49-F238E27FC236}">
                <a16:creationId xmlns:a16="http://schemas.microsoft.com/office/drawing/2014/main" id="{895AEBF2-9EE7-074A-BE79-256EA526C489}"/>
              </a:ext>
            </a:extLst>
          </p:cNvPr>
          <p:cNvSpPr>
            <a:spLocks noGrp="1"/>
          </p:cNvSpPr>
          <p:nvPr>
            <p:ph idx="1"/>
          </p:nvPr>
        </p:nvSpPr>
        <p:spPr/>
        <p:txBody>
          <a:bodyPr/>
          <a:lstStyle/>
          <a:p>
            <a:r>
              <a:rPr lang="en-US" dirty="0"/>
              <a:t>Subject wears test shoe on right foot, control sneaker on left shoe</a:t>
            </a:r>
          </a:p>
          <a:p>
            <a:r>
              <a:rPr lang="en-US" dirty="0"/>
              <a:t>Test shoe is pressurized if </a:t>
            </a:r>
            <a:r>
              <a:rPr lang="en-US" dirty="0" err="1"/>
              <a:t>spaceboot</a:t>
            </a:r>
            <a:endParaRPr lang="en-US" dirty="0"/>
          </a:p>
          <a:p>
            <a:r>
              <a:rPr lang="en-US" dirty="0"/>
              <a:t>Subject performs 5 heel raises</a:t>
            </a:r>
          </a:p>
          <a:p>
            <a:pPr lvl="1"/>
            <a:r>
              <a:rPr lang="en-US" dirty="0"/>
              <a:t>As slow as possible, while synchronizing left and right feet</a:t>
            </a:r>
          </a:p>
          <a:p>
            <a:r>
              <a:rPr lang="en-US" dirty="0"/>
              <a:t>Subject performs short walk</a:t>
            </a:r>
          </a:p>
          <a:p>
            <a:r>
              <a:rPr lang="en-US" dirty="0"/>
              <a:t>Subject fills out survey for each shoe</a:t>
            </a:r>
          </a:p>
        </p:txBody>
      </p:sp>
      <p:sp>
        <p:nvSpPr>
          <p:cNvPr id="4" name="Date Placeholder 3">
            <a:extLst>
              <a:ext uri="{FF2B5EF4-FFF2-40B4-BE49-F238E27FC236}">
                <a16:creationId xmlns:a16="http://schemas.microsoft.com/office/drawing/2014/main" id="{2E03F26A-61D6-E04D-A5A5-781771C0A931}"/>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C57D1D9A-0421-924D-921F-DB1F29B4C92F}"/>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48273661-2CFD-4640-99EF-755D91AA185B}"/>
              </a:ext>
            </a:extLst>
          </p:cNvPr>
          <p:cNvSpPr>
            <a:spLocks noGrp="1"/>
          </p:cNvSpPr>
          <p:nvPr>
            <p:ph type="sldNum" sz="quarter" idx="12"/>
          </p:nvPr>
        </p:nvSpPr>
        <p:spPr/>
        <p:txBody>
          <a:bodyPr/>
          <a:lstStyle/>
          <a:p>
            <a:fld id="{852B83BF-056A-4342-AAF0-9FABA5DBF156}" type="slidenum">
              <a:rPr lang="en-US" smtClean="0"/>
              <a:t>62</a:t>
            </a:fld>
            <a:endParaRPr lang="en-US"/>
          </a:p>
        </p:txBody>
      </p:sp>
    </p:spTree>
    <p:extLst>
      <p:ext uri="{BB962C8B-B14F-4D97-AF65-F5344CB8AC3E}">
        <p14:creationId xmlns:p14="http://schemas.microsoft.com/office/powerpoint/2010/main" val="2263193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9573D-A289-7841-AD3C-09AF1162B7BB}"/>
              </a:ext>
            </a:extLst>
          </p:cNvPr>
          <p:cNvSpPr>
            <a:spLocks noGrp="1"/>
          </p:cNvSpPr>
          <p:nvPr>
            <p:ph type="title"/>
          </p:nvPr>
        </p:nvSpPr>
        <p:spPr/>
        <p:txBody>
          <a:bodyPr>
            <a:normAutofit fontScale="90000"/>
          </a:bodyPr>
          <a:lstStyle/>
          <a:p>
            <a:r>
              <a:rPr lang="en-US" dirty="0"/>
              <a:t>Data Analysis</a:t>
            </a:r>
          </a:p>
        </p:txBody>
      </p:sp>
      <p:sp>
        <p:nvSpPr>
          <p:cNvPr id="4" name="Date Placeholder 3">
            <a:extLst>
              <a:ext uri="{FF2B5EF4-FFF2-40B4-BE49-F238E27FC236}">
                <a16:creationId xmlns:a16="http://schemas.microsoft.com/office/drawing/2014/main" id="{54A55B14-3B6F-3D4A-AA83-D0F9D55FBB61}"/>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37F436A2-AA4F-A64A-A911-886529FA3A46}"/>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00DC59DA-C175-1949-81A5-D037A503A948}"/>
              </a:ext>
            </a:extLst>
          </p:cNvPr>
          <p:cNvSpPr>
            <a:spLocks noGrp="1"/>
          </p:cNvSpPr>
          <p:nvPr>
            <p:ph type="sldNum" sz="quarter" idx="12"/>
          </p:nvPr>
        </p:nvSpPr>
        <p:spPr/>
        <p:txBody>
          <a:bodyPr/>
          <a:lstStyle/>
          <a:p>
            <a:fld id="{852B83BF-056A-4342-AAF0-9FABA5DBF156}" type="slidenum">
              <a:rPr lang="en-US" smtClean="0"/>
              <a:t>63</a:t>
            </a:fld>
            <a:endParaRPr lang="en-US"/>
          </a:p>
        </p:txBody>
      </p:sp>
      <p:pic>
        <p:nvPicPr>
          <p:cNvPr id="8" name="Picture 7" descr="Chart&#10;&#10;Description automatically generated with medium confidence">
            <a:extLst>
              <a:ext uri="{FF2B5EF4-FFF2-40B4-BE49-F238E27FC236}">
                <a16:creationId xmlns:a16="http://schemas.microsoft.com/office/drawing/2014/main" id="{FFCDD6E1-2F99-DB46-BD43-066E967B5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770" y="-2176"/>
            <a:ext cx="5121047" cy="6223567"/>
          </a:xfrm>
          <a:prstGeom prst="rect">
            <a:avLst/>
          </a:prstGeom>
        </p:spPr>
      </p:pic>
    </p:spTree>
    <p:extLst>
      <p:ext uri="{BB962C8B-B14F-4D97-AF65-F5344CB8AC3E}">
        <p14:creationId xmlns:p14="http://schemas.microsoft.com/office/powerpoint/2010/main" val="2597336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CC17-4C1A-724B-B570-281B569170C2}"/>
              </a:ext>
            </a:extLst>
          </p:cNvPr>
          <p:cNvSpPr>
            <a:spLocks noGrp="1"/>
          </p:cNvSpPr>
          <p:nvPr>
            <p:ph type="title"/>
          </p:nvPr>
        </p:nvSpPr>
        <p:spPr/>
        <p:txBody>
          <a:bodyPr>
            <a:normAutofit fontScale="90000"/>
          </a:bodyPr>
          <a:lstStyle/>
          <a:p>
            <a:r>
              <a:rPr lang="en-US" dirty="0"/>
              <a:t>Results</a:t>
            </a:r>
          </a:p>
        </p:txBody>
      </p:sp>
      <p:sp>
        <p:nvSpPr>
          <p:cNvPr id="4" name="Date Placeholder 3">
            <a:extLst>
              <a:ext uri="{FF2B5EF4-FFF2-40B4-BE49-F238E27FC236}">
                <a16:creationId xmlns:a16="http://schemas.microsoft.com/office/drawing/2014/main" id="{B75D6B44-43AC-1940-A7C1-A7833F160440}"/>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6496632F-328E-B54C-85D2-EB9535F1860D}"/>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33586E65-10D3-F84F-A244-613664EDF64F}"/>
              </a:ext>
            </a:extLst>
          </p:cNvPr>
          <p:cNvSpPr>
            <a:spLocks noGrp="1"/>
          </p:cNvSpPr>
          <p:nvPr>
            <p:ph type="sldNum" sz="quarter" idx="12"/>
          </p:nvPr>
        </p:nvSpPr>
        <p:spPr/>
        <p:txBody>
          <a:bodyPr/>
          <a:lstStyle/>
          <a:p>
            <a:fld id="{852B83BF-056A-4342-AAF0-9FABA5DBF156}" type="slidenum">
              <a:rPr lang="en-US" smtClean="0"/>
              <a:t>64</a:t>
            </a:fld>
            <a:endParaRPr lang="en-US"/>
          </a:p>
        </p:txBody>
      </p:sp>
      <p:pic>
        <p:nvPicPr>
          <p:cNvPr id="10" name="Content Placeholder 9" descr="A picture containing text, indoor, different, several&#10;&#10;Description automatically generated">
            <a:extLst>
              <a:ext uri="{FF2B5EF4-FFF2-40B4-BE49-F238E27FC236}">
                <a16:creationId xmlns:a16="http://schemas.microsoft.com/office/drawing/2014/main" id="{A419AB3B-A2F4-F04E-A02A-FAF01C920E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7900" y="1739900"/>
            <a:ext cx="7696200" cy="3619500"/>
          </a:xfrm>
        </p:spPr>
      </p:pic>
    </p:spTree>
    <p:extLst>
      <p:ext uri="{BB962C8B-B14F-4D97-AF65-F5344CB8AC3E}">
        <p14:creationId xmlns:p14="http://schemas.microsoft.com/office/powerpoint/2010/main" val="1439406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CE9-D8C7-4448-BD1E-AF1E1C2B8659}"/>
              </a:ext>
            </a:extLst>
          </p:cNvPr>
          <p:cNvSpPr>
            <a:spLocks noGrp="1"/>
          </p:cNvSpPr>
          <p:nvPr>
            <p:ph type="title"/>
          </p:nvPr>
        </p:nvSpPr>
        <p:spPr/>
        <p:txBody>
          <a:bodyPr>
            <a:normAutofit fontScale="90000"/>
          </a:bodyPr>
          <a:lstStyle/>
          <a:p>
            <a:r>
              <a:rPr lang="en-US" dirty="0"/>
              <a:t>Results</a:t>
            </a:r>
          </a:p>
        </p:txBody>
      </p:sp>
      <p:pic>
        <p:nvPicPr>
          <p:cNvPr id="8" name="Content Placeholder 7" descr="Chart, scatter chart&#10;&#10;Description automatically generated">
            <a:extLst>
              <a:ext uri="{FF2B5EF4-FFF2-40B4-BE49-F238E27FC236}">
                <a16:creationId xmlns:a16="http://schemas.microsoft.com/office/drawing/2014/main" id="{9F616F6E-D449-D846-BD42-9E78383968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143000"/>
            <a:ext cx="8229600" cy="4813300"/>
          </a:xfrm>
        </p:spPr>
      </p:pic>
      <p:sp>
        <p:nvSpPr>
          <p:cNvPr id="4" name="Date Placeholder 3">
            <a:extLst>
              <a:ext uri="{FF2B5EF4-FFF2-40B4-BE49-F238E27FC236}">
                <a16:creationId xmlns:a16="http://schemas.microsoft.com/office/drawing/2014/main" id="{1A98EB14-5F56-E647-98D7-FB72FD4E3FC0}"/>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65D836A7-8B02-494F-95C1-3CA972B98076}"/>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FFA46453-4C29-4741-9A22-2A43984CF901}"/>
              </a:ext>
            </a:extLst>
          </p:cNvPr>
          <p:cNvSpPr>
            <a:spLocks noGrp="1"/>
          </p:cNvSpPr>
          <p:nvPr>
            <p:ph type="sldNum" sz="quarter" idx="12"/>
          </p:nvPr>
        </p:nvSpPr>
        <p:spPr/>
        <p:txBody>
          <a:bodyPr/>
          <a:lstStyle/>
          <a:p>
            <a:fld id="{852B83BF-056A-4342-AAF0-9FABA5DBF156}" type="slidenum">
              <a:rPr lang="en-US" smtClean="0"/>
              <a:t>65</a:t>
            </a:fld>
            <a:endParaRPr lang="en-US"/>
          </a:p>
        </p:txBody>
      </p:sp>
    </p:spTree>
    <p:extLst>
      <p:ext uri="{BB962C8B-B14F-4D97-AF65-F5344CB8AC3E}">
        <p14:creationId xmlns:p14="http://schemas.microsoft.com/office/powerpoint/2010/main" val="1078394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742F-76C9-9E40-8895-B9355F710CC8}"/>
              </a:ext>
            </a:extLst>
          </p:cNvPr>
          <p:cNvSpPr>
            <a:spLocks noGrp="1"/>
          </p:cNvSpPr>
          <p:nvPr>
            <p:ph type="title"/>
          </p:nvPr>
        </p:nvSpPr>
        <p:spPr/>
        <p:txBody>
          <a:bodyPr>
            <a:normAutofit fontScale="90000"/>
          </a:bodyPr>
          <a:lstStyle/>
          <a:p>
            <a:r>
              <a:rPr lang="en-US" dirty="0"/>
              <a:t>Results</a:t>
            </a:r>
          </a:p>
        </p:txBody>
      </p:sp>
      <p:sp>
        <p:nvSpPr>
          <p:cNvPr id="4" name="Date Placeholder 3">
            <a:extLst>
              <a:ext uri="{FF2B5EF4-FFF2-40B4-BE49-F238E27FC236}">
                <a16:creationId xmlns:a16="http://schemas.microsoft.com/office/drawing/2014/main" id="{BC5155AB-D66A-2140-94B6-8244EEBC3025}"/>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8A03DE56-20C1-3943-9171-86B36656BF8B}"/>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F30D06A7-A375-9243-ACA3-F50C94ABE8AD}"/>
              </a:ext>
            </a:extLst>
          </p:cNvPr>
          <p:cNvSpPr>
            <a:spLocks noGrp="1"/>
          </p:cNvSpPr>
          <p:nvPr>
            <p:ph type="sldNum" sz="quarter" idx="12"/>
          </p:nvPr>
        </p:nvSpPr>
        <p:spPr/>
        <p:txBody>
          <a:bodyPr/>
          <a:lstStyle/>
          <a:p>
            <a:fld id="{852B83BF-056A-4342-AAF0-9FABA5DBF156}" type="slidenum">
              <a:rPr lang="en-US" smtClean="0"/>
              <a:t>66</a:t>
            </a:fld>
            <a:endParaRPr lang="en-US"/>
          </a:p>
        </p:txBody>
      </p:sp>
      <p:pic>
        <p:nvPicPr>
          <p:cNvPr id="10" name="Content Placeholder 9" descr="Chart, scatter chart&#10;&#10;Description automatically generated">
            <a:extLst>
              <a:ext uri="{FF2B5EF4-FFF2-40B4-BE49-F238E27FC236}">
                <a16:creationId xmlns:a16="http://schemas.microsoft.com/office/drawing/2014/main" id="{B8647043-1FC4-924C-948F-5BE8D77A3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574800"/>
            <a:ext cx="8229600" cy="3949700"/>
          </a:xfrm>
        </p:spPr>
      </p:pic>
    </p:spTree>
    <p:extLst>
      <p:ext uri="{BB962C8B-B14F-4D97-AF65-F5344CB8AC3E}">
        <p14:creationId xmlns:p14="http://schemas.microsoft.com/office/powerpoint/2010/main" val="3092745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378D-33F5-A44A-8AA5-BC505333469B}"/>
              </a:ext>
            </a:extLst>
          </p:cNvPr>
          <p:cNvSpPr>
            <a:spLocks noGrp="1"/>
          </p:cNvSpPr>
          <p:nvPr>
            <p:ph type="title"/>
          </p:nvPr>
        </p:nvSpPr>
        <p:spPr/>
        <p:txBody>
          <a:bodyPr>
            <a:normAutofit fontScale="90000"/>
          </a:bodyPr>
          <a:lstStyle/>
          <a:p>
            <a:r>
              <a:rPr lang="en-US" dirty="0"/>
              <a:t>Results</a:t>
            </a:r>
          </a:p>
        </p:txBody>
      </p:sp>
      <p:sp>
        <p:nvSpPr>
          <p:cNvPr id="4" name="Date Placeholder 3">
            <a:extLst>
              <a:ext uri="{FF2B5EF4-FFF2-40B4-BE49-F238E27FC236}">
                <a16:creationId xmlns:a16="http://schemas.microsoft.com/office/drawing/2014/main" id="{CA23E93E-80DF-E84F-A372-0C3DD6DFC049}"/>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89745D81-92CA-504A-B1E6-E3685F82239F}"/>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9B4F82B4-782B-A748-975E-AC9FB82E0DC9}"/>
              </a:ext>
            </a:extLst>
          </p:cNvPr>
          <p:cNvSpPr>
            <a:spLocks noGrp="1"/>
          </p:cNvSpPr>
          <p:nvPr>
            <p:ph type="sldNum" sz="quarter" idx="12"/>
          </p:nvPr>
        </p:nvSpPr>
        <p:spPr/>
        <p:txBody>
          <a:bodyPr/>
          <a:lstStyle/>
          <a:p>
            <a:fld id="{852B83BF-056A-4342-AAF0-9FABA5DBF156}" type="slidenum">
              <a:rPr lang="en-US" smtClean="0"/>
              <a:t>67</a:t>
            </a:fld>
            <a:endParaRPr lang="en-US"/>
          </a:p>
        </p:txBody>
      </p:sp>
      <p:pic>
        <p:nvPicPr>
          <p:cNvPr id="10" name="Content Placeholder 9" descr="Chart, scatter chart&#10;&#10;Description automatically generated">
            <a:extLst>
              <a:ext uri="{FF2B5EF4-FFF2-40B4-BE49-F238E27FC236}">
                <a16:creationId xmlns:a16="http://schemas.microsoft.com/office/drawing/2014/main" id="{DABF05E4-49A1-4847-8141-D2256EB62C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574800"/>
            <a:ext cx="8229600" cy="3949700"/>
          </a:xfrm>
        </p:spPr>
      </p:pic>
    </p:spTree>
    <p:extLst>
      <p:ext uri="{BB962C8B-B14F-4D97-AF65-F5344CB8AC3E}">
        <p14:creationId xmlns:p14="http://schemas.microsoft.com/office/powerpoint/2010/main" val="2440855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0903-BE31-3E4B-B463-382BDCD9B9D1}"/>
              </a:ext>
            </a:extLst>
          </p:cNvPr>
          <p:cNvSpPr>
            <a:spLocks noGrp="1"/>
          </p:cNvSpPr>
          <p:nvPr>
            <p:ph type="title"/>
          </p:nvPr>
        </p:nvSpPr>
        <p:spPr/>
        <p:txBody>
          <a:bodyPr>
            <a:normAutofit fontScale="90000"/>
          </a:bodyPr>
          <a:lstStyle/>
          <a:p>
            <a:r>
              <a:rPr lang="en-US" dirty="0"/>
              <a:t>Results</a:t>
            </a:r>
          </a:p>
        </p:txBody>
      </p:sp>
      <p:sp>
        <p:nvSpPr>
          <p:cNvPr id="4" name="Date Placeholder 3">
            <a:extLst>
              <a:ext uri="{FF2B5EF4-FFF2-40B4-BE49-F238E27FC236}">
                <a16:creationId xmlns:a16="http://schemas.microsoft.com/office/drawing/2014/main" id="{FDB6E264-B824-4B4B-A849-093BAF166FF1}"/>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049660FF-4F9D-0347-AB5F-F1700CB4B87C}"/>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75656D80-CE12-2C44-99CF-E1C3E4D605FA}"/>
              </a:ext>
            </a:extLst>
          </p:cNvPr>
          <p:cNvSpPr>
            <a:spLocks noGrp="1"/>
          </p:cNvSpPr>
          <p:nvPr>
            <p:ph type="sldNum" sz="quarter" idx="12"/>
          </p:nvPr>
        </p:nvSpPr>
        <p:spPr/>
        <p:txBody>
          <a:bodyPr/>
          <a:lstStyle/>
          <a:p>
            <a:fld id="{852B83BF-056A-4342-AAF0-9FABA5DBF156}" type="slidenum">
              <a:rPr lang="en-US" smtClean="0"/>
              <a:t>68</a:t>
            </a:fld>
            <a:endParaRPr lang="en-US"/>
          </a:p>
        </p:txBody>
      </p:sp>
      <p:pic>
        <p:nvPicPr>
          <p:cNvPr id="10" name="Content Placeholder 9" descr="Chart, scatter chart&#10;&#10;Description automatically generated">
            <a:extLst>
              <a:ext uri="{FF2B5EF4-FFF2-40B4-BE49-F238E27FC236}">
                <a16:creationId xmlns:a16="http://schemas.microsoft.com/office/drawing/2014/main" id="{63F8335B-1B8A-7949-B379-0EEDF1C944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574800"/>
            <a:ext cx="8229600" cy="3949700"/>
          </a:xfrm>
        </p:spPr>
      </p:pic>
    </p:spTree>
    <p:extLst>
      <p:ext uri="{BB962C8B-B14F-4D97-AF65-F5344CB8AC3E}">
        <p14:creationId xmlns:p14="http://schemas.microsoft.com/office/powerpoint/2010/main" val="3498079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599E3-117A-6141-AC87-642F03D05154}"/>
              </a:ext>
            </a:extLst>
          </p:cNvPr>
          <p:cNvSpPr>
            <a:spLocks noGrp="1"/>
          </p:cNvSpPr>
          <p:nvPr>
            <p:ph type="title"/>
          </p:nvPr>
        </p:nvSpPr>
        <p:spPr/>
        <p:txBody>
          <a:bodyPr>
            <a:normAutofit fontScale="90000"/>
          </a:bodyPr>
          <a:lstStyle/>
          <a:p>
            <a:r>
              <a:rPr lang="en-US" dirty="0"/>
              <a:t>Results</a:t>
            </a:r>
          </a:p>
        </p:txBody>
      </p:sp>
      <p:sp>
        <p:nvSpPr>
          <p:cNvPr id="4" name="Date Placeholder 3">
            <a:extLst>
              <a:ext uri="{FF2B5EF4-FFF2-40B4-BE49-F238E27FC236}">
                <a16:creationId xmlns:a16="http://schemas.microsoft.com/office/drawing/2014/main" id="{4365EAD2-DB93-004F-B21E-A6ECFCB8BFBD}"/>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9B2CC6A2-98FF-FA4F-8C6E-26FEE5416ED6}"/>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1F02CF78-04E2-1342-B756-8A7C14A5CEEE}"/>
              </a:ext>
            </a:extLst>
          </p:cNvPr>
          <p:cNvSpPr>
            <a:spLocks noGrp="1"/>
          </p:cNvSpPr>
          <p:nvPr>
            <p:ph type="sldNum" sz="quarter" idx="12"/>
          </p:nvPr>
        </p:nvSpPr>
        <p:spPr/>
        <p:txBody>
          <a:bodyPr/>
          <a:lstStyle/>
          <a:p>
            <a:fld id="{852B83BF-056A-4342-AAF0-9FABA5DBF156}" type="slidenum">
              <a:rPr lang="en-US" smtClean="0"/>
              <a:t>69</a:t>
            </a:fld>
            <a:endParaRPr lang="en-US"/>
          </a:p>
        </p:txBody>
      </p:sp>
      <p:pic>
        <p:nvPicPr>
          <p:cNvPr id="12" name="Content Placeholder 11" descr="Chart, scatter chart&#10;&#10;Description automatically generated">
            <a:extLst>
              <a:ext uri="{FF2B5EF4-FFF2-40B4-BE49-F238E27FC236}">
                <a16:creationId xmlns:a16="http://schemas.microsoft.com/office/drawing/2014/main" id="{AB8C2F2B-B83B-7D4C-9A78-8636C2D418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423" y="1101688"/>
            <a:ext cx="9965802" cy="4782970"/>
          </a:xfrm>
        </p:spPr>
      </p:pic>
    </p:spTree>
    <p:extLst>
      <p:ext uri="{BB962C8B-B14F-4D97-AF65-F5344CB8AC3E}">
        <p14:creationId xmlns:p14="http://schemas.microsoft.com/office/powerpoint/2010/main" val="2224568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B4B6-9CDF-A14A-B765-27C0687BB2AD}"/>
              </a:ext>
            </a:extLst>
          </p:cNvPr>
          <p:cNvSpPr>
            <a:spLocks noGrp="1"/>
          </p:cNvSpPr>
          <p:nvPr>
            <p:ph type="title"/>
          </p:nvPr>
        </p:nvSpPr>
        <p:spPr/>
        <p:txBody>
          <a:bodyPr>
            <a:normAutofit fontScale="90000"/>
          </a:bodyPr>
          <a:lstStyle/>
          <a:p>
            <a:r>
              <a:rPr lang="en-US" dirty="0"/>
              <a:t>EVA Injury Incidence</a:t>
            </a:r>
          </a:p>
        </p:txBody>
      </p:sp>
      <p:sp>
        <p:nvSpPr>
          <p:cNvPr id="3" name="Content Placeholder 2">
            <a:extLst>
              <a:ext uri="{FF2B5EF4-FFF2-40B4-BE49-F238E27FC236}">
                <a16:creationId xmlns:a16="http://schemas.microsoft.com/office/drawing/2014/main" id="{D582E5EA-FD0A-184C-A701-CF373C82C776}"/>
              </a:ext>
            </a:extLst>
          </p:cNvPr>
          <p:cNvSpPr>
            <a:spLocks noGrp="1"/>
          </p:cNvSpPr>
          <p:nvPr>
            <p:ph sz="half" idx="1"/>
          </p:nvPr>
        </p:nvSpPr>
        <p:spPr>
          <a:xfrm>
            <a:off x="838200" y="821940"/>
            <a:ext cx="5181600" cy="4045896"/>
          </a:xfrm>
        </p:spPr>
        <p:txBody>
          <a:bodyPr/>
          <a:lstStyle/>
          <a:p>
            <a:r>
              <a:rPr lang="en-US" dirty="0"/>
              <a:t>EVA spacesuit components are the leading source of in-flight injuries</a:t>
            </a:r>
            <a:r>
              <a:rPr lang="en-US" baseline="30000" dirty="0"/>
              <a:t>2</a:t>
            </a:r>
            <a:r>
              <a:rPr lang="en-US" dirty="0"/>
              <a:t> </a:t>
            </a:r>
          </a:p>
          <a:p>
            <a:pPr lvl="1"/>
            <a:r>
              <a:rPr lang="en-US" dirty="0"/>
              <a:t>Apollo astronauts complained about fatigue from reduced mobility</a:t>
            </a:r>
            <a:r>
              <a:rPr lang="en-US" baseline="30000" dirty="0"/>
              <a:t>1</a:t>
            </a:r>
          </a:p>
          <a:p>
            <a:pPr lvl="1"/>
            <a:r>
              <a:rPr lang="en-US" dirty="0"/>
              <a:t>Injuries reported both in-flight and during ground-based training and evaluation sessions</a:t>
            </a:r>
          </a:p>
        </p:txBody>
      </p:sp>
      <p:sp>
        <p:nvSpPr>
          <p:cNvPr id="5" name="Date Placeholder 4">
            <a:extLst>
              <a:ext uri="{FF2B5EF4-FFF2-40B4-BE49-F238E27FC236}">
                <a16:creationId xmlns:a16="http://schemas.microsoft.com/office/drawing/2014/main" id="{E77488FD-67E6-3148-944D-8652C398C6CE}"/>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93864113-11D1-C24C-8608-ED5281AFF2AA}"/>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7</a:t>
            </a:fld>
            <a:endParaRPr lang="en-US"/>
          </a:p>
        </p:txBody>
      </p:sp>
      <p:sp>
        <p:nvSpPr>
          <p:cNvPr id="8" name="TextBox 7">
            <a:extLst>
              <a:ext uri="{FF2B5EF4-FFF2-40B4-BE49-F238E27FC236}">
                <a16:creationId xmlns:a16="http://schemas.microsoft.com/office/drawing/2014/main" id="{3FE0417A-71AB-6F42-818F-BBCFF3FBF48D}"/>
              </a:ext>
            </a:extLst>
          </p:cNvPr>
          <p:cNvSpPr txBox="1"/>
          <p:nvPr/>
        </p:nvSpPr>
        <p:spPr>
          <a:xfrm>
            <a:off x="800100" y="5449142"/>
            <a:ext cx="10439400" cy="738664"/>
          </a:xfrm>
          <a:prstGeom prst="rect">
            <a:avLst/>
          </a:prstGeom>
          <a:noFill/>
        </p:spPr>
        <p:txBody>
          <a:bodyPr wrap="square" rtlCol="0">
            <a:spAutoFit/>
          </a:bodyPr>
          <a:lstStyle/>
          <a:p>
            <a:r>
              <a:rPr lang="en-US" sz="1050" baseline="30000" dirty="0"/>
              <a:t>1</a:t>
            </a:r>
            <a:r>
              <a:rPr lang="en-US" sz="1050" dirty="0"/>
              <a:t>Scheuring, R. A., Jones, J. A., Novak, J. D., Polk, J. D., Gillis, D. B., Schmid, J., Duncan, J. M., and Davis, J. R., “The Apollo Medical Operations Project: Recommendations to Improve Crew Health and Performance for Future Exploration Missions and Lunar Surface Operations,” </a:t>
            </a:r>
            <a:r>
              <a:rPr lang="en-US" sz="1050" i="1" dirty="0"/>
              <a:t>Acta </a:t>
            </a:r>
            <a:r>
              <a:rPr lang="en-US" sz="1050" i="1" dirty="0" err="1"/>
              <a:t>Astronautica</a:t>
            </a:r>
            <a:r>
              <a:rPr lang="en-US" sz="1050" dirty="0"/>
              <a:t>, Vol. 63, Nos. 7–10, 2008, pp. 980–987.</a:t>
            </a:r>
          </a:p>
          <a:p>
            <a:r>
              <a:rPr lang="en-US" sz="1050" baseline="30000" dirty="0"/>
              <a:t>2</a:t>
            </a:r>
            <a:r>
              <a:rPr lang="en-US" sz="1050" dirty="0"/>
              <a:t>Scheuring, R. A., Mathers, C. H., Jones, J. A., and Wear, M. L., “Musculoskeletal Injuries and Minor Trauma in Space: Incidence and Injury Mechanisms in U.S. Astronauts,” </a:t>
            </a:r>
            <a:r>
              <a:rPr lang="en-US" sz="1050" i="1" dirty="0"/>
              <a:t>Aviation Space and Environmental Medicine</a:t>
            </a:r>
            <a:r>
              <a:rPr lang="en-US" sz="1050" dirty="0"/>
              <a:t>, Vol. 80, No. 2, 2009, pp. 117–124.</a:t>
            </a:r>
            <a:endParaRPr lang="en-US" sz="1050" baseline="30000" dirty="0"/>
          </a:p>
        </p:txBody>
      </p:sp>
      <p:sp>
        <p:nvSpPr>
          <p:cNvPr id="16" name="TextBox 15">
            <a:extLst>
              <a:ext uri="{FF2B5EF4-FFF2-40B4-BE49-F238E27FC236}">
                <a16:creationId xmlns:a16="http://schemas.microsoft.com/office/drawing/2014/main" id="{C98C1290-D761-4349-A1F8-B244CA799567}"/>
              </a:ext>
            </a:extLst>
          </p:cNvPr>
          <p:cNvSpPr txBox="1"/>
          <p:nvPr/>
        </p:nvSpPr>
        <p:spPr>
          <a:xfrm>
            <a:off x="6414144" y="4529948"/>
            <a:ext cx="5042750" cy="523220"/>
          </a:xfrm>
          <a:prstGeom prst="rect">
            <a:avLst/>
          </a:prstGeom>
          <a:noFill/>
        </p:spPr>
        <p:txBody>
          <a:bodyPr wrap="square" rtlCol="0">
            <a:spAutoFit/>
          </a:bodyPr>
          <a:lstStyle/>
          <a:p>
            <a:pPr algn="ctr"/>
            <a:r>
              <a:rPr lang="en-US" sz="1400" i="1" dirty="0"/>
              <a:t>Examples of lower-body spacesuit injury occurring during on-ground training and evaluation</a:t>
            </a:r>
          </a:p>
        </p:txBody>
      </p:sp>
      <p:pic>
        <p:nvPicPr>
          <p:cNvPr id="10" name="Picture 9" descr="A picture containing indoor, person, cat, person&#10;&#10;Description automatically generated">
            <a:extLst>
              <a:ext uri="{FF2B5EF4-FFF2-40B4-BE49-F238E27FC236}">
                <a16:creationId xmlns:a16="http://schemas.microsoft.com/office/drawing/2014/main" id="{33652F3F-CCA4-4384-8CBF-9FC1BCD620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67008" y="809819"/>
            <a:ext cx="2523224" cy="2064438"/>
          </a:xfrm>
          <a:prstGeom prst="rect">
            <a:avLst/>
          </a:prstGeom>
        </p:spPr>
      </p:pic>
      <p:pic>
        <p:nvPicPr>
          <p:cNvPr id="11" name="Picture 10" descr="A picture containing indoor, person, cat, person&#10;&#10;Description automatically generated">
            <a:extLst>
              <a:ext uri="{FF2B5EF4-FFF2-40B4-BE49-F238E27FC236}">
                <a16:creationId xmlns:a16="http://schemas.microsoft.com/office/drawing/2014/main" id="{97E8F140-63A2-42BE-AF40-D817A1C6619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10600" y="1550572"/>
            <a:ext cx="3372928" cy="2064438"/>
          </a:xfrm>
          <a:prstGeom prst="rect">
            <a:avLst/>
          </a:prstGeom>
        </p:spPr>
      </p:pic>
      <p:sp>
        <p:nvSpPr>
          <p:cNvPr id="12" name="Footer Placeholder 11">
            <a:extLst>
              <a:ext uri="{FF2B5EF4-FFF2-40B4-BE49-F238E27FC236}">
                <a16:creationId xmlns:a16="http://schemas.microsoft.com/office/drawing/2014/main" id="{16DB7993-27FE-4E6A-B0E1-D644B7B773D4}"/>
              </a:ext>
            </a:extLst>
          </p:cNvPr>
          <p:cNvSpPr>
            <a:spLocks noGrp="1"/>
          </p:cNvSpPr>
          <p:nvPr>
            <p:ph type="ftr" sz="quarter" idx="11"/>
          </p:nvPr>
        </p:nvSpPr>
        <p:spPr/>
        <p:txBody>
          <a:bodyPr/>
          <a:lstStyle/>
          <a:p>
            <a:r>
              <a:rPr lang="en-US" dirty="0">
                <a:solidFill>
                  <a:schemeClr val="bg1"/>
                </a:solidFill>
              </a:rPr>
              <a:t>Motivation</a:t>
            </a:r>
            <a:r>
              <a:rPr lang="en-US" dirty="0"/>
              <a:t> | Background | Overview | Aim 1 | Aim 2 | Aim 3 | Aim 4 | Summary</a:t>
            </a:r>
          </a:p>
        </p:txBody>
      </p:sp>
    </p:spTree>
    <p:extLst>
      <p:ext uri="{BB962C8B-B14F-4D97-AF65-F5344CB8AC3E}">
        <p14:creationId xmlns:p14="http://schemas.microsoft.com/office/powerpoint/2010/main" val="39209938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10D2-7A15-2043-840A-DA4F29F35199}"/>
              </a:ext>
            </a:extLst>
          </p:cNvPr>
          <p:cNvSpPr>
            <a:spLocks noGrp="1"/>
          </p:cNvSpPr>
          <p:nvPr>
            <p:ph type="title"/>
          </p:nvPr>
        </p:nvSpPr>
        <p:spPr/>
        <p:txBody>
          <a:bodyPr>
            <a:normAutofit fontScale="90000"/>
          </a:bodyPr>
          <a:lstStyle/>
          <a:p>
            <a:r>
              <a:rPr lang="en-US" dirty="0"/>
              <a:t>Results</a:t>
            </a:r>
          </a:p>
        </p:txBody>
      </p:sp>
      <p:sp>
        <p:nvSpPr>
          <p:cNvPr id="4" name="Date Placeholder 3">
            <a:extLst>
              <a:ext uri="{FF2B5EF4-FFF2-40B4-BE49-F238E27FC236}">
                <a16:creationId xmlns:a16="http://schemas.microsoft.com/office/drawing/2014/main" id="{465ECE0A-EA9F-944F-A9CD-FB9325A81101}"/>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3903D666-4164-314A-A1F5-0C7EEE9E85FB}"/>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6" name="Slide Number Placeholder 5">
            <a:extLst>
              <a:ext uri="{FF2B5EF4-FFF2-40B4-BE49-F238E27FC236}">
                <a16:creationId xmlns:a16="http://schemas.microsoft.com/office/drawing/2014/main" id="{29AAFFBE-D3B2-6647-9B0D-C551DEE1DB43}"/>
              </a:ext>
            </a:extLst>
          </p:cNvPr>
          <p:cNvSpPr>
            <a:spLocks noGrp="1"/>
          </p:cNvSpPr>
          <p:nvPr>
            <p:ph type="sldNum" sz="quarter" idx="12"/>
          </p:nvPr>
        </p:nvSpPr>
        <p:spPr/>
        <p:txBody>
          <a:bodyPr/>
          <a:lstStyle/>
          <a:p>
            <a:fld id="{852B83BF-056A-4342-AAF0-9FABA5DBF156}" type="slidenum">
              <a:rPr lang="en-US" smtClean="0"/>
              <a:t>70</a:t>
            </a:fld>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0BCDC668-216C-F74A-AC6F-810707A1A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54150"/>
            <a:ext cx="8229600" cy="3949700"/>
          </a:xfrm>
          <a:prstGeom prst="rect">
            <a:avLst/>
          </a:prstGeom>
        </p:spPr>
      </p:pic>
    </p:spTree>
    <p:extLst>
      <p:ext uri="{BB962C8B-B14F-4D97-AF65-F5344CB8AC3E}">
        <p14:creationId xmlns:p14="http://schemas.microsoft.com/office/powerpoint/2010/main" val="1773421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590284-D3CC-9F49-8E5B-233DAF263D88}"/>
              </a:ext>
            </a:extLst>
          </p:cNvPr>
          <p:cNvSpPr>
            <a:spLocks noGrp="1"/>
          </p:cNvSpPr>
          <p:nvPr>
            <p:ph type="title"/>
          </p:nvPr>
        </p:nvSpPr>
        <p:spPr/>
        <p:txBody>
          <a:bodyPr>
            <a:normAutofit fontScale="90000"/>
          </a:bodyPr>
          <a:lstStyle/>
          <a:p>
            <a:r>
              <a:rPr lang="en-US" dirty="0"/>
              <a:t>Summary</a:t>
            </a:r>
          </a:p>
        </p:txBody>
      </p:sp>
      <p:sp>
        <p:nvSpPr>
          <p:cNvPr id="8" name="Content Placeholder 7">
            <a:extLst>
              <a:ext uri="{FF2B5EF4-FFF2-40B4-BE49-F238E27FC236}">
                <a16:creationId xmlns:a16="http://schemas.microsoft.com/office/drawing/2014/main" id="{2FF28EB3-F11B-2848-8030-FACEF0755811}"/>
              </a:ext>
            </a:extLst>
          </p:cNvPr>
          <p:cNvSpPr>
            <a:spLocks noGrp="1"/>
          </p:cNvSpPr>
          <p:nvPr>
            <p:ph idx="1"/>
          </p:nvPr>
        </p:nvSpPr>
        <p:spPr>
          <a:xfrm>
            <a:off x="838200" y="922638"/>
            <a:ext cx="10515600" cy="4669639"/>
          </a:xfrm>
        </p:spPr>
        <p:txBody>
          <a:bodyPr>
            <a:normAutofit fontScale="92500" lnSpcReduction="10000"/>
          </a:bodyPr>
          <a:lstStyle/>
          <a:p>
            <a:r>
              <a:rPr lang="en-US" dirty="0"/>
              <a:t>When performing a heel-raise, both the novel </a:t>
            </a:r>
            <a:r>
              <a:rPr lang="en-US" dirty="0" err="1"/>
              <a:t>spaceboot</a:t>
            </a:r>
            <a:r>
              <a:rPr lang="en-US" dirty="0"/>
              <a:t> and laced </a:t>
            </a:r>
            <a:r>
              <a:rPr lang="en-US" dirty="0" err="1"/>
              <a:t>workboot</a:t>
            </a:r>
            <a:r>
              <a:rPr lang="en-US" dirty="0"/>
              <a:t> appear to maintain contact with the heel at heel-off. </a:t>
            </a:r>
          </a:p>
          <a:p>
            <a:r>
              <a:rPr lang="en-US" dirty="0"/>
              <a:t>However, the novel </a:t>
            </a:r>
            <a:r>
              <a:rPr lang="en-US" dirty="0" err="1"/>
              <a:t>spaceboot</a:t>
            </a:r>
            <a:r>
              <a:rPr lang="en-US" dirty="0"/>
              <a:t> appears to maintain some contact throughout the heel-raise, and allows subjects to achieve their highest performance heel-raise. </a:t>
            </a:r>
          </a:p>
          <a:p>
            <a:r>
              <a:rPr lang="en-US" dirty="0"/>
              <a:t>Survey measurements report the novel spacesuit boot having a lower heel performance than the laced </a:t>
            </a:r>
            <a:r>
              <a:rPr lang="en-US" dirty="0" err="1"/>
              <a:t>spaceboot</a:t>
            </a:r>
            <a:r>
              <a:rPr lang="en-US" dirty="0"/>
              <a:t>, but a higher heel performance compared to the unlaced </a:t>
            </a:r>
            <a:r>
              <a:rPr lang="en-US" dirty="0" err="1"/>
              <a:t>workboot</a:t>
            </a:r>
            <a:r>
              <a:rPr lang="en-US" dirty="0"/>
              <a:t> and classic spacesuit boot. </a:t>
            </a:r>
          </a:p>
          <a:p>
            <a:r>
              <a:rPr lang="en-US" dirty="0"/>
              <a:t>It is clear that the novel spacesuit boot is an improvement over the classic spacesuit boot and unlaced </a:t>
            </a:r>
            <a:r>
              <a:rPr lang="en-US" dirty="0" err="1"/>
              <a:t>workboot</a:t>
            </a:r>
            <a:r>
              <a:rPr lang="en-US" dirty="0"/>
              <a:t>, but it is unclear whether it is equivalent, better, or worse than the laced </a:t>
            </a:r>
            <a:r>
              <a:rPr lang="en-US" dirty="0" err="1"/>
              <a:t>workboot</a:t>
            </a:r>
            <a:r>
              <a:rPr lang="en-US" dirty="0"/>
              <a:t> as various metrics have shown all these possibilities. </a:t>
            </a:r>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01D22095-186A-104A-8198-6392D6541C92}"/>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6F05B9B6-3501-C84C-8CAB-60DB8F132BEC}"/>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71</a:t>
            </a:fld>
            <a:endParaRPr lang="en-US"/>
          </a:p>
        </p:txBody>
      </p:sp>
      <p:sp>
        <p:nvSpPr>
          <p:cNvPr id="11" name="Footer Placeholder 10">
            <a:extLst>
              <a:ext uri="{FF2B5EF4-FFF2-40B4-BE49-F238E27FC236}">
                <a16:creationId xmlns:a16="http://schemas.microsoft.com/office/drawing/2014/main" id="{EEDCBDB0-8054-471E-8C9B-6345A88560B6}"/>
              </a:ext>
            </a:extLst>
          </p:cNvPr>
          <p:cNvSpPr>
            <a:spLocks noGrp="1"/>
          </p:cNvSpPr>
          <p:nvPr>
            <p:ph type="ftr" sz="quarter" idx="11"/>
          </p:nvPr>
        </p:nvSpPr>
        <p:spPr/>
        <p:txBody>
          <a:bodyPr/>
          <a:lstStyle/>
          <a:p>
            <a:r>
              <a:rPr lang="en-US" dirty="0"/>
              <a:t>Motivation | Background | Overview | Aim 1 | Aim 2 | Aim 3 | </a:t>
            </a:r>
            <a:r>
              <a:rPr lang="en-US" dirty="0">
                <a:solidFill>
                  <a:schemeClr val="bg1"/>
                </a:solidFill>
              </a:rPr>
              <a:t>Aim 4 </a:t>
            </a:r>
            <a:r>
              <a:rPr lang="en-US" dirty="0"/>
              <a:t>| Summary</a:t>
            </a:r>
          </a:p>
        </p:txBody>
      </p:sp>
    </p:spTree>
    <p:extLst>
      <p:ext uri="{BB962C8B-B14F-4D97-AF65-F5344CB8AC3E}">
        <p14:creationId xmlns:p14="http://schemas.microsoft.com/office/powerpoint/2010/main" val="72409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3D14-2CBF-9449-B048-53B81C543CB1}"/>
              </a:ext>
            </a:extLst>
          </p:cNvPr>
          <p:cNvSpPr>
            <a:spLocks noGrp="1"/>
          </p:cNvSpPr>
          <p:nvPr>
            <p:ph type="title"/>
          </p:nvPr>
        </p:nvSpPr>
        <p:spPr/>
        <p:txBody>
          <a:bodyPr/>
          <a:lstStyle/>
          <a:p>
            <a:r>
              <a:rPr lang="en-US" dirty="0"/>
              <a:t>Research Summary and Execution Plan</a:t>
            </a:r>
          </a:p>
        </p:txBody>
      </p:sp>
      <p:sp>
        <p:nvSpPr>
          <p:cNvPr id="3" name="Text Placeholder 2">
            <a:extLst>
              <a:ext uri="{FF2B5EF4-FFF2-40B4-BE49-F238E27FC236}">
                <a16:creationId xmlns:a16="http://schemas.microsoft.com/office/drawing/2014/main" id="{21E64302-CD8E-0E42-9C2C-9B8292FD85B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61EDB256-29CD-1145-8A13-15E0AAEABAD3}"/>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A342BA0E-A2C0-4747-882D-067FDD883783}"/>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72</a:t>
            </a:fld>
            <a:endParaRPr lang="en-US"/>
          </a:p>
        </p:txBody>
      </p:sp>
      <p:sp>
        <p:nvSpPr>
          <p:cNvPr id="9" name="Footer Placeholder 8">
            <a:extLst>
              <a:ext uri="{FF2B5EF4-FFF2-40B4-BE49-F238E27FC236}">
                <a16:creationId xmlns:a16="http://schemas.microsoft.com/office/drawing/2014/main" id="{5724E7FC-2633-41F3-8E12-678EAE94F0BC}"/>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Tree>
    <p:extLst>
      <p:ext uri="{BB962C8B-B14F-4D97-AF65-F5344CB8AC3E}">
        <p14:creationId xmlns:p14="http://schemas.microsoft.com/office/powerpoint/2010/main" val="35140264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D080782-5026-904F-AD01-7FF8460401D0}"/>
              </a:ext>
            </a:extLst>
          </p:cNvPr>
          <p:cNvSpPr>
            <a:spLocks noGrp="1"/>
          </p:cNvSpPr>
          <p:nvPr>
            <p:ph type="title"/>
          </p:nvPr>
        </p:nvSpPr>
        <p:spPr/>
        <p:txBody>
          <a:bodyPr>
            <a:normAutofit fontScale="90000"/>
          </a:bodyPr>
          <a:lstStyle/>
          <a:p>
            <a:r>
              <a:rPr lang="en-US" dirty="0"/>
              <a:t>Contributions</a:t>
            </a:r>
          </a:p>
        </p:txBody>
      </p:sp>
      <p:sp>
        <p:nvSpPr>
          <p:cNvPr id="8" name="Content Placeholder 7">
            <a:extLst>
              <a:ext uri="{FF2B5EF4-FFF2-40B4-BE49-F238E27FC236}">
                <a16:creationId xmlns:a16="http://schemas.microsoft.com/office/drawing/2014/main" id="{6B3F536E-CB2B-C14A-872C-804501437102}"/>
              </a:ext>
            </a:extLst>
          </p:cNvPr>
          <p:cNvSpPr>
            <a:spLocks noGrp="1"/>
          </p:cNvSpPr>
          <p:nvPr>
            <p:ph idx="1"/>
          </p:nvPr>
        </p:nvSpPr>
        <p:spPr/>
        <p:txBody>
          <a:bodyPr>
            <a:normAutofit fontScale="92500" lnSpcReduction="20000"/>
          </a:bodyPr>
          <a:lstStyle/>
          <a:p>
            <a:r>
              <a:rPr lang="en-US" dirty="0"/>
              <a:t>Showed drawbacks of using IMUs to detect instances of heel-lift and identified alternative methods to explore in future work</a:t>
            </a:r>
          </a:p>
          <a:p>
            <a:pPr lvl="1"/>
            <a:r>
              <a:rPr lang="en-US" i="1" dirty="0"/>
              <a:t>Gap: </a:t>
            </a:r>
            <a:r>
              <a:rPr lang="en-US" dirty="0"/>
              <a:t>Few efforts to quantify fit discrepancies</a:t>
            </a:r>
          </a:p>
          <a:p>
            <a:r>
              <a:rPr lang="en-US" dirty="0"/>
              <a:t>A novel software library to use multiple commercial depth cameras as a cost-effective 4D scanner, capable of collecting body shape changes at 90 frames-per-second</a:t>
            </a:r>
          </a:p>
          <a:p>
            <a:pPr lvl="1"/>
            <a:r>
              <a:rPr lang="en-US" i="1" dirty="0"/>
              <a:t>Gap: </a:t>
            </a:r>
            <a:r>
              <a:rPr lang="en-US" dirty="0"/>
              <a:t>Limited knowledge on dynamic body shape changes due to motion</a:t>
            </a:r>
          </a:p>
          <a:p>
            <a:r>
              <a:rPr lang="en-US" dirty="0"/>
              <a:t>A parametric statistical shape model that predicts dynamic foot shape during stance phase as a function of anthropometry and kinematics</a:t>
            </a:r>
          </a:p>
          <a:p>
            <a:pPr lvl="1"/>
            <a:r>
              <a:rPr lang="en-US" i="1" dirty="0"/>
              <a:t>Gap: </a:t>
            </a:r>
            <a:r>
              <a:rPr lang="en-US" dirty="0"/>
              <a:t>Limited knowledge on dynamic body shape changes due to motion</a:t>
            </a:r>
          </a:p>
          <a:p>
            <a:r>
              <a:rPr lang="en-US" dirty="0"/>
              <a:t>A design framework integrating dynamic foot shape knowledge with known foot mobility to design a novel spacesuit boot to improve fit and comfort</a:t>
            </a:r>
          </a:p>
          <a:p>
            <a:pPr lvl="1"/>
            <a:r>
              <a:rPr lang="en-US" i="1" dirty="0"/>
              <a:t>Gap:</a:t>
            </a:r>
            <a:r>
              <a:rPr lang="en-US" dirty="0"/>
              <a:t> No existing framework for incorporating dynamic body-shape models into the spacesuit design and fit process</a:t>
            </a:r>
          </a:p>
          <a:p>
            <a:pPr lvl="1"/>
            <a:endParaRPr lang="en-US" dirty="0"/>
          </a:p>
        </p:txBody>
      </p:sp>
      <p:sp>
        <p:nvSpPr>
          <p:cNvPr id="4" name="Date Placeholder 3">
            <a:extLst>
              <a:ext uri="{FF2B5EF4-FFF2-40B4-BE49-F238E27FC236}">
                <a16:creationId xmlns:a16="http://schemas.microsoft.com/office/drawing/2014/main" id="{970F1477-9313-4B44-A33F-1D6DC95CBF29}"/>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E8DB02A4-6C3A-AD45-966B-44F2CF9CC014}"/>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73</a:t>
            </a:fld>
            <a:endParaRPr lang="en-US"/>
          </a:p>
        </p:txBody>
      </p:sp>
      <p:sp>
        <p:nvSpPr>
          <p:cNvPr id="9" name="Footer Placeholder 8">
            <a:extLst>
              <a:ext uri="{FF2B5EF4-FFF2-40B4-BE49-F238E27FC236}">
                <a16:creationId xmlns:a16="http://schemas.microsoft.com/office/drawing/2014/main" id="{6F42F777-5DBC-4545-9D18-EAD4E8447F64}"/>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Tree>
    <p:extLst>
      <p:ext uri="{BB962C8B-B14F-4D97-AF65-F5344CB8AC3E}">
        <p14:creationId xmlns:p14="http://schemas.microsoft.com/office/powerpoint/2010/main" val="15044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D080782-5026-904F-AD01-7FF8460401D0}"/>
              </a:ext>
            </a:extLst>
          </p:cNvPr>
          <p:cNvSpPr>
            <a:spLocks noGrp="1"/>
          </p:cNvSpPr>
          <p:nvPr>
            <p:ph type="title"/>
          </p:nvPr>
        </p:nvSpPr>
        <p:spPr/>
        <p:txBody>
          <a:bodyPr>
            <a:normAutofit fontScale="90000"/>
          </a:bodyPr>
          <a:lstStyle/>
          <a:p>
            <a:r>
              <a:rPr lang="en-US" dirty="0"/>
              <a:t>Contributions</a:t>
            </a:r>
          </a:p>
        </p:txBody>
      </p:sp>
      <p:sp>
        <p:nvSpPr>
          <p:cNvPr id="8" name="Content Placeholder 7">
            <a:extLst>
              <a:ext uri="{FF2B5EF4-FFF2-40B4-BE49-F238E27FC236}">
                <a16:creationId xmlns:a16="http://schemas.microsoft.com/office/drawing/2014/main" id="{6B3F536E-CB2B-C14A-872C-804501437102}"/>
              </a:ext>
            </a:extLst>
          </p:cNvPr>
          <p:cNvSpPr>
            <a:spLocks noGrp="1"/>
          </p:cNvSpPr>
          <p:nvPr>
            <p:ph idx="1"/>
          </p:nvPr>
        </p:nvSpPr>
        <p:spPr/>
        <p:txBody>
          <a:bodyPr>
            <a:normAutofit lnSpcReduction="10000"/>
          </a:bodyPr>
          <a:lstStyle/>
          <a:p>
            <a:r>
              <a:rPr lang="en-US" dirty="0"/>
              <a:t>Quantification of dynamic changes in instep height and instep girth as they relate to their distribution in the global population</a:t>
            </a:r>
          </a:p>
          <a:p>
            <a:pPr lvl="1"/>
            <a:r>
              <a:rPr lang="en-US" i="1" dirty="0"/>
              <a:t>Gap: </a:t>
            </a:r>
            <a:r>
              <a:rPr lang="en-US" dirty="0"/>
              <a:t>Limited knowledge on dynamic body shape changes due to motion</a:t>
            </a:r>
          </a:p>
          <a:p>
            <a:r>
              <a:rPr lang="en-US" dirty="0"/>
              <a:t>A novel spacesuit boot prototype developed from the framework that aims for better fit and comfort, and specifically a reduction in heel-lift</a:t>
            </a:r>
          </a:p>
          <a:p>
            <a:pPr lvl="1"/>
            <a:r>
              <a:rPr lang="en-US" i="1" dirty="0"/>
              <a:t>Gap: </a:t>
            </a:r>
            <a:r>
              <a:rPr lang="en-US" dirty="0"/>
              <a:t>No existing framework for incorporating dynamic body-shape models into the spacesuit design and fit process</a:t>
            </a:r>
          </a:p>
          <a:p>
            <a:r>
              <a:rPr lang="en-US" dirty="0"/>
              <a:t>Evaluation of the novel spacesuit boot for comfort and mobility against current planetary spacesuit boot technology and a gold-standard hiking boot</a:t>
            </a:r>
          </a:p>
          <a:p>
            <a:pPr lvl="1"/>
            <a:r>
              <a:rPr lang="en-US" i="1" dirty="0"/>
              <a:t>Gap: </a:t>
            </a:r>
            <a:r>
              <a:rPr lang="en-US" dirty="0"/>
              <a:t>No studies to quantify the effect of using body-shape models over linear measurements on fit and mobility</a:t>
            </a:r>
          </a:p>
          <a:p>
            <a:pPr marL="457200" lvl="1" indent="0">
              <a:buNone/>
            </a:pPr>
            <a:endParaRPr lang="en-US" dirty="0"/>
          </a:p>
        </p:txBody>
      </p:sp>
      <p:sp>
        <p:nvSpPr>
          <p:cNvPr id="4" name="Date Placeholder 3">
            <a:extLst>
              <a:ext uri="{FF2B5EF4-FFF2-40B4-BE49-F238E27FC236}">
                <a16:creationId xmlns:a16="http://schemas.microsoft.com/office/drawing/2014/main" id="{970F1477-9313-4B44-A33F-1D6DC95CBF29}"/>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E8DB02A4-6C3A-AD45-966B-44F2CF9CC014}"/>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74</a:t>
            </a:fld>
            <a:endParaRPr lang="en-US"/>
          </a:p>
        </p:txBody>
      </p:sp>
      <p:sp>
        <p:nvSpPr>
          <p:cNvPr id="9" name="Footer Placeholder 8">
            <a:extLst>
              <a:ext uri="{FF2B5EF4-FFF2-40B4-BE49-F238E27FC236}">
                <a16:creationId xmlns:a16="http://schemas.microsoft.com/office/drawing/2014/main" id="{6F42F777-5DBC-4545-9D18-EAD4E8447F64}"/>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Tree>
    <p:extLst>
      <p:ext uri="{BB962C8B-B14F-4D97-AF65-F5344CB8AC3E}">
        <p14:creationId xmlns:p14="http://schemas.microsoft.com/office/powerpoint/2010/main" val="145621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E1CF86-6F51-416D-8039-AE5C18BF3F23}"/>
              </a:ext>
            </a:extLst>
          </p:cNvPr>
          <p:cNvSpPr>
            <a:spLocks noGrp="1"/>
          </p:cNvSpPr>
          <p:nvPr>
            <p:ph type="title"/>
          </p:nvPr>
        </p:nvSpPr>
        <p:spPr/>
        <p:txBody>
          <a:bodyPr>
            <a:normAutofit fontScale="90000"/>
          </a:bodyPr>
          <a:lstStyle/>
          <a:p>
            <a:r>
              <a:rPr lang="en-US" dirty="0"/>
              <a:t>Hypothesis</a:t>
            </a:r>
          </a:p>
        </p:txBody>
      </p:sp>
      <p:sp>
        <p:nvSpPr>
          <p:cNvPr id="4" name="Date Placeholder 3">
            <a:extLst>
              <a:ext uri="{FF2B5EF4-FFF2-40B4-BE49-F238E27FC236}">
                <a16:creationId xmlns:a16="http://schemas.microsoft.com/office/drawing/2014/main" id="{95C5A63F-A92F-425C-8F4C-189F086F06C7}"/>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64090422-D349-4CE7-A9A9-D91C143FEB42}"/>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
        <p:nvSpPr>
          <p:cNvPr id="6" name="Slide Number Placeholder 5">
            <a:extLst>
              <a:ext uri="{FF2B5EF4-FFF2-40B4-BE49-F238E27FC236}">
                <a16:creationId xmlns:a16="http://schemas.microsoft.com/office/drawing/2014/main" id="{5BD6141B-4C42-4994-A93C-0AB4514A4BAA}"/>
              </a:ext>
            </a:extLst>
          </p:cNvPr>
          <p:cNvSpPr>
            <a:spLocks noGrp="1"/>
          </p:cNvSpPr>
          <p:nvPr>
            <p:ph type="sldNum" sz="quarter" idx="12"/>
          </p:nvPr>
        </p:nvSpPr>
        <p:spPr/>
        <p:txBody>
          <a:bodyPr/>
          <a:lstStyle/>
          <a:p>
            <a:fld id="{852B83BF-056A-4342-AAF0-9FABA5DBF156}" type="slidenum">
              <a:rPr lang="en-US" smtClean="0"/>
              <a:t>75</a:t>
            </a:fld>
            <a:endParaRPr lang="en-US"/>
          </a:p>
        </p:txBody>
      </p:sp>
      <p:sp>
        <p:nvSpPr>
          <p:cNvPr id="9" name="Content Placeholder 2">
            <a:extLst>
              <a:ext uri="{FF2B5EF4-FFF2-40B4-BE49-F238E27FC236}">
                <a16:creationId xmlns:a16="http://schemas.microsoft.com/office/drawing/2014/main" id="{8B61ED79-8843-42DF-8C33-9E58463FFE3A}"/>
              </a:ext>
            </a:extLst>
          </p:cNvPr>
          <p:cNvSpPr txBox="1">
            <a:spLocks/>
          </p:cNvSpPr>
          <p:nvPr/>
        </p:nvSpPr>
        <p:spPr>
          <a:xfrm>
            <a:off x="838200" y="922638"/>
            <a:ext cx="10515600" cy="159563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i="1" dirty="0"/>
              <a:t>Integrating dynamic body shape changes into the spacesuit boot design process will mitigate factors that lead to injury and improve compatibility between the operator and the spacesuit.</a:t>
            </a:r>
          </a:p>
        </p:txBody>
      </p:sp>
    </p:spTree>
    <p:extLst>
      <p:ext uri="{BB962C8B-B14F-4D97-AF65-F5344CB8AC3E}">
        <p14:creationId xmlns:p14="http://schemas.microsoft.com/office/powerpoint/2010/main" val="6953203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E1CF86-6F51-416D-8039-AE5C18BF3F23}"/>
              </a:ext>
            </a:extLst>
          </p:cNvPr>
          <p:cNvSpPr>
            <a:spLocks noGrp="1"/>
          </p:cNvSpPr>
          <p:nvPr>
            <p:ph type="title"/>
          </p:nvPr>
        </p:nvSpPr>
        <p:spPr/>
        <p:txBody>
          <a:bodyPr>
            <a:normAutofit fontScale="90000"/>
          </a:bodyPr>
          <a:lstStyle/>
          <a:p>
            <a:r>
              <a:rPr lang="en-US" dirty="0"/>
              <a:t>Hypothesis</a:t>
            </a:r>
          </a:p>
        </p:txBody>
      </p:sp>
      <p:sp>
        <p:nvSpPr>
          <p:cNvPr id="4" name="Date Placeholder 3">
            <a:extLst>
              <a:ext uri="{FF2B5EF4-FFF2-40B4-BE49-F238E27FC236}">
                <a16:creationId xmlns:a16="http://schemas.microsoft.com/office/drawing/2014/main" id="{95C5A63F-A92F-425C-8F4C-189F086F06C7}"/>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64090422-D349-4CE7-A9A9-D91C143FEB42}"/>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
        <p:nvSpPr>
          <p:cNvPr id="6" name="Slide Number Placeholder 5">
            <a:extLst>
              <a:ext uri="{FF2B5EF4-FFF2-40B4-BE49-F238E27FC236}">
                <a16:creationId xmlns:a16="http://schemas.microsoft.com/office/drawing/2014/main" id="{5BD6141B-4C42-4994-A93C-0AB4514A4BAA}"/>
              </a:ext>
            </a:extLst>
          </p:cNvPr>
          <p:cNvSpPr>
            <a:spLocks noGrp="1"/>
          </p:cNvSpPr>
          <p:nvPr>
            <p:ph type="sldNum" sz="quarter" idx="12"/>
          </p:nvPr>
        </p:nvSpPr>
        <p:spPr/>
        <p:txBody>
          <a:bodyPr/>
          <a:lstStyle/>
          <a:p>
            <a:fld id="{852B83BF-056A-4342-AAF0-9FABA5DBF156}" type="slidenum">
              <a:rPr lang="en-US" smtClean="0"/>
              <a:t>76</a:t>
            </a:fld>
            <a:endParaRPr lang="en-US"/>
          </a:p>
        </p:txBody>
      </p:sp>
      <p:sp>
        <p:nvSpPr>
          <p:cNvPr id="9" name="Content Placeholder 2">
            <a:extLst>
              <a:ext uri="{FF2B5EF4-FFF2-40B4-BE49-F238E27FC236}">
                <a16:creationId xmlns:a16="http://schemas.microsoft.com/office/drawing/2014/main" id="{8B61ED79-8843-42DF-8C33-9E58463FFE3A}"/>
              </a:ext>
            </a:extLst>
          </p:cNvPr>
          <p:cNvSpPr txBox="1">
            <a:spLocks/>
          </p:cNvSpPr>
          <p:nvPr/>
        </p:nvSpPr>
        <p:spPr>
          <a:xfrm>
            <a:off x="838200" y="922638"/>
            <a:ext cx="10515600" cy="159563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i="1" dirty="0">
                <a:highlight>
                  <a:srgbClr val="FFFF00"/>
                </a:highlight>
              </a:rPr>
              <a:t>Integrating dynamic body shape changes </a:t>
            </a:r>
            <a:r>
              <a:rPr lang="en-US" i="1" dirty="0"/>
              <a:t>into the spacesuit boot design process will mitigate factors that lead to injury and improve compatibility between the operator and the spacesuit.</a:t>
            </a:r>
          </a:p>
        </p:txBody>
      </p:sp>
      <p:sp>
        <p:nvSpPr>
          <p:cNvPr id="2" name="Content Placeholder 2">
            <a:extLst>
              <a:ext uri="{FF2B5EF4-FFF2-40B4-BE49-F238E27FC236}">
                <a16:creationId xmlns:a16="http://schemas.microsoft.com/office/drawing/2014/main" id="{D1D2B3BC-4865-4C1E-B184-31A8BE752397}"/>
              </a:ext>
            </a:extLst>
          </p:cNvPr>
          <p:cNvSpPr txBox="1">
            <a:spLocks/>
          </p:cNvSpPr>
          <p:nvPr/>
        </p:nvSpPr>
        <p:spPr>
          <a:xfrm>
            <a:off x="835024" y="2623542"/>
            <a:ext cx="10515600" cy="33118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SA2 models dynamic foot shape changes</a:t>
            </a:r>
          </a:p>
        </p:txBody>
      </p:sp>
    </p:spTree>
    <p:extLst>
      <p:ext uri="{BB962C8B-B14F-4D97-AF65-F5344CB8AC3E}">
        <p14:creationId xmlns:p14="http://schemas.microsoft.com/office/powerpoint/2010/main" val="36167048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E1CF86-6F51-416D-8039-AE5C18BF3F23}"/>
              </a:ext>
            </a:extLst>
          </p:cNvPr>
          <p:cNvSpPr>
            <a:spLocks noGrp="1"/>
          </p:cNvSpPr>
          <p:nvPr>
            <p:ph type="title"/>
          </p:nvPr>
        </p:nvSpPr>
        <p:spPr/>
        <p:txBody>
          <a:bodyPr>
            <a:normAutofit fontScale="90000"/>
          </a:bodyPr>
          <a:lstStyle/>
          <a:p>
            <a:r>
              <a:rPr lang="en-US" dirty="0"/>
              <a:t>Hypothesis</a:t>
            </a:r>
          </a:p>
        </p:txBody>
      </p:sp>
      <p:sp>
        <p:nvSpPr>
          <p:cNvPr id="4" name="Date Placeholder 3">
            <a:extLst>
              <a:ext uri="{FF2B5EF4-FFF2-40B4-BE49-F238E27FC236}">
                <a16:creationId xmlns:a16="http://schemas.microsoft.com/office/drawing/2014/main" id="{95C5A63F-A92F-425C-8F4C-189F086F06C7}"/>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64090422-D349-4CE7-A9A9-D91C143FEB42}"/>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
        <p:nvSpPr>
          <p:cNvPr id="6" name="Slide Number Placeholder 5">
            <a:extLst>
              <a:ext uri="{FF2B5EF4-FFF2-40B4-BE49-F238E27FC236}">
                <a16:creationId xmlns:a16="http://schemas.microsoft.com/office/drawing/2014/main" id="{5BD6141B-4C42-4994-A93C-0AB4514A4BAA}"/>
              </a:ext>
            </a:extLst>
          </p:cNvPr>
          <p:cNvSpPr>
            <a:spLocks noGrp="1"/>
          </p:cNvSpPr>
          <p:nvPr>
            <p:ph type="sldNum" sz="quarter" idx="12"/>
          </p:nvPr>
        </p:nvSpPr>
        <p:spPr/>
        <p:txBody>
          <a:bodyPr/>
          <a:lstStyle/>
          <a:p>
            <a:fld id="{852B83BF-056A-4342-AAF0-9FABA5DBF156}" type="slidenum">
              <a:rPr lang="en-US" smtClean="0"/>
              <a:t>77</a:t>
            </a:fld>
            <a:endParaRPr lang="en-US"/>
          </a:p>
        </p:txBody>
      </p:sp>
      <p:sp>
        <p:nvSpPr>
          <p:cNvPr id="9" name="Content Placeholder 2">
            <a:extLst>
              <a:ext uri="{FF2B5EF4-FFF2-40B4-BE49-F238E27FC236}">
                <a16:creationId xmlns:a16="http://schemas.microsoft.com/office/drawing/2014/main" id="{8B61ED79-8843-42DF-8C33-9E58463FFE3A}"/>
              </a:ext>
            </a:extLst>
          </p:cNvPr>
          <p:cNvSpPr txBox="1">
            <a:spLocks/>
          </p:cNvSpPr>
          <p:nvPr/>
        </p:nvSpPr>
        <p:spPr>
          <a:xfrm>
            <a:off x="838200" y="922638"/>
            <a:ext cx="10515600" cy="159563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i="1" dirty="0">
                <a:highlight>
                  <a:srgbClr val="C0C0C0"/>
                </a:highlight>
              </a:rPr>
              <a:t>Integrating dynamic body shape changes </a:t>
            </a:r>
            <a:r>
              <a:rPr lang="en-US" i="1" dirty="0">
                <a:highlight>
                  <a:srgbClr val="FFFF00"/>
                </a:highlight>
              </a:rPr>
              <a:t>into the spacesuit boot design process</a:t>
            </a:r>
            <a:r>
              <a:rPr lang="en-US" i="1" dirty="0"/>
              <a:t> will mitigate factors that lead to injury and improve compatibility between the operator and the spacesuit.</a:t>
            </a:r>
          </a:p>
        </p:txBody>
      </p:sp>
      <p:sp>
        <p:nvSpPr>
          <p:cNvPr id="2" name="Content Placeholder 2">
            <a:extLst>
              <a:ext uri="{FF2B5EF4-FFF2-40B4-BE49-F238E27FC236}">
                <a16:creationId xmlns:a16="http://schemas.microsoft.com/office/drawing/2014/main" id="{D1D2B3BC-4865-4C1E-B184-31A8BE752397}"/>
              </a:ext>
            </a:extLst>
          </p:cNvPr>
          <p:cNvSpPr txBox="1">
            <a:spLocks/>
          </p:cNvSpPr>
          <p:nvPr/>
        </p:nvSpPr>
        <p:spPr>
          <a:xfrm>
            <a:off x="835024" y="2623542"/>
            <a:ext cx="10515600" cy="33118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SA3 incorporates dynamic foot morphology changes, along with existing knowledge of footwear design and foot mobility into a design framework used to develop a novel spacesuit boot design</a:t>
            </a:r>
          </a:p>
        </p:txBody>
      </p:sp>
    </p:spTree>
    <p:extLst>
      <p:ext uri="{BB962C8B-B14F-4D97-AF65-F5344CB8AC3E}">
        <p14:creationId xmlns:p14="http://schemas.microsoft.com/office/powerpoint/2010/main" val="1856969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E1CF86-6F51-416D-8039-AE5C18BF3F23}"/>
              </a:ext>
            </a:extLst>
          </p:cNvPr>
          <p:cNvSpPr>
            <a:spLocks noGrp="1"/>
          </p:cNvSpPr>
          <p:nvPr>
            <p:ph type="title"/>
          </p:nvPr>
        </p:nvSpPr>
        <p:spPr/>
        <p:txBody>
          <a:bodyPr>
            <a:normAutofit fontScale="90000"/>
          </a:bodyPr>
          <a:lstStyle/>
          <a:p>
            <a:r>
              <a:rPr lang="en-US" dirty="0"/>
              <a:t>Hypothesis</a:t>
            </a:r>
          </a:p>
        </p:txBody>
      </p:sp>
      <p:sp>
        <p:nvSpPr>
          <p:cNvPr id="4" name="Date Placeholder 3">
            <a:extLst>
              <a:ext uri="{FF2B5EF4-FFF2-40B4-BE49-F238E27FC236}">
                <a16:creationId xmlns:a16="http://schemas.microsoft.com/office/drawing/2014/main" id="{95C5A63F-A92F-425C-8F4C-189F086F06C7}"/>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64090422-D349-4CE7-A9A9-D91C143FEB42}"/>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
        <p:nvSpPr>
          <p:cNvPr id="6" name="Slide Number Placeholder 5">
            <a:extLst>
              <a:ext uri="{FF2B5EF4-FFF2-40B4-BE49-F238E27FC236}">
                <a16:creationId xmlns:a16="http://schemas.microsoft.com/office/drawing/2014/main" id="{5BD6141B-4C42-4994-A93C-0AB4514A4BAA}"/>
              </a:ext>
            </a:extLst>
          </p:cNvPr>
          <p:cNvSpPr>
            <a:spLocks noGrp="1"/>
          </p:cNvSpPr>
          <p:nvPr>
            <p:ph type="sldNum" sz="quarter" idx="12"/>
          </p:nvPr>
        </p:nvSpPr>
        <p:spPr/>
        <p:txBody>
          <a:bodyPr/>
          <a:lstStyle/>
          <a:p>
            <a:fld id="{852B83BF-056A-4342-AAF0-9FABA5DBF156}" type="slidenum">
              <a:rPr lang="en-US" smtClean="0"/>
              <a:t>78</a:t>
            </a:fld>
            <a:endParaRPr lang="en-US"/>
          </a:p>
        </p:txBody>
      </p:sp>
      <p:sp>
        <p:nvSpPr>
          <p:cNvPr id="9" name="Content Placeholder 2">
            <a:extLst>
              <a:ext uri="{FF2B5EF4-FFF2-40B4-BE49-F238E27FC236}">
                <a16:creationId xmlns:a16="http://schemas.microsoft.com/office/drawing/2014/main" id="{8B61ED79-8843-42DF-8C33-9E58463FFE3A}"/>
              </a:ext>
            </a:extLst>
          </p:cNvPr>
          <p:cNvSpPr txBox="1">
            <a:spLocks/>
          </p:cNvSpPr>
          <p:nvPr/>
        </p:nvSpPr>
        <p:spPr>
          <a:xfrm>
            <a:off x="838200" y="922638"/>
            <a:ext cx="10515600" cy="159563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i="1" dirty="0">
                <a:highlight>
                  <a:srgbClr val="C0C0C0"/>
                </a:highlight>
              </a:rPr>
              <a:t>Integrating dynamic body shape changes into the spacesuit boot design process</a:t>
            </a:r>
            <a:r>
              <a:rPr lang="en-US" i="1" dirty="0"/>
              <a:t> </a:t>
            </a:r>
            <a:r>
              <a:rPr lang="en-US" i="1" dirty="0">
                <a:highlight>
                  <a:srgbClr val="FFFF00"/>
                </a:highlight>
              </a:rPr>
              <a:t>will mitigate factors that lead to injury and improve compatibility between the operator and the spacesuit.</a:t>
            </a:r>
          </a:p>
        </p:txBody>
      </p:sp>
      <p:sp>
        <p:nvSpPr>
          <p:cNvPr id="2" name="Content Placeholder 2">
            <a:extLst>
              <a:ext uri="{FF2B5EF4-FFF2-40B4-BE49-F238E27FC236}">
                <a16:creationId xmlns:a16="http://schemas.microsoft.com/office/drawing/2014/main" id="{D1D2B3BC-4865-4C1E-B184-31A8BE752397}"/>
              </a:ext>
            </a:extLst>
          </p:cNvPr>
          <p:cNvSpPr txBox="1">
            <a:spLocks/>
          </p:cNvSpPr>
          <p:nvPr/>
        </p:nvSpPr>
        <p:spPr>
          <a:xfrm>
            <a:off x="835024" y="2623542"/>
            <a:ext cx="10515600" cy="33118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SA1 found that quantifying heel-lift, a symptom of poor-fit and a potential precursor to injury, is not achievable through current IMU technology and may require a heel-contact sensor to directly measure heel-lift</a:t>
            </a:r>
          </a:p>
          <a:p>
            <a:r>
              <a:rPr lang="en-US" dirty="0"/>
              <a:t>SA4 will evaluate the novel boot design in SA3 for its mobility, comfort, and occurrence of heel-lift</a:t>
            </a:r>
          </a:p>
        </p:txBody>
      </p:sp>
    </p:spTree>
    <p:extLst>
      <p:ext uri="{BB962C8B-B14F-4D97-AF65-F5344CB8AC3E}">
        <p14:creationId xmlns:p14="http://schemas.microsoft.com/office/powerpoint/2010/main" val="2058362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6663-35B5-AA4A-BD74-BF4EB663DA71}"/>
              </a:ext>
            </a:extLst>
          </p:cNvPr>
          <p:cNvSpPr>
            <a:spLocks noGrp="1"/>
          </p:cNvSpPr>
          <p:nvPr>
            <p:ph type="title"/>
          </p:nvPr>
        </p:nvSpPr>
        <p:spPr/>
        <p:txBody>
          <a:bodyPr>
            <a:normAutofit fontScale="90000"/>
          </a:bodyPr>
          <a:lstStyle/>
          <a:p>
            <a:r>
              <a:rPr lang="en-US" dirty="0"/>
              <a:t>Peer-Reviewed Publications</a:t>
            </a:r>
          </a:p>
        </p:txBody>
      </p:sp>
      <p:sp>
        <p:nvSpPr>
          <p:cNvPr id="4" name="Date Placeholder 3">
            <a:extLst>
              <a:ext uri="{FF2B5EF4-FFF2-40B4-BE49-F238E27FC236}">
                <a16:creationId xmlns:a16="http://schemas.microsoft.com/office/drawing/2014/main" id="{44F7D785-5385-4D41-82AC-9C67202448FB}"/>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2B75086B-823F-A64C-BD2B-3163090B6A08}"/>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79</a:t>
            </a:fld>
            <a:endParaRPr lang="en-US"/>
          </a:p>
        </p:txBody>
      </p:sp>
      <p:graphicFrame>
        <p:nvGraphicFramePr>
          <p:cNvPr id="7" name="Table 6">
            <a:extLst>
              <a:ext uri="{FF2B5EF4-FFF2-40B4-BE49-F238E27FC236}">
                <a16:creationId xmlns:a16="http://schemas.microsoft.com/office/drawing/2014/main" id="{65862CA8-0E3B-6941-B3EF-9BA5498758E7}"/>
              </a:ext>
            </a:extLst>
          </p:cNvPr>
          <p:cNvGraphicFramePr>
            <a:graphicFrameLocks noGrp="1"/>
          </p:cNvGraphicFramePr>
          <p:nvPr>
            <p:extLst>
              <p:ext uri="{D42A27DB-BD31-4B8C-83A1-F6EECF244321}">
                <p14:modId xmlns:p14="http://schemas.microsoft.com/office/powerpoint/2010/main" val="35951391"/>
              </p:ext>
            </p:extLst>
          </p:nvPr>
        </p:nvGraphicFramePr>
        <p:xfrm>
          <a:off x="838199" y="735498"/>
          <a:ext cx="10425914" cy="3743313"/>
        </p:xfrm>
        <a:graphic>
          <a:graphicData uri="http://schemas.openxmlformats.org/drawingml/2006/table">
            <a:tbl>
              <a:tblPr firstRow="1">
                <a:tableStyleId>{793D81CF-94F2-401A-BA57-92F5A7B2D0C5}</a:tableStyleId>
              </a:tblPr>
              <a:tblGrid>
                <a:gridCol w="1533996">
                  <a:extLst>
                    <a:ext uri="{9D8B030D-6E8A-4147-A177-3AD203B41FA5}">
                      <a16:colId xmlns:a16="http://schemas.microsoft.com/office/drawing/2014/main" val="2992642726"/>
                    </a:ext>
                  </a:extLst>
                </a:gridCol>
                <a:gridCol w="3680647">
                  <a:extLst>
                    <a:ext uri="{9D8B030D-6E8A-4147-A177-3AD203B41FA5}">
                      <a16:colId xmlns:a16="http://schemas.microsoft.com/office/drawing/2014/main" val="1855342359"/>
                    </a:ext>
                  </a:extLst>
                </a:gridCol>
                <a:gridCol w="2985962">
                  <a:extLst>
                    <a:ext uri="{9D8B030D-6E8A-4147-A177-3AD203B41FA5}">
                      <a16:colId xmlns:a16="http://schemas.microsoft.com/office/drawing/2014/main" val="1372125290"/>
                    </a:ext>
                  </a:extLst>
                </a:gridCol>
                <a:gridCol w="960667">
                  <a:extLst>
                    <a:ext uri="{9D8B030D-6E8A-4147-A177-3AD203B41FA5}">
                      <a16:colId xmlns:a16="http://schemas.microsoft.com/office/drawing/2014/main" val="2619430167"/>
                    </a:ext>
                  </a:extLst>
                </a:gridCol>
                <a:gridCol w="1264642">
                  <a:extLst>
                    <a:ext uri="{9D8B030D-6E8A-4147-A177-3AD203B41FA5}">
                      <a16:colId xmlns:a16="http://schemas.microsoft.com/office/drawing/2014/main" val="252903599"/>
                    </a:ext>
                  </a:extLst>
                </a:gridCol>
              </a:tblGrid>
              <a:tr h="167199">
                <a:tc>
                  <a:txBody>
                    <a:bodyPr/>
                    <a:lstStyle/>
                    <a:p>
                      <a:pPr algn="l"/>
                      <a:r>
                        <a:rPr lang="en-US" sz="1400" cap="all" dirty="0">
                          <a:effectLst/>
                        </a:rPr>
                        <a:t>TYPE</a:t>
                      </a:r>
                      <a:endParaRPr lang="en-US" sz="1400" b="1" cap="all" dirty="0">
                        <a:effectLst/>
                      </a:endParaRPr>
                    </a:p>
                  </a:txBody>
                  <a:tcPr marL="32637" marR="32637" marT="16319" marB="16319" anchor="ctr"/>
                </a:tc>
                <a:tc>
                  <a:txBody>
                    <a:bodyPr/>
                    <a:lstStyle/>
                    <a:p>
                      <a:pPr algn="l"/>
                      <a:r>
                        <a:rPr lang="en-US" sz="1400" cap="all" dirty="0">
                          <a:effectLst/>
                        </a:rPr>
                        <a:t>TITLE</a:t>
                      </a:r>
                      <a:endParaRPr lang="en-US" sz="1400" b="1" cap="all" dirty="0">
                        <a:effectLst/>
                      </a:endParaRPr>
                    </a:p>
                  </a:txBody>
                  <a:tcPr marL="32637" marR="32637" marT="16319" marB="16319" anchor="ctr"/>
                </a:tc>
                <a:tc>
                  <a:txBody>
                    <a:bodyPr/>
                    <a:lstStyle/>
                    <a:p>
                      <a:pPr algn="l"/>
                      <a:r>
                        <a:rPr lang="en-US" sz="1400" cap="all">
                          <a:effectLst/>
                        </a:rPr>
                        <a:t>JOURNAL</a:t>
                      </a:r>
                      <a:endParaRPr lang="en-US" sz="1400" b="1" cap="all">
                        <a:effectLst/>
                      </a:endParaRPr>
                    </a:p>
                  </a:txBody>
                  <a:tcPr marL="32637" marR="32637" marT="16319" marB="16319" anchor="ctr"/>
                </a:tc>
                <a:tc>
                  <a:txBody>
                    <a:bodyPr/>
                    <a:lstStyle/>
                    <a:p>
                      <a:pPr algn="l"/>
                      <a:r>
                        <a:rPr lang="en-US" sz="1400" cap="all" dirty="0">
                          <a:effectLst/>
                        </a:rPr>
                        <a:t>Date</a:t>
                      </a:r>
                      <a:endParaRPr lang="en-US" sz="1400" b="1" cap="all" dirty="0">
                        <a:effectLst/>
                      </a:endParaRPr>
                    </a:p>
                  </a:txBody>
                  <a:tcPr marL="32637" marR="32637" marT="16319" marB="16319" anchor="ctr"/>
                </a:tc>
                <a:tc>
                  <a:txBody>
                    <a:bodyPr/>
                    <a:lstStyle/>
                    <a:p>
                      <a:pPr algn="l"/>
                      <a:r>
                        <a:rPr lang="en-US" sz="1400" b="1" cap="all" dirty="0">
                          <a:effectLst/>
                        </a:rPr>
                        <a:t>Specific Aim</a:t>
                      </a:r>
                    </a:p>
                  </a:txBody>
                  <a:tcPr marL="32637" marR="32637" marT="16319" marB="16319" anchor="ctr"/>
                </a:tc>
                <a:extLst>
                  <a:ext uri="{0D108BD9-81ED-4DB2-BD59-A6C34878D82A}">
                    <a16:rowId xmlns:a16="http://schemas.microsoft.com/office/drawing/2014/main" val="3163862693"/>
                  </a:ext>
                </a:extLst>
              </a:tr>
              <a:tr h="334730">
                <a:tc>
                  <a:txBody>
                    <a:bodyPr/>
                    <a:lstStyle/>
                    <a:p>
                      <a:pPr fontAlgn="t"/>
                      <a:r>
                        <a:rPr lang="en-US" sz="1400" dirty="0">
                          <a:effectLst/>
                        </a:rPr>
                        <a:t>Technical Note</a:t>
                      </a:r>
                    </a:p>
                  </a:txBody>
                  <a:tcPr marL="32637" marR="32637" marT="16319" marB="16319">
                    <a:solidFill>
                      <a:srgbClr val="FFFF00">
                        <a:alpha val="49804"/>
                      </a:srgbClr>
                    </a:solidFill>
                  </a:tcPr>
                </a:tc>
                <a:tc>
                  <a:txBody>
                    <a:bodyPr/>
                    <a:lstStyle/>
                    <a:p>
                      <a:pPr fontAlgn="t"/>
                      <a:r>
                        <a:rPr lang="en-US" sz="1400" dirty="0">
                          <a:effectLst/>
                        </a:rPr>
                        <a:t>Detecting Heel-Lift in Spacesuit Gait</a:t>
                      </a:r>
                    </a:p>
                  </a:txBody>
                  <a:tcPr marL="32637" marR="32637" marT="16319" marB="16319">
                    <a:solidFill>
                      <a:srgbClr val="FFFF00">
                        <a:alpha val="49804"/>
                      </a:srgbClr>
                    </a:solidFill>
                  </a:tcPr>
                </a:tc>
                <a:tc>
                  <a:txBody>
                    <a:bodyPr/>
                    <a:lstStyle/>
                    <a:p>
                      <a:pPr fontAlgn="t"/>
                      <a:r>
                        <a:rPr lang="en-US" sz="1400" dirty="0">
                          <a:effectLst/>
                        </a:rPr>
                        <a:t>Aerospace Medicine and Human Performance</a:t>
                      </a:r>
                    </a:p>
                  </a:txBody>
                  <a:tcPr marL="32637" marR="32637" marT="16319" marB="16319">
                    <a:solidFill>
                      <a:srgbClr val="FFFF00">
                        <a:alpha val="49804"/>
                      </a:srgbClr>
                    </a:solidFill>
                  </a:tcPr>
                </a:tc>
                <a:tc>
                  <a:txBody>
                    <a:bodyPr/>
                    <a:lstStyle/>
                    <a:p>
                      <a:pPr fontAlgn="t"/>
                      <a:r>
                        <a:rPr kumimoji="0" lang="en-US" sz="1400" b="0" i="1" u="none" strike="noStrike" kern="1200" cap="none" spc="0" normalizeH="0" baseline="0" noProof="0" dirty="0">
                          <a:ln>
                            <a:noFill/>
                          </a:ln>
                          <a:solidFill>
                            <a:prstClr val="black"/>
                          </a:solidFill>
                          <a:effectLst/>
                          <a:uLnTx/>
                          <a:uFillTx/>
                          <a:latin typeface="+mn-lt"/>
                          <a:ea typeface="+mn-ea"/>
                          <a:cs typeface="+mn-cs"/>
                        </a:rPr>
                        <a:t>Jan 2022 (under review)</a:t>
                      </a:r>
                      <a:endParaRPr kumimoji="0" lang="en-US" sz="1100" b="0" i="1" u="none" strike="noStrike" kern="1200" cap="none" spc="0" normalizeH="0" baseline="0" noProof="0" dirty="0">
                        <a:ln>
                          <a:noFill/>
                        </a:ln>
                        <a:solidFill>
                          <a:prstClr val="black"/>
                        </a:solidFill>
                        <a:effectLst/>
                        <a:uLnTx/>
                        <a:uFillTx/>
                        <a:latin typeface="+mn-lt"/>
                        <a:ea typeface="+mn-ea"/>
                        <a:cs typeface="+mn-cs"/>
                      </a:endParaRPr>
                    </a:p>
                  </a:txBody>
                  <a:tcPr marL="32637" marR="32637" marT="16319" marB="16319">
                    <a:solidFill>
                      <a:srgbClr val="FFFF00">
                        <a:alpha val="49804"/>
                      </a:srgbClr>
                    </a:solidFill>
                  </a:tcPr>
                </a:tc>
                <a:tc>
                  <a:txBody>
                    <a:bodyPr/>
                    <a:lstStyle/>
                    <a:p>
                      <a:pPr fontAlgn="t"/>
                      <a:r>
                        <a:rPr lang="en-US" sz="1400" dirty="0">
                          <a:effectLst/>
                        </a:rPr>
                        <a:t>SA1</a:t>
                      </a:r>
                    </a:p>
                  </a:txBody>
                  <a:tcPr marL="32637" marR="32637" marT="16319" marB="16319">
                    <a:solidFill>
                      <a:srgbClr val="FFFF00">
                        <a:alpha val="49804"/>
                      </a:srgbClr>
                    </a:solidFill>
                  </a:tcPr>
                </a:tc>
                <a:extLst>
                  <a:ext uri="{0D108BD9-81ED-4DB2-BD59-A6C34878D82A}">
                    <a16:rowId xmlns:a16="http://schemas.microsoft.com/office/drawing/2014/main" val="3634744533"/>
                  </a:ext>
                </a:extLst>
              </a:tr>
              <a:tr h="585777">
                <a:tc>
                  <a:txBody>
                    <a:bodyPr/>
                    <a:lstStyle/>
                    <a:p>
                      <a:pPr fontAlgn="t"/>
                      <a:r>
                        <a:rPr lang="en-US" sz="1400" dirty="0">
                          <a:effectLst/>
                        </a:rPr>
                        <a:t>Journal Paper</a:t>
                      </a:r>
                    </a:p>
                  </a:txBody>
                  <a:tcPr marL="32637" marR="32637" marT="16319" marB="16319">
                    <a:solidFill>
                      <a:srgbClr val="00B050">
                        <a:alpha val="50196"/>
                      </a:srgbClr>
                    </a:solidFill>
                  </a:tcPr>
                </a:tc>
                <a:tc>
                  <a:txBody>
                    <a:bodyPr/>
                    <a:lstStyle/>
                    <a:p>
                      <a:pPr fontAlgn="t"/>
                      <a:r>
                        <a:rPr lang="en-US" sz="1400" dirty="0" err="1">
                          <a:effectLst/>
                        </a:rPr>
                        <a:t>DynaMo</a:t>
                      </a:r>
                      <a:r>
                        <a:rPr lang="en-US" sz="1400" dirty="0">
                          <a:effectLst/>
                        </a:rPr>
                        <a:t>: Dynamic Body Shape and Motion Capture with Intel RealSense Cameras</a:t>
                      </a:r>
                    </a:p>
                  </a:txBody>
                  <a:tcPr marL="32637" marR="32637" marT="16319" marB="16319">
                    <a:solidFill>
                      <a:srgbClr val="00B050">
                        <a:alpha val="50196"/>
                      </a:srgbClr>
                    </a:solidFill>
                  </a:tcPr>
                </a:tc>
                <a:tc>
                  <a:txBody>
                    <a:bodyPr/>
                    <a:lstStyle/>
                    <a:p>
                      <a:pPr fontAlgn="t"/>
                      <a:r>
                        <a:rPr lang="en-US" sz="1400" dirty="0">
                          <a:effectLst/>
                        </a:rPr>
                        <a:t>Journal of Open Source Software</a:t>
                      </a:r>
                    </a:p>
                  </a:txBody>
                  <a:tcPr marL="32637" marR="32637" marT="16319" marB="16319">
                    <a:solidFill>
                      <a:srgbClr val="00B050">
                        <a:alpha val="50196"/>
                      </a:srgbClr>
                    </a:solidFill>
                  </a:tcPr>
                </a:tc>
                <a:tc>
                  <a:txBody>
                    <a:bodyPr/>
                    <a:lstStyle/>
                    <a:p>
                      <a:pPr fontAlgn="t"/>
                      <a:r>
                        <a:rPr lang="en-US" sz="1400" dirty="0">
                          <a:effectLst/>
                        </a:rPr>
                        <a:t>Sept 2019</a:t>
                      </a:r>
                    </a:p>
                  </a:txBody>
                  <a:tcPr marL="32637" marR="32637" marT="16319" marB="16319">
                    <a:solidFill>
                      <a:srgbClr val="00B050">
                        <a:alpha val="50196"/>
                      </a:srgbClr>
                    </a:solidFill>
                  </a:tcPr>
                </a:tc>
                <a:tc>
                  <a:txBody>
                    <a:bodyPr/>
                    <a:lstStyle/>
                    <a:p>
                      <a:pPr fontAlgn="t"/>
                      <a:r>
                        <a:rPr lang="en-US" sz="1400" dirty="0">
                          <a:effectLst/>
                        </a:rPr>
                        <a:t>SA2</a:t>
                      </a:r>
                    </a:p>
                  </a:txBody>
                  <a:tcPr marL="32637" marR="32637" marT="16319" marB="16319">
                    <a:solidFill>
                      <a:srgbClr val="00B050">
                        <a:alpha val="50196"/>
                      </a:srgbClr>
                    </a:solidFill>
                  </a:tcPr>
                </a:tc>
                <a:extLst>
                  <a:ext uri="{0D108BD9-81ED-4DB2-BD59-A6C34878D82A}">
                    <a16:rowId xmlns:a16="http://schemas.microsoft.com/office/drawing/2014/main" val="3448828393"/>
                  </a:ext>
                </a:extLst>
              </a:tr>
              <a:tr h="583729">
                <a:tc>
                  <a:txBody>
                    <a:bodyPr/>
                    <a:lstStyle/>
                    <a:p>
                      <a:pPr fontAlgn="t"/>
                      <a:r>
                        <a:rPr lang="en-US" sz="1400" dirty="0">
                          <a:effectLst/>
                        </a:rPr>
                        <a:t>Journal Paper</a:t>
                      </a:r>
                    </a:p>
                  </a:txBody>
                  <a:tcPr marL="32637" marR="32637" marT="16319" marB="16319">
                    <a:solidFill>
                      <a:srgbClr val="00B050">
                        <a:alpha val="50196"/>
                      </a:srgbClr>
                    </a:solidFill>
                  </a:tcPr>
                </a:tc>
                <a:tc>
                  <a:txBody>
                    <a:bodyPr/>
                    <a:lstStyle/>
                    <a:p>
                      <a:pPr fontAlgn="t"/>
                      <a:r>
                        <a:rPr lang="en-US" sz="1400" kern="1200" dirty="0">
                          <a:solidFill>
                            <a:schemeClr val="dk1"/>
                          </a:solidFill>
                          <a:effectLst/>
                          <a:latin typeface="+mn-lt"/>
                          <a:ea typeface="+mn-ea"/>
                          <a:cs typeface="+mn-cs"/>
                        </a:rPr>
                        <a:t>Dynamic foot morphology explained through 4D scanning and shape modeling</a:t>
                      </a:r>
                    </a:p>
                  </a:txBody>
                  <a:tcPr marL="32637" marR="32637" marT="16319" marB="16319">
                    <a:solidFill>
                      <a:srgbClr val="00B050">
                        <a:alpha val="50196"/>
                      </a:srgbClr>
                    </a:solidFill>
                  </a:tcPr>
                </a:tc>
                <a:tc>
                  <a:txBody>
                    <a:bodyPr/>
                    <a:lstStyle/>
                    <a:p>
                      <a:pPr fontAlgn="t"/>
                      <a:r>
                        <a:rPr lang="en-US" sz="1400" kern="1200" dirty="0">
                          <a:solidFill>
                            <a:schemeClr val="dk1"/>
                          </a:solidFill>
                          <a:effectLst/>
                          <a:latin typeface="+mn-lt"/>
                          <a:ea typeface="+mn-ea"/>
                          <a:cs typeface="+mn-cs"/>
                        </a:rPr>
                        <a:t>Journal of Biomechanics</a:t>
                      </a:r>
                    </a:p>
                  </a:txBody>
                  <a:tcPr marL="32637" marR="32637" marT="16319" marB="16319">
                    <a:solidFill>
                      <a:srgbClr val="00B050">
                        <a:alpha val="50196"/>
                      </a:srgbClr>
                    </a:solidFill>
                  </a:tcPr>
                </a:tc>
                <a:tc>
                  <a:txBody>
                    <a:bodyPr/>
                    <a:lstStyle/>
                    <a:p>
                      <a:pPr fontAlgn="t"/>
                      <a:r>
                        <a:rPr lang="en-US" sz="1400" dirty="0">
                          <a:effectLst/>
                        </a:rPr>
                        <a:t>June 2021</a:t>
                      </a:r>
                    </a:p>
                  </a:txBody>
                  <a:tcPr marL="32637" marR="32637" marT="16319" marB="16319">
                    <a:solidFill>
                      <a:srgbClr val="00B050">
                        <a:alpha val="50196"/>
                      </a:srgbClr>
                    </a:solidFill>
                  </a:tcPr>
                </a:tc>
                <a:tc>
                  <a:txBody>
                    <a:bodyPr/>
                    <a:lstStyle/>
                    <a:p>
                      <a:pPr fontAlgn="t"/>
                      <a:r>
                        <a:rPr lang="en-US" sz="1400" dirty="0">
                          <a:effectLst/>
                        </a:rPr>
                        <a:t>SA2</a:t>
                      </a:r>
                    </a:p>
                  </a:txBody>
                  <a:tcPr marL="32637" marR="32637" marT="16319" marB="16319">
                    <a:solidFill>
                      <a:srgbClr val="00B050">
                        <a:alpha val="50196"/>
                      </a:srgbClr>
                    </a:solidFill>
                  </a:tcPr>
                </a:tc>
                <a:extLst>
                  <a:ext uri="{0D108BD9-81ED-4DB2-BD59-A6C34878D82A}">
                    <a16:rowId xmlns:a16="http://schemas.microsoft.com/office/drawing/2014/main" val="1335947179"/>
                  </a:ext>
                </a:extLst>
              </a:tr>
              <a:tr h="523015">
                <a:tc>
                  <a:txBody>
                    <a:bodyPr/>
                    <a:lstStyle/>
                    <a:p>
                      <a:pPr fontAlgn="t"/>
                      <a:r>
                        <a:rPr lang="en-US" sz="1400">
                          <a:effectLst/>
                        </a:rPr>
                        <a:t>Conference Paper</a:t>
                      </a:r>
                    </a:p>
                  </a:txBody>
                  <a:tcPr marL="32637" marR="32637" marT="16319" marB="16319">
                    <a:solidFill>
                      <a:srgbClr val="00B050">
                        <a:alpha val="50196"/>
                      </a:srgbClr>
                    </a:solidFill>
                  </a:tcPr>
                </a:tc>
                <a:tc>
                  <a:txBody>
                    <a:bodyPr/>
                    <a:lstStyle/>
                    <a:p>
                      <a:pPr fontAlgn="t"/>
                      <a:r>
                        <a:rPr lang="en-US" sz="1400" dirty="0">
                          <a:effectLst/>
                        </a:rPr>
                        <a:t>A Biomechanical Design Framework to Improve Spacesuit Boot Fit</a:t>
                      </a:r>
                    </a:p>
                  </a:txBody>
                  <a:tcPr marL="32637" marR="32637" marT="16319" marB="16319">
                    <a:solidFill>
                      <a:srgbClr val="00B050">
                        <a:alpha val="50196"/>
                      </a:srgbClr>
                    </a:solidFill>
                  </a:tcPr>
                </a:tc>
                <a:tc>
                  <a:txBody>
                    <a:bodyPr/>
                    <a:lstStyle/>
                    <a:p>
                      <a:pPr fontAlgn="t"/>
                      <a:r>
                        <a:rPr lang="en-US" sz="1400">
                          <a:effectLst/>
                        </a:rPr>
                        <a:t>50th International Conference on Environmental Systems</a:t>
                      </a:r>
                    </a:p>
                  </a:txBody>
                  <a:tcPr marL="32637" marR="32637" marT="16319" marB="16319">
                    <a:solidFill>
                      <a:srgbClr val="00B050">
                        <a:alpha val="50196"/>
                      </a:srgbClr>
                    </a:solidFill>
                  </a:tcPr>
                </a:tc>
                <a:tc>
                  <a:txBody>
                    <a:bodyPr/>
                    <a:lstStyle/>
                    <a:p>
                      <a:pPr fontAlgn="t"/>
                      <a:r>
                        <a:rPr lang="en-US" sz="1400" dirty="0">
                          <a:effectLst/>
                        </a:rPr>
                        <a:t>July 2020</a:t>
                      </a:r>
                    </a:p>
                  </a:txBody>
                  <a:tcPr marL="32637" marR="32637" marT="16319" marB="16319">
                    <a:solidFill>
                      <a:srgbClr val="00B050">
                        <a:alpha val="50196"/>
                      </a:srgbClr>
                    </a:solidFill>
                  </a:tcPr>
                </a:tc>
                <a:tc>
                  <a:txBody>
                    <a:bodyPr/>
                    <a:lstStyle/>
                    <a:p>
                      <a:pPr fontAlgn="t"/>
                      <a:r>
                        <a:rPr lang="en-US" sz="1400" dirty="0">
                          <a:effectLst/>
                        </a:rPr>
                        <a:t>SA3</a:t>
                      </a:r>
                    </a:p>
                  </a:txBody>
                  <a:tcPr marL="32637" marR="32637" marT="16319" marB="16319">
                    <a:solidFill>
                      <a:srgbClr val="00B050">
                        <a:alpha val="50196"/>
                      </a:srgbClr>
                    </a:solidFill>
                  </a:tcPr>
                </a:tc>
                <a:extLst>
                  <a:ext uri="{0D108BD9-81ED-4DB2-BD59-A6C34878D82A}">
                    <a16:rowId xmlns:a16="http://schemas.microsoft.com/office/drawing/2014/main" val="3626643640"/>
                  </a:ext>
                </a:extLst>
              </a:tr>
              <a:tr h="469538">
                <a:tc>
                  <a:txBody>
                    <a:bodyPr/>
                    <a:lstStyle/>
                    <a:p>
                      <a:pPr fontAlgn="t"/>
                      <a:r>
                        <a:rPr lang="en-US" sz="1400" dirty="0">
                          <a:effectLst/>
                        </a:rPr>
                        <a:t>Journal Paper</a:t>
                      </a:r>
                    </a:p>
                  </a:txBody>
                  <a:tcPr marL="32637" marR="32637" marT="16319" marB="16319">
                    <a:solidFill>
                      <a:schemeClr val="accent6">
                        <a:lumMod val="20000"/>
                        <a:lumOff val="80000"/>
                      </a:schemeClr>
                    </a:solidFill>
                  </a:tcPr>
                </a:tc>
                <a:tc>
                  <a:txBody>
                    <a:bodyPr/>
                    <a:lstStyle/>
                    <a:p>
                      <a:pPr fontAlgn="t"/>
                      <a:r>
                        <a:rPr lang="en-US" sz="1400" dirty="0">
                          <a:effectLst/>
                        </a:rPr>
                        <a:t>Static and Dynamic Distribution of Instep Height</a:t>
                      </a:r>
                    </a:p>
                  </a:txBody>
                  <a:tcPr marL="32637" marR="32637" marT="16319" marB="16319">
                    <a:solidFill>
                      <a:schemeClr val="accent6">
                        <a:lumMod val="20000"/>
                        <a:lumOff val="80000"/>
                      </a:schemeClr>
                    </a:solidFill>
                  </a:tcPr>
                </a:tc>
                <a:tc>
                  <a:txBody>
                    <a:bodyPr/>
                    <a:lstStyle/>
                    <a:p>
                      <a:pPr fontAlgn="t"/>
                      <a:r>
                        <a:rPr lang="en-US" sz="1400" dirty="0">
                          <a:effectLst/>
                        </a:rPr>
                        <a:t>Footwear Science</a:t>
                      </a:r>
                    </a:p>
                  </a:txBody>
                  <a:tcPr marL="32637" marR="32637" marT="16319" marB="16319">
                    <a:solidFill>
                      <a:schemeClr val="accent6">
                        <a:lumMod val="20000"/>
                        <a:lumOff val="80000"/>
                      </a:schemeClr>
                    </a:solidFill>
                  </a:tcPr>
                </a:tc>
                <a:tc>
                  <a:txBody>
                    <a:bodyPr/>
                    <a:lstStyle/>
                    <a:p>
                      <a:pPr fontAlgn="t"/>
                      <a:r>
                        <a:rPr lang="en-US" sz="1400" dirty="0">
                          <a:effectLst/>
                        </a:rPr>
                        <a:t>Jan 2022 (under review)</a:t>
                      </a:r>
                    </a:p>
                  </a:txBody>
                  <a:tcPr marL="32637" marR="32637" marT="16319" marB="16319">
                    <a:solidFill>
                      <a:schemeClr val="accent6">
                        <a:lumMod val="20000"/>
                        <a:lumOff val="80000"/>
                      </a:schemeClr>
                    </a:solidFill>
                  </a:tcPr>
                </a:tc>
                <a:tc>
                  <a:txBody>
                    <a:bodyPr/>
                    <a:lstStyle/>
                    <a:p>
                      <a:pPr fontAlgn="t"/>
                      <a:r>
                        <a:rPr lang="en-US" sz="1400" dirty="0">
                          <a:effectLst/>
                        </a:rPr>
                        <a:t>SA2</a:t>
                      </a:r>
                    </a:p>
                  </a:txBody>
                  <a:tcPr marL="32637" marR="32637" marT="16319" marB="16319">
                    <a:solidFill>
                      <a:schemeClr val="accent6">
                        <a:lumMod val="20000"/>
                        <a:lumOff val="80000"/>
                      </a:schemeClr>
                    </a:solidFill>
                  </a:tcPr>
                </a:tc>
                <a:extLst>
                  <a:ext uri="{0D108BD9-81ED-4DB2-BD59-A6C34878D82A}">
                    <a16:rowId xmlns:a16="http://schemas.microsoft.com/office/drawing/2014/main" val="1507263155"/>
                  </a:ext>
                </a:extLst>
              </a:tr>
              <a:tr h="443172">
                <a:tc>
                  <a:txBody>
                    <a:bodyPr/>
                    <a:lstStyle/>
                    <a:p>
                      <a:pPr fontAlgn="t"/>
                      <a:r>
                        <a:rPr lang="en-US" sz="1400" dirty="0">
                          <a:effectLst/>
                        </a:rPr>
                        <a:t>Journal Paper</a:t>
                      </a:r>
                    </a:p>
                  </a:txBody>
                  <a:tcPr marL="32637" marR="32637" marT="16319" marB="16319">
                    <a:solidFill>
                      <a:srgbClr val="00B0F0">
                        <a:alpha val="50196"/>
                      </a:srgbClr>
                    </a:solidFill>
                  </a:tcPr>
                </a:tc>
                <a:tc>
                  <a:txBody>
                    <a:bodyPr/>
                    <a:lstStyle/>
                    <a:p>
                      <a:pPr fontAlgn="t"/>
                      <a:r>
                        <a:rPr lang="en-US" sz="1400" dirty="0">
                          <a:effectLst/>
                        </a:rPr>
                        <a:t>Design and Evaluation of a Novel Planetary Spacesuit Boot</a:t>
                      </a:r>
                    </a:p>
                  </a:txBody>
                  <a:tcPr marL="32637" marR="32637" marT="16319" marB="16319">
                    <a:solidFill>
                      <a:srgbClr val="00B0F0">
                        <a:alpha val="50196"/>
                      </a:srgbClr>
                    </a:solidFill>
                  </a:tcPr>
                </a:tc>
                <a:tc>
                  <a:txBody>
                    <a:bodyPr/>
                    <a:lstStyle/>
                    <a:p>
                      <a:pPr fontAlgn="t"/>
                      <a:r>
                        <a:rPr lang="en-US" sz="1400" dirty="0">
                          <a:effectLst/>
                        </a:rPr>
                        <a:t>Nature Microgravity</a:t>
                      </a:r>
                    </a:p>
                  </a:txBody>
                  <a:tcPr marL="32637" marR="32637" marT="16319" marB="16319">
                    <a:solidFill>
                      <a:srgbClr val="00B0F0">
                        <a:alpha val="50196"/>
                      </a:srgbClr>
                    </a:solidFill>
                  </a:tcPr>
                </a:tc>
                <a:tc>
                  <a:txBody>
                    <a:bodyPr/>
                    <a:lstStyle/>
                    <a:p>
                      <a:pPr fontAlgn="t"/>
                      <a:r>
                        <a:rPr lang="en-US" sz="1400" dirty="0">
                          <a:effectLst/>
                        </a:rPr>
                        <a:t>May 2022</a:t>
                      </a:r>
                    </a:p>
                  </a:txBody>
                  <a:tcPr marL="32637" marR="32637" marT="16319" marB="16319">
                    <a:solidFill>
                      <a:srgbClr val="00B0F0">
                        <a:alpha val="50196"/>
                      </a:srgbClr>
                    </a:solidFill>
                  </a:tcPr>
                </a:tc>
                <a:tc>
                  <a:txBody>
                    <a:bodyPr/>
                    <a:lstStyle/>
                    <a:p>
                      <a:pPr fontAlgn="t"/>
                      <a:r>
                        <a:rPr lang="en-US" sz="1400" dirty="0">
                          <a:effectLst/>
                        </a:rPr>
                        <a:t>SA3/SA4</a:t>
                      </a:r>
                    </a:p>
                  </a:txBody>
                  <a:tcPr marL="32637" marR="32637" marT="16319" marB="16319">
                    <a:solidFill>
                      <a:srgbClr val="00B0F0">
                        <a:alpha val="50196"/>
                      </a:srgbClr>
                    </a:solidFill>
                  </a:tcPr>
                </a:tc>
                <a:extLst>
                  <a:ext uri="{0D108BD9-81ED-4DB2-BD59-A6C34878D82A}">
                    <a16:rowId xmlns:a16="http://schemas.microsoft.com/office/drawing/2014/main" val="1431436299"/>
                  </a:ext>
                </a:extLst>
              </a:tr>
            </a:tbl>
          </a:graphicData>
        </a:graphic>
      </p:graphicFrame>
      <p:sp>
        <p:nvSpPr>
          <p:cNvPr id="9" name="Footer Placeholder 8">
            <a:extLst>
              <a:ext uri="{FF2B5EF4-FFF2-40B4-BE49-F238E27FC236}">
                <a16:creationId xmlns:a16="http://schemas.microsoft.com/office/drawing/2014/main" id="{D177693D-0887-4920-A29E-AFB46BB670A4}"/>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
        <p:nvSpPr>
          <p:cNvPr id="3" name="Content Placeholder 7">
            <a:extLst>
              <a:ext uri="{FF2B5EF4-FFF2-40B4-BE49-F238E27FC236}">
                <a16:creationId xmlns:a16="http://schemas.microsoft.com/office/drawing/2014/main" id="{88BB05AE-A87D-4824-94D8-F8E75FD1C801}"/>
              </a:ext>
            </a:extLst>
          </p:cNvPr>
          <p:cNvSpPr txBox="1">
            <a:spLocks/>
          </p:cNvSpPr>
          <p:nvPr/>
        </p:nvSpPr>
        <p:spPr>
          <a:xfrm>
            <a:off x="838200" y="4980074"/>
            <a:ext cx="10515600" cy="17796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Key:</a:t>
            </a:r>
          </a:p>
          <a:p>
            <a:pPr marL="0" indent="0" algn="ctr">
              <a:buNone/>
            </a:pPr>
            <a:endParaRPr lang="en-US" dirty="0"/>
          </a:p>
        </p:txBody>
      </p:sp>
      <p:sp>
        <p:nvSpPr>
          <p:cNvPr id="5" name="Rectangle 4">
            <a:extLst>
              <a:ext uri="{FF2B5EF4-FFF2-40B4-BE49-F238E27FC236}">
                <a16:creationId xmlns:a16="http://schemas.microsoft.com/office/drawing/2014/main" id="{EE79332E-6F49-4C60-A743-1BDC07F1BF85}"/>
              </a:ext>
            </a:extLst>
          </p:cNvPr>
          <p:cNvSpPr/>
          <p:nvPr/>
        </p:nvSpPr>
        <p:spPr>
          <a:xfrm>
            <a:off x="2980943" y="5569580"/>
            <a:ext cx="1351888" cy="525155"/>
          </a:xfrm>
          <a:prstGeom prst="rect">
            <a:avLst/>
          </a:prstGeom>
          <a:solidFill>
            <a:srgbClr val="00B0F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Planned</a:t>
            </a:r>
          </a:p>
        </p:txBody>
      </p:sp>
      <p:sp>
        <p:nvSpPr>
          <p:cNvPr id="12" name="Rectangle 11">
            <a:extLst>
              <a:ext uri="{FF2B5EF4-FFF2-40B4-BE49-F238E27FC236}">
                <a16:creationId xmlns:a16="http://schemas.microsoft.com/office/drawing/2014/main" id="{CFA668F2-0BAC-4A34-9426-13D6764018D8}"/>
              </a:ext>
            </a:extLst>
          </p:cNvPr>
          <p:cNvSpPr/>
          <p:nvPr/>
        </p:nvSpPr>
        <p:spPr>
          <a:xfrm>
            <a:off x="5420056" y="5569581"/>
            <a:ext cx="1351888" cy="525155"/>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 Progress</a:t>
            </a:r>
          </a:p>
        </p:txBody>
      </p:sp>
      <p:sp>
        <p:nvSpPr>
          <p:cNvPr id="14" name="Rectangle 13">
            <a:extLst>
              <a:ext uri="{FF2B5EF4-FFF2-40B4-BE49-F238E27FC236}">
                <a16:creationId xmlns:a16="http://schemas.microsoft.com/office/drawing/2014/main" id="{25F33DD7-2412-4CC2-9F3C-B7CB9F18BBCE}"/>
              </a:ext>
            </a:extLst>
          </p:cNvPr>
          <p:cNvSpPr/>
          <p:nvPr/>
        </p:nvSpPr>
        <p:spPr>
          <a:xfrm>
            <a:off x="7859169" y="5569579"/>
            <a:ext cx="1351888" cy="525155"/>
          </a:xfrm>
          <a:prstGeom prst="rect">
            <a:avLst/>
          </a:prstGeom>
          <a:solidFill>
            <a:srgbClr val="00B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Completed</a:t>
            </a:r>
          </a:p>
        </p:txBody>
      </p:sp>
    </p:spTree>
    <p:extLst>
      <p:ext uri="{BB962C8B-B14F-4D97-AF65-F5344CB8AC3E}">
        <p14:creationId xmlns:p14="http://schemas.microsoft.com/office/powerpoint/2010/main" val="36351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C661-6D10-7745-982E-1511941CFCCA}"/>
              </a:ext>
            </a:extLst>
          </p:cNvPr>
          <p:cNvSpPr>
            <a:spLocks noGrp="1"/>
          </p:cNvSpPr>
          <p:nvPr>
            <p:ph type="title"/>
          </p:nvPr>
        </p:nvSpPr>
        <p:spPr/>
        <p:txBody>
          <a:bodyPr>
            <a:normAutofit fontScale="90000"/>
          </a:bodyPr>
          <a:lstStyle/>
          <a:p>
            <a:r>
              <a:rPr lang="en-US" dirty="0"/>
              <a:t>Hypothesized Injury Mechanisms</a:t>
            </a:r>
          </a:p>
        </p:txBody>
      </p:sp>
      <p:sp>
        <p:nvSpPr>
          <p:cNvPr id="3" name="Content Placeholder 2">
            <a:extLst>
              <a:ext uri="{FF2B5EF4-FFF2-40B4-BE49-F238E27FC236}">
                <a16:creationId xmlns:a16="http://schemas.microsoft.com/office/drawing/2014/main" id="{51299FB2-77A1-6E43-A040-94BB08BA4EFA}"/>
              </a:ext>
            </a:extLst>
          </p:cNvPr>
          <p:cNvSpPr>
            <a:spLocks noGrp="1"/>
          </p:cNvSpPr>
          <p:nvPr>
            <p:ph sz="half" idx="1"/>
          </p:nvPr>
        </p:nvSpPr>
        <p:spPr/>
        <p:txBody>
          <a:bodyPr>
            <a:normAutofit/>
          </a:bodyPr>
          <a:lstStyle/>
          <a:p>
            <a:r>
              <a:rPr lang="en-US" dirty="0"/>
              <a:t>Stiff, pressurized structure</a:t>
            </a:r>
          </a:p>
          <a:p>
            <a:pPr lvl="1"/>
            <a:r>
              <a:rPr lang="en-US" dirty="0"/>
              <a:t>Need to overcome pressure forces to bend suit joints</a:t>
            </a:r>
          </a:p>
          <a:p>
            <a:r>
              <a:rPr lang="en-US" dirty="0"/>
              <a:t>Poor indexing: </a:t>
            </a:r>
          </a:p>
          <a:p>
            <a:pPr lvl="1"/>
            <a:r>
              <a:rPr lang="en-US" dirty="0"/>
              <a:t>Misaligned joint centers between operator and spacesuit</a:t>
            </a:r>
          </a:p>
          <a:p>
            <a:r>
              <a:rPr lang="en-US" dirty="0"/>
              <a:t>Poor sizing</a:t>
            </a:r>
          </a:p>
          <a:p>
            <a:pPr lvl="1"/>
            <a:r>
              <a:rPr lang="en-US" dirty="0"/>
              <a:t>Gaps leading to excessive contact</a:t>
            </a:r>
          </a:p>
          <a:p>
            <a:pPr lvl="1"/>
            <a:r>
              <a:rPr lang="en-US" dirty="0"/>
              <a:t>Limit mobility when undersized</a:t>
            </a:r>
          </a:p>
        </p:txBody>
      </p:sp>
      <p:sp>
        <p:nvSpPr>
          <p:cNvPr id="4" name="Date Placeholder 3">
            <a:extLst>
              <a:ext uri="{FF2B5EF4-FFF2-40B4-BE49-F238E27FC236}">
                <a16:creationId xmlns:a16="http://schemas.microsoft.com/office/drawing/2014/main" id="{C15D7C68-1A58-4041-9D74-04D2E3DDB7FF}"/>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8EE1B2C7-3ED3-9744-97AF-B1B3363280CD}"/>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8</a:t>
            </a:fld>
            <a:endParaRPr lang="en-US"/>
          </a:p>
        </p:txBody>
      </p:sp>
      <p:pic>
        <p:nvPicPr>
          <p:cNvPr id="13" name="Picture 12">
            <a:extLst>
              <a:ext uri="{FF2B5EF4-FFF2-40B4-BE49-F238E27FC236}">
                <a16:creationId xmlns:a16="http://schemas.microsoft.com/office/drawing/2014/main" id="{95CFEA70-5E5C-6240-A973-B8712AC9F36A}"/>
              </a:ext>
            </a:extLst>
          </p:cNvPr>
          <p:cNvPicPr>
            <a:picLocks noChangeAspect="1"/>
          </p:cNvPicPr>
          <p:nvPr/>
        </p:nvPicPr>
        <p:blipFill>
          <a:blip r:embed="rId2"/>
          <a:srcRect/>
          <a:stretch/>
        </p:blipFill>
        <p:spPr>
          <a:xfrm>
            <a:off x="6213445" y="2024053"/>
            <a:ext cx="5455980" cy="2809893"/>
          </a:xfrm>
          <a:prstGeom prst="rect">
            <a:avLst/>
          </a:prstGeom>
        </p:spPr>
      </p:pic>
      <p:sp>
        <p:nvSpPr>
          <p:cNvPr id="10" name="Footer Placeholder 9">
            <a:extLst>
              <a:ext uri="{FF2B5EF4-FFF2-40B4-BE49-F238E27FC236}">
                <a16:creationId xmlns:a16="http://schemas.microsoft.com/office/drawing/2014/main" id="{9FA8CC94-E503-4B45-B91A-AFF20DC62DC0}"/>
              </a:ext>
            </a:extLst>
          </p:cNvPr>
          <p:cNvSpPr>
            <a:spLocks noGrp="1"/>
          </p:cNvSpPr>
          <p:nvPr>
            <p:ph type="ftr" sz="quarter" idx="11"/>
          </p:nvPr>
        </p:nvSpPr>
        <p:spPr/>
        <p:txBody>
          <a:bodyPr/>
          <a:lstStyle/>
          <a:p>
            <a:r>
              <a:rPr lang="en-US" dirty="0">
                <a:solidFill>
                  <a:schemeClr val="bg1"/>
                </a:solidFill>
              </a:rPr>
              <a:t>Motivation</a:t>
            </a:r>
            <a:r>
              <a:rPr lang="en-US" dirty="0"/>
              <a:t> | Background | Overview | Aim 1 | Aim 2 | Aim 3 | Aim 4 | Summary</a:t>
            </a:r>
          </a:p>
        </p:txBody>
      </p:sp>
    </p:spTree>
    <p:extLst>
      <p:ext uri="{BB962C8B-B14F-4D97-AF65-F5344CB8AC3E}">
        <p14:creationId xmlns:p14="http://schemas.microsoft.com/office/powerpoint/2010/main" val="4161708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6A5D-BF24-4D4E-A5CE-5E7465E86D1A}"/>
              </a:ext>
            </a:extLst>
          </p:cNvPr>
          <p:cNvSpPr>
            <a:spLocks noGrp="1"/>
          </p:cNvSpPr>
          <p:nvPr>
            <p:ph type="title"/>
          </p:nvPr>
        </p:nvSpPr>
        <p:spPr/>
        <p:txBody>
          <a:bodyPr>
            <a:normAutofit fontScale="90000"/>
          </a:bodyPr>
          <a:lstStyle/>
          <a:p>
            <a:r>
              <a:rPr lang="en-US" dirty="0"/>
              <a:t>Conference Presentations</a:t>
            </a:r>
          </a:p>
        </p:txBody>
      </p:sp>
      <p:graphicFrame>
        <p:nvGraphicFramePr>
          <p:cNvPr id="7" name="Content Placeholder 6">
            <a:extLst>
              <a:ext uri="{FF2B5EF4-FFF2-40B4-BE49-F238E27FC236}">
                <a16:creationId xmlns:a16="http://schemas.microsoft.com/office/drawing/2014/main" id="{94287625-F3F8-5B42-8FC3-0B21CED2CFF5}"/>
              </a:ext>
            </a:extLst>
          </p:cNvPr>
          <p:cNvGraphicFramePr>
            <a:graphicFrameLocks noGrp="1"/>
          </p:cNvGraphicFramePr>
          <p:nvPr>
            <p:ph idx="1"/>
            <p:extLst>
              <p:ext uri="{D42A27DB-BD31-4B8C-83A1-F6EECF244321}">
                <p14:modId xmlns:p14="http://schemas.microsoft.com/office/powerpoint/2010/main" val="3274642304"/>
              </p:ext>
            </p:extLst>
          </p:nvPr>
        </p:nvGraphicFramePr>
        <p:xfrm>
          <a:off x="607913" y="838520"/>
          <a:ext cx="10976174" cy="4020624"/>
        </p:xfrm>
        <a:graphic>
          <a:graphicData uri="http://schemas.openxmlformats.org/drawingml/2006/table">
            <a:tbl>
              <a:tblPr firstRow="1">
                <a:tableStyleId>{793D81CF-94F2-401A-BA57-92F5A7B2D0C5}</a:tableStyleId>
              </a:tblPr>
              <a:tblGrid>
                <a:gridCol w="753878">
                  <a:extLst>
                    <a:ext uri="{9D8B030D-6E8A-4147-A177-3AD203B41FA5}">
                      <a16:colId xmlns:a16="http://schemas.microsoft.com/office/drawing/2014/main" val="1656021417"/>
                    </a:ext>
                  </a:extLst>
                </a:gridCol>
                <a:gridCol w="4739604">
                  <a:extLst>
                    <a:ext uri="{9D8B030D-6E8A-4147-A177-3AD203B41FA5}">
                      <a16:colId xmlns:a16="http://schemas.microsoft.com/office/drawing/2014/main" val="1778409434"/>
                    </a:ext>
                  </a:extLst>
                </a:gridCol>
                <a:gridCol w="3176105">
                  <a:extLst>
                    <a:ext uri="{9D8B030D-6E8A-4147-A177-3AD203B41FA5}">
                      <a16:colId xmlns:a16="http://schemas.microsoft.com/office/drawing/2014/main" val="1582283204"/>
                    </a:ext>
                  </a:extLst>
                </a:gridCol>
                <a:gridCol w="892204">
                  <a:extLst>
                    <a:ext uri="{9D8B030D-6E8A-4147-A177-3AD203B41FA5}">
                      <a16:colId xmlns:a16="http://schemas.microsoft.com/office/drawing/2014/main" val="334509652"/>
                    </a:ext>
                  </a:extLst>
                </a:gridCol>
                <a:gridCol w="1414383">
                  <a:extLst>
                    <a:ext uri="{9D8B030D-6E8A-4147-A177-3AD203B41FA5}">
                      <a16:colId xmlns:a16="http://schemas.microsoft.com/office/drawing/2014/main" val="4026737321"/>
                    </a:ext>
                  </a:extLst>
                </a:gridCol>
              </a:tblGrid>
              <a:tr h="198717">
                <a:tc>
                  <a:txBody>
                    <a:bodyPr/>
                    <a:lstStyle/>
                    <a:p>
                      <a:pPr algn="l"/>
                      <a:r>
                        <a:rPr lang="en-US" sz="1400" kern="1200" dirty="0">
                          <a:effectLst/>
                        </a:rPr>
                        <a:t>TYPE</a:t>
                      </a:r>
                      <a:endParaRPr lang="en-US" sz="1400" kern="1200" dirty="0">
                        <a:solidFill>
                          <a:schemeClr val="dk1"/>
                        </a:solidFill>
                        <a:effectLst/>
                        <a:latin typeface="+mn-lt"/>
                        <a:ea typeface="+mn-ea"/>
                        <a:cs typeface="+mn-cs"/>
                      </a:endParaRPr>
                    </a:p>
                  </a:txBody>
                  <a:tcPr marL="30026" marR="30026" marT="15013" marB="15013" anchor="ctr"/>
                </a:tc>
                <a:tc>
                  <a:txBody>
                    <a:bodyPr/>
                    <a:lstStyle/>
                    <a:p>
                      <a:pPr algn="l"/>
                      <a:r>
                        <a:rPr lang="en-US" sz="1400" cap="all">
                          <a:effectLst/>
                        </a:rPr>
                        <a:t>TITLE</a:t>
                      </a:r>
                    </a:p>
                  </a:txBody>
                  <a:tcPr marL="30026" marR="30026" marT="15013" marB="15013" anchor="ctr"/>
                </a:tc>
                <a:tc>
                  <a:txBody>
                    <a:bodyPr/>
                    <a:lstStyle/>
                    <a:p>
                      <a:pPr algn="l"/>
                      <a:r>
                        <a:rPr lang="en-US" sz="1400" cap="all">
                          <a:effectLst/>
                        </a:rPr>
                        <a:t>CONFERENCE</a:t>
                      </a:r>
                    </a:p>
                  </a:txBody>
                  <a:tcPr marL="30026" marR="30026" marT="15013" marB="15013" anchor="ctr"/>
                </a:tc>
                <a:tc>
                  <a:txBody>
                    <a:bodyPr/>
                    <a:lstStyle/>
                    <a:p>
                      <a:pPr algn="l"/>
                      <a:r>
                        <a:rPr lang="en-US" sz="1400" cap="all" dirty="0">
                          <a:effectLst/>
                        </a:rPr>
                        <a:t>DATE</a:t>
                      </a:r>
                    </a:p>
                  </a:txBody>
                  <a:tcPr marL="30026" marR="30026" marT="15013" marB="15013" anchor="ctr"/>
                </a:tc>
                <a:tc>
                  <a:txBody>
                    <a:bodyPr/>
                    <a:lstStyle/>
                    <a:p>
                      <a:pPr algn="l"/>
                      <a:r>
                        <a:rPr lang="en-US" sz="1400" cap="all" dirty="0">
                          <a:effectLst/>
                        </a:rPr>
                        <a:t>Specific Aim</a:t>
                      </a:r>
                    </a:p>
                  </a:txBody>
                  <a:tcPr marL="30026" marR="30026" marT="15013" marB="15013" anchor="ctr"/>
                </a:tc>
                <a:extLst>
                  <a:ext uri="{0D108BD9-81ED-4DB2-BD59-A6C34878D82A}">
                    <a16:rowId xmlns:a16="http://schemas.microsoft.com/office/drawing/2014/main" val="1060483494"/>
                  </a:ext>
                </a:extLst>
              </a:tr>
              <a:tr h="550918">
                <a:tc>
                  <a:txBody>
                    <a:bodyPr/>
                    <a:lstStyle/>
                    <a:p>
                      <a:pPr fontAlgn="t"/>
                      <a:r>
                        <a:rPr lang="en-US" sz="1400" dirty="0">
                          <a:effectLst/>
                        </a:rPr>
                        <a:t>Talk</a:t>
                      </a:r>
                    </a:p>
                  </a:txBody>
                  <a:tcPr marL="30026" marR="30026" marT="15013" marB="15013">
                    <a:solidFill>
                      <a:srgbClr val="00B050">
                        <a:alpha val="50196"/>
                      </a:srgbClr>
                    </a:solidFill>
                  </a:tcPr>
                </a:tc>
                <a:tc>
                  <a:txBody>
                    <a:bodyPr/>
                    <a:lstStyle/>
                    <a:p>
                      <a:pPr fontAlgn="t"/>
                      <a:r>
                        <a:rPr lang="en-US" sz="1400" dirty="0">
                          <a:effectLst/>
                        </a:rPr>
                        <a:t>Using dynamic foot morphology data to design spacesuit footwear </a:t>
                      </a:r>
                    </a:p>
                    <a:p>
                      <a:pPr fontAlgn="t"/>
                      <a:r>
                        <a:rPr lang="en-US" sz="1400" i="1" dirty="0">
                          <a:effectLst/>
                        </a:rPr>
                        <a:t>(Martyn Shorten Award For Innovation)</a:t>
                      </a:r>
                    </a:p>
                  </a:txBody>
                  <a:tcPr marL="30026" marR="30026" marT="15013" marB="15013">
                    <a:solidFill>
                      <a:srgbClr val="00B050">
                        <a:alpha val="50196"/>
                      </a:srgbClr>
                    </a:solidFill>
                  </a:tcPr>
                </a:tc>
                <a:tc>
                  <a:txBody>
                    <a:bodyPr/>
                    <a:lstStyle/>
                    <a:p>
                      <a:pPr fontAlgn="t"/>
                      <a:r>
                        <a:rPr lang="en-US" sz="1400" dirty="0">
                          <a:effectLst/>
                        </a:rPr>
                        <a:t>Footwear Biomechanics Symposium</a:t>
                      </a:r>
                    </a:p>
                  </a:txBody>
                  <a:tcPr marL="30026" marR="30026" marT="15013" marB="15013">
                    <a:solidFill>
                      <a:srgbClr val="00B050">
                        <a:alpha val="50196"/>
                      </a:srgbClr>
                    </a:solidFill>
                  </a:tcPr>
                </a:tc>
                <a:tc>
                  <a:txBody>
                    <a:bodyPr/>
                    <a:lstStyle/>
                    <a:p>
                      <a:pPr fontAlgn="t"/>
                      <a:r>
                        <a:rPr lang="en-US" sz="1400">
                          <a:effectLst/>
                        </a:rPr>
                        <a:t>July 2019</a:t>
                      </a:r>
                    </a:p>
                  </a:txBody>
                  <a:tcPr marL="30026" marR="30026" marT="15013" marB="15013">
                    <a:solidFill>
                      <a:srgbClr val="00B050">
                        <a:alpha val="50196"/>
                      </a:srgbClr>
                    </a:solidFill>
                  </a:tcPr>
                </a:tc>
                <a:tc>
                  <a:txBody>
                    <a:bodyPr/>
                    <a:lstStyle/>
                    <a:p>
                      <a:pPr fontAlgn="t"/>
                      <a:r>
                        <a:rPr lang="en-US" sz="1400" dirty="0">
                          <a:effectLst/>
                        </a:rPr>
                        <a:t>SA2</a:t>
                      </a:r>
                    </a:p>
                  </a:txBody>
                  <a:tcPr marL="30026" marR="30026" marT="15013" marB="15013">
                    <a:solidFill>
                      <a:srgbClr val="00B050">
                        <a:alpha val="50196"/>
                      </a:srgbClr>
                    </a:solidFill>
                  </a:tcPr>
                </a:tc>
                <a:extLst>
                  <a:ext uri="{0D108BD9-81ED-4DB2-BD59-A6C34878D82A}">
                    <a16:rowId xmlns:a16="http://schemas.microsoft.com/office/drawing/2014/main" val="2161465015"/>
                  </a:ext>
                </a:extLst>
              </a:tr>
              <a:tr h="438656">
                <a:tc>
                  <a:txBody>
                    <a:bodyPr/>
                    <a:lstStyle/>
                    <a:p>
                      <a:pPr fontAlgn="t"/>
                      <a:r>
                        <a:rPr lang="en-US" sz="1400">
                          <a:effectLst/>
                        </a:rPr>
                        <a:t>Talk</a:t>
                      </a:r>
                    </a:p>
                  </a:txBody>
                  <a:tcPr marL="30026" marR="30026" marT="15013" marB="15013">
                    <a:solidFill>
                      <a:srgbClr val="00B050">
                        <a:alpha val="50196"/>
                      </a:srgbClr>
                    </a:solidFill>
                  </a:tcPr>
                </a:tc>
                <a:tc>
                  <a:txBody>
                    <a:bodyPr/>
                    <a:lstStyle/>
                    <a:p>
                      <a:pPr fontAlgn="t"/>
                      <a:r>
                        <a:rPr lang="en-US" sz="1400" dirty="0">
                          <a:effectLst/>
                        </a:rPr>
                        <a:t>Development of a Dynamic 3D Scanning System with Multiple Intel RealSense </a:t>
                      </a:r>
                      <a:r>
                        <a:rPr lang="en-US" sz="1400" kern="1200" dirty="0">
                          <a:effectLst/>
                        </a:rPr>
                        <a:t>Depth</a:t>
                      </a:r>
                      <a:r>
                        <a:rPr lang="en-US" sz="1400" dirty="0">
                          <a:effectLst/>
                        </a:rPr>
                        <a:t> Cameras</a:t>
                      </a:r>
                    </a:p>
                  </a:txBody>
                  <a:tcPr marL="30026" marR="30026" marT="15013" marB="15013">
                    <a:solidFill>
                      <a:srgbClr val="00B050">
                        <a:alpha val="50196"/>
                      </a:srgbClr>
                    </a:solidFill>
                  </a:tcPr>
                </a:tc>
                <a:tc>
                  <a:txBody>
                    <a:bodyPr/>
                    <a:lstStyle/>
                    <a:p>
                      <a:pPr fontAlgn="t"/>
                      <a:r>
                        <a:rPr lang="en-US" sz="1400" dirty="0">
                          <a:effectLst/>
                        </a:rPr>
                        <a:t>International Society of Biomechanics Congress</a:t>
                      </a:r>
                    </a:p>
                  </a:txBody>
                  <a:tcPr marL="30026" marR="30026" marT="15013" marB="15013">
                    <a:solidFill>
                      <a:srgbClr val="00B050">
                        <a:alpha val="50196"/>
                      </a:srgbClr>
                    </a:solidFill>
                  </a:tcPr>
                </a:tc>
                <a:tc>
                  <a:txBody>
                    <a:bodyPr/>
                    <a:lstStyle/>
                    <a:p>
                      <a:pPr fontAlgn="t"/>
                      <a:r>
                        <a:rPr lang="en-US" sz="1400">
                          <a:effectLst/>
                        </a:rPr>
                        <a:t>Aug 2019</a:t>
                      </a:r>
                    </a:p>
                  </a:txBody>
                  <a:tcPr marL="30026" marR="30026" marT="15013" marB="15013">
                    <a:solidFill>
                      <a:srgbClr val="00B050">
                        <a:alpha val="50196"/>
                      </a:srgbClr>
                    </a:solidFill>
                  </a:tcPr>
                </a:tc>
                <a:tc>
                  <a:txBody>
                    <a:bodyPr/>
                    <a:lstStyle/>
                    <a:p>
                      <a:pPr fontAlgn="t"/>
                      <a:r>
                        <a:rPr lang="en-US" sz="1400" dirty="0">
                          <a:effectLst/>
                        </a:rPr>
                        <a:t>SA2</a:t>
                      </a:r>
                    </a:p>
                  </a:txBody>
                  <a:tcPr marL="30026" marR="30026" marT="15013" marB="15013">
                    <a:solidFill>
                      <a:srgbClr val="00B050">
                        <a:alpha val="50196"/>
                      </a:srgbClr>
                    </a:solidFill>
                  </a:tcPr>
                </a:tc>
                <a:extLst>
                  <a:ext uri="{0D108BD9-81ED-4DB2-BD59-A6C34878D82A}">
                    <a16:rowId xmlns:a16="http://schemas.microsoft.com/office/drawing/2014/main" val="1671761608"/>
                  </a:ext>
                </a:extLst>
              </a:tr>
              <a:tr h="316464">
                <a:tc>
                  <a:txBody>
                    <a:bodyPr/>
                    <a:lstStyle/>
                    <a:p>
                      <a:pPr fontAlgn="t"/>
                      <a:r>
                        <a:rPr lang="en-US" sz="1400">
                          <a:effectLst/>
                        </a:rPr>
                        <a:t>Poster</a:t>
                      </a:r>
                    </a:p>
                  </a:txBody>
                  <a:tcPr marL="30026" marR="30026" marT="15013" marB="15013">
                    <a:solidFill>
                      <a:srgbClr val="00B050">
                        <a:alpha val="50196"/>
                      </a:srgbClr>
                    </a:solidFill>
                  </a:tcPr>
                </a:tc>
                <a:tc>
                  <a:txBody>
                    <a:bodyPr/>
                    <a:lstStyle/>
                    <a:p>
                      <a:pPr fontAlgn="t"/>
                      <a:r>
                        <a:rPr lang="en-US" sz="1400">
                          <a:effectLst/>
                        </a:rPr>
                        <a:t>Quantifying the Heel Lift during Spacesuit Gait</a:t>
                      </a:r>
                    </a:p>
                  </a:txBody>
                  <a:tcPr marL="30026" marR="30026" marT="15013" marB="15013">
                    <a:solidFill>
                      <a:srgbClr val="00B050">
                        <a:alpha val="50196"/>
                      </a:srgbClr>
                    </a:solidFill>
                  </a:tcPr>
                </a:tc>
                <a:tc>
                  <a:txBody>
                    <a:bodyPr/>
                    <a:lstStyle/>
                    <a:p>
                      <a:pPr fontAlgn="t"/>
                      <a:r>
                        <a:rPr lang="en-US" sz="1400" dirty="0">
                          <a:effectLst/>
                        </a:rPr>
                        <a:t>NASA HRP IWS</a:t>
                      </a:r>
                    </a:p>
                  </a:txBody>
                  <a:tcPr marL="30026" marR="30026" marT="15013" marB="15013">
                    <a:solidFill>
                      <a:srgbClr val="00B050">
                        <a:alpha val="50196"/>
                      </a:srgbClr>
                    </a:solidFill>
                  </a:tcPr>
                </a:tc>
                <a:tc>
                  <a:txBody>
                    <a:bodyPr/>
                    <a:lstStyle/>
                    <a:p>
                      <a:pPr fontAlgn="t"/>
                      <a:r>
                        <a:rPr lang="en-US" sz="1400">
                          <a:effectLst/>
                        </a:rPr>
                        <a:t>Jan 2020</a:t>
                      </a:r>
                    </a:p>
                  </a:txBody>
                  <a:tcPr marL="30026" marR="30026" marT="15013" marB="15013">
                    <a:solidFill>
                      <a:srgbClr val="00B050">
                        <a:alpha val="50196"/>
                      </a:srgbClr>
                    </a:solidFill>
                  </a:tcPr>
                </a:tc>
                <a:tc>
                  <a:txBody>
                    <a:bodyPr/>
                    <a:lstStyle/>
                    <a:p>
                      <a:pPr fontAlgn="t"/>
                      <a:r>
                        <a:rPr lang="en-US" sz="1400" dirty="0">
                          <a:effectLst/>
                        </a:rPr>
                        <a:t>SA1</a:t>
                      </a:r>
                    </a:p>
                  </a:txBody>
                  <a:tcPr marL="30026" marR="30026" marT="15013" marB="15013">
                    <a:solidFill>
                      <a:srgbClr val="00B050">
                        <a:alpha val="50196"/>
                      </a:srgbClr>
                    </a:solidFill>
                  </a:tcPr>
                </a:tc>
                <a:extLst>
                  <a:ext uri="{0D108BD9-81ED-4DB2-BD59-A6C34878D82A}">
                    <a16:rowId xmlns:a16="http://schemas.microsoft.com/office/drawing/2014/main" val="2252270900"/>
                  </a:ext>
                </a:extLst>
              </a:tr>
              <a:tr h="553812">
                <a:tc>
                  <a:txBody>
                    <a:bodyPr/>
                    <a:lstStyle/>
                    <a:p>
                      <a:pPr fontAlgn="t"/>
                      <a:r>
                        <a:rPr lang="en-US" sz="1400">
                          <a:effectLst/>
                        </a:rPr>
                        <a:t>TBD</a:t>
                      </a:r>
                    </a:p>
                  </a:txBody>
                  <a:tcPr marL="30026" marR="30026" marT="15013" marB="15013">
                    <a:solidFill>
                      <a:srgbClr val="00B0F0">
                        <a:alpha val="50196"/>
                      </a:srgbClr>
                    </a:solidFill>
                  </a:tcPr>
                </a:tc>
                <a:tc>
                  <a:txBody>
                    <a:bodyPr/>
                    <a:lstStyle/>
                    <a:p>
                      <a:pPr fontAlgn="t"/>
                      <a:r>
                        <a:rPr lang="en-US" sz="1400" dirty="0">
                          <a:effectLst/>
                        </a:rPr>
                        <a:t>Dynamic Body-Shape Models to Reduce Risk Of EVA Spacesuit Injury</a:t>
                      </a:r>
                    </a:p>
                  </a:txBody>
                  <a:tcPr marL="30026" marR="30026" marT="15013" marB="15013">
                    <a:solidFill>
                      <a:srgbClr val="00B0F0">
                        <a:alpha val="50196"/>
                      </a:srgbClr>
                    </a:solidFill>
                  </a:tcPr>
                </a:tc>
                <a:tc>
                  <a:txBody>
                    <a:bodyPr/>
                    <a:lstStyle/>
                    <a:p>
                      <a:pPr fontAlgn="t"/>
                      <a:r>
                        <a:rPr lang="en-US" sz="1400">
                          <a:effectLst/>
                        </a:rPr>
                        <a:t>NASA HRP IWS</a:t>
                      </a:r>
                    </a:p>
                  </a:txBody>
                  <a:tcPr marL="30026" marR="30026" marT="15013" marB="15013">
                    <a:solidFill>
                      <a:srgbClr val="00B0F0">
                        <a:alpha val="50196"/>
                      </a:srgbClr>
                    </a:solidFill>
                  </a:tcPr>
                </a:tc>
                <a:tc>
                  <a:txBody>
                    <a:bodyPr/>
                    <a:lstStyle/>
                    <a:p>
                      <a:pPr fontAlgn="t"/>
                      <a:r>
                        <a:rPr lang="en-US" sz="1400">
                          <a:effectLst/>
                        </a:rPr>
                        <a:t>Feb 2021</a:t>
                      </a:r>
                    </a:p>
                  </a:txBody>
                  <a:tcPr marL="30026" marR="30026" marT="15013" marB="15013">
                    <a:solidFill>
                      <a:srgbClr val="00B0F0">
                        <a:alpha val="50196"/>
                      </a:srgbClr>
                    </a:solidFill>
                  </a:tcPr>
                </a:tc>
                <a:tc>
                  <a:txBody>
                    <a:bodyPr/>
                    <a:lstStyle/>
                    <a:p>
                      <a:pPr fontAlgn="t"/>
                      <a:r>
                        <a:rPr lang="en-US" sz="1400" dirty="0">
                          <a:effectLst/>
                        </a:rPr>
                        <a:t>Overall</a:t>
                      </a:r>
                    </a:p>
                  </a:txBody>
                  <a:tcPr marL="30026" marR="30026" marT="15013" marB="15013">
                    <a:solidFill>
                      <a:srgbClr val="00B0F0">
                        <a:alpha val="50196"/>
                      </a:srgbClr>
                    </a:solidFill>
                  </a:tcPr>
                </a:tc>
                <a:extLst>
                  <a:ext uri="{0D108BD9-81ED-4DB2-BD59-A6C34878D82A}">
                    <a16:rowId xmlns:a16="http://schemas.microsoft.com/office/drawing/2014/main" val="2927424107"/>
                  </a:ext>
                </a:extLst>
              </a:tr>
              <a:tr h="553812">
                <a:tc>
                  <a:txBody>
                    <a:bodyPr/>
                    <a:lstStyle/>
                    <a:p>
                      <a:pPr fontAlgn="t"/>
                      <a:r>
                        <a:rPr lang="en-US" sz="1400" dirty="0">
                          <a:effectLst/>
                        </a:rPr>
                        <a:t>Poster</a:t>
                      </a:r>
                    </a:p>
                  </a:txBody>
                  <a:tcPr marL="30026" marR="30026" marT="15013" marB="15013">
                    <a:solidFill>
                      <a:srgbClr val="00B0F0">
                        <a:alpha val="50196"/>
                      </a:srgbClr>
                    </a:solidFill>
                  </a:tcPr>
                </a:tc>
                <a:tc>
                  <a:txBody>
                    <a:bodyPr/>
                    <a:lstStyle/>
                    <a:p>
                      <a:pPr fontAlgn="t"/>
                      <a:r>
                        <a:rPr lang="en-US" sz="1400" dirty="0">
                          <a:effectLst/>
                        </a:rPr>
                        <a:t>Using Dynamic Foot Shape Models to Design a Better Spacesuit Boot</a:t>
                      </a:r>
                    </a:p>
                  </a:txBody>
                  <a:tcPr marL="30026" marR="30026" marT="15013" marB="15013">
                    <a:solidFill>
                      <a:srgbClr val="00B0F0">
                        <a:alpha val="50196"/>
                      </a:srgbClr>
                    </a:solidFill>
                  </a:tcPr>
                </a:tc>
                <a:tc>
                  <a:txBody>
                    <a:bodyPr/>
                    <a:lstStyle/>
                    <a:p>
                      <a:pPr fontAlgn="t"/>
                      <a:r>
                        <a:rPr lang="en-US" sz="1400" dirty="0">
                          <a:effectLst/>
                        </a:rPr>
                        <a:t>International Conference on Environmental Systems</a:t>
                      </a:r>
                    </a:p>
                  </a:txBody>
                  <a:tcPr marL="30026" marR="30026" marT="15013" marB="15013">
                    <a:solidFill>
                      <a:srgbClr val="00B0F0">
                        <a:alpha val="50196"/>
                      </a:srgbClr>
                    </a:solidFill>
                  </a:tcPr>
                </a:tc>
                <a:tc>
                  <a:txBody>
                    <a:bodyPr/>
                    <a:lstStyle/>
                    <a:p>
                      <a:pPr fontAlgn="t"/>
                      <a:r>
                        <a:rPr lang="en-US" sz="1400" dirty="0">
                          <a:effectLst/>
                        </a:rPr>
                        <a:t>July 2021</a:t>
                      </a:r>
                    </a:p>
                  </a:txBody>
                  <a:tcPr marL="30026" marR="30026" marT="15013" marB="15013">
                    <a:solidFill>
                      <a:srgbClr val="00B0F0">
                        <a:alpha val="50196"/>
                      </a:srgbClr>
                    </a:solidFill>
                  </a:tcPr>
                </a:tc>
                <a:tc>
                  <a:txBody>
                    <a:bodyPr/>
                    <a:lstStyle/>
                    <a:p>
                      <a:pPr fontAlgn="t"/>
                      <a:r>
                        <a:rPr lang="en-US" sz="1400" dirty="0">
                          <a:effectLst/>
                        </a:rPr>
                        <a:t>SA3</a:t>
                      </a:r>
                    </a:p>
                  </a:txBody>
                  <a:tcPr marL="30026" marR="30026" marT="15013" marB="15013">
                    <a:solidFill>
                      <a:srgbClr val="00B0F0">
                        <a:alpha val="50196"/>
                      </a:srgbClr>
                    </a:solidFill>
                  </a:tcPr>
                </a:tc>
                <a:extLst>
                  <a:ext uri="{0D108BD9-81ED-4DB2-BD59-A6C34878D82A}">
                    <a16:rowId xmlns:a16="http://schemas.microsoft.com/office/drawing/2014/main" val="493335834"/>
                  </a:ext>
                </a:extLst>
              </a:tr>
              <a:tr h="553812">
                <a:tc>
                  <a:txBody>
                    <a:bodyPr/>
                    <a:lstStyle/>
                    <a:p>
                      <a:pPr fontAlgn="t"/>
                      <a:r>
                        <a:rPr lang="en-US" sz="1400">
                          <a:effectLst/>
                        </a:rPr>
                        <a:t>TBD</a:t>
                      </a:r>
                    </a:p>
                  </a:txBody>
                  <a:tcPr marL="30026" marR="30026" marT="15013" marB="15013">
                    <a:solidFill>
                      <a:srgbClr val="00B0F0">
                        <a:alpha val="50196"/>
                      </a:srgbClr>
                    </a:solidFill>
                  </a:tcPr>
                </a:tc>
                <a:tc>
                  <a:txBody>
                    <a:bodyPr/>
                    <a:lstStyle/>
                    <a:p>
                      <a:pPr fontAlgn="t"/>
                      <a:r>
                        <a:rPr lang="en-US" sz="1400" dirty="0">
                          <a:effectLst/>
                        </a:rPr>
                        <a:t>Novel Spacesuit Boot Design Developed from Dynamic Foot Shape Modeling</a:t>
                      </a:r>
                    </a:p>
                  </a:txBody>
                  <a:tcPr marL="30026" marR="30026" marT="15013" marB="15013">
                    <a:solidFill>
                      <a:srgbClr val="00B0F0">
                        <a:alpha val="50196"/>
                      </a:srgbClr>
                    </a:solidFill>
                  </a:tcPr>
                </a:tc>
                <a:tc>
                  <a:txBody>
                    <a:bodyPr/>
                    <a:lstStyle/>
                    <a:p>
                      <a:pPr fontAlgn="t"/>
                      <a:r>
                        <a:rPr lang="en-US" sz="1400">
                          <a:effectLst/>
                        </a:rPr>
                        <a:t>Footwear Biomechanics Symposium</a:t>
                      </a:r>
                    </a:p>
                  </a:txBody>
                  <a:tcPr marL="30026" marR="30026" marT="15013" marB="15013">
                    <a:solidFill>
                      <a:srgbClr val="00B0F0">
                        <a:alpha val="50196"/>
                      </a:srgbClr>
                    </a:solidFill>
                  </a:tcPr>
                </a:tc>
                <a:tc>
                  <a:txBody>
                    <a:bodyPr/>
                    <a:lstStyle/>
                    <a:p>
                      <a:pPr fontAlgn="t"/>
                      <a:r>
                        <a:rPr lang="en-US" sz="1400">
                          <a:effectLst/>
                        </a:rPr>
                        <a:t>July 2021</a:t>
                      </a:r>
                    </a:p>
                  </a:txBody>
                  <a:tcPr marL="30026" marR="30026" marT="15013" marB="15013">
                    <a:solidFill>
                      <a:srgbClr val="00B0F0">
                        <a:alpha val="50196"/>
                      </a:srgbClr>
                    </a:solidFill>
                  </a:tcPr>
                </a:tc>
                <a:tc>
                  <a:txBody>
                    <a:bodyPr/>
                    <a:lstStyle/>
                    <a:p>
                      <a:pPr fontAlgn="t"/>
                      <a:r>
                        <a:rPr lang="en-US" sz="1400" dirty="0">
                          <a:effectLst/>
                        </a:rPr>
                        <a:t>SA3</a:t>
                      </a:r>
                    </a:p>
                  </a:txBody>
                  <a:tcPr marL="30026" marR="30026" marT="15013" marB="15013">
                    <a:solidFill>
                      <a:srgbClr val="00B0F0">
                        <a:alpha val="50196"/>
                      </a:srgbClr>
                    </a:solidFill>
                  </a:tcPr>
                </a:tc>
                <a:extLst>
                  <a:ext uri="{0D108BD9-81ED-4DB2-BD59-A6C34878D82A}">
                    <a16:rowId xmlns:a16="http://schemas.microsoft.com/office/drawing/2014/main" val="2176578412"/>
                  </a:ext>
                </a:extLst>
              </a:tr>
              <a:tr h="672486">
                <a:tc>
                  <a:txBody>
                    <a:bodyPr/>
                    <a:lstStyle/>
                    <a:p>
                      <a:pPr fontAlgn="t"/>
                      <a:r>
                        <a:rPr lang="en-US" sz="1400">
                          <a:effectLst/>
                        </a:rPr>
                        <a:t>TBD</a:t>
                      </a:r>
                    </a:p>
                  </a:txBody>
                  <a:tcPr marL="30026" marR="30026" marT="15013" marB="15013">
                    <a:solidFill>
                      <a:srgbClr val="00B0F0">
                        <a:alpha val="50196"/>
                      </a:srgbClr>
                    </a:solidFill>
                  </a:tcPr>
                </a:tc>
                <a:tc>
                  <a:txBody>
                    <a:bodyPr/>
                    <a:lstStyle/>
                    <a:p>
                      <a:pPr fontAlgn="t"/>
                      <a:r>
                        <a:rPr lang="en-US" sz="1400" dirty="0">
                          <a:effectLst/>
                        </a:rPr>
                        <a:t>Spacesuit Boot with Improved Comfort and Mobility Developed from Dynamic Shape Modeling</a:t>
                      </a:r>
                    </a:p>
                  </a:txBody>
                  <a:tcPr marL="30026" marR="30026" marT="15013" marB="15013">
                    <a:solidFill>
                      <a:srgbClr val="00B0F0">
                        <a:alpha val="50196"/>
                      </a:srgbClr>
                    </a:solidFill>
                  </a:tcPr>
                </a:tc>
                <a:tc>
                  <a:txBody>
                    <a:bodyPr/>
                    <a:lstStyle/>
                    <a:p>
                      <a:pPr fontAlgn="t"/>
                      <a:r>
                        <a:rPr lang="en-US" sz="1400" dirty="0">
                          <a:effectLst/>
                        </a:rPr>
                        <a:t>NASA HRP IWS</a:t>
                      </a:r>
                    </a:p>
                  </a:txBody>
                  <a:tcPr marL="30026" marR="30026" marT="15013" marB="15013">
                    <a:solidFill>
                      <a:srgbClr val="00B0F0">
                        <a:alpha val="50196"/>
                      </a:srgbClr>
                    </a:solidFill>
                  </a:tcPr>
                </a:tc>
                <a:tc>
                  <a:txBody>
                    <a:bodyPr/>
                    <a:lstStyle/>
                    <a:p>
                      <a:pPr fontAlgn="t"/>
                      <a:r>
                        <a:rPr lang="en-US" sz="1400" dirty="0">
                          <a:effectLst/>
                        </a:rPr>
                        <a:t>Jan 2022</a:t>
                      </a:r>
                    </a:p>
                  </a:txBody>
                  <a:tcPr marL="30026" marR="30026" marT="15013" marB="15013">
                    <a:solidFill>
                      <a:srgbClr val="00B0F0">
                        <a:alpha val="50196"/>
                      </a:srgbClr>
                    </a:solidFill>
                  </a:tcPr>
                </a:tc>
                <a:tc>
                  <a:txBody>
                    <a:bodyPr/>
                    <a:lstStyle/>
                    <a:p>
                      <a:pPr fontAlgn="t"/>
                      <a:r>
                        <a:rPr lang="en-US" sz="1400" dirty="0">
                          <a:effectLst/>
                        </a:rPr>
                        <a:t>SA4</a:t>
                      </a:r>
                    </a:p>
                  </a:txBody>
                  <a:tcPr marL="30026" marR="30026" marT="15013" marB="15013">
                    <a:solidFill>
                      <a:srgbClr val="00B0F0">
                        <a:alpha val="50196"/>
                      </a:srgbClr>
                    </a:solidFill>
                  </a:tcPr>
                </a:tc>
                <a:extLst>
                  <a:ext uri="{0D108BD9-81ED-4DB2-BD59-A6C34878D82A}">
                    <a16:rowId xmlns:a16="http://schemas.microsoft.com/office/drawing/2014/main" val="1603381279"/>
                  </a:ext>
                </a:extLst>
              </a:tr>
            </a:tbl>
          </a:graphicData>
        </a:graphic>
      </p:graphicFrame>
      <p:sp>
        <p:nvSpPr>
          <p:cNvPr id="4" name="Date Placeholder 3">
            <a:extLst>
              <a:ext uri="{FF2B5EF4-FFF2-40B4-BE49-F238E27FC236}">
                <a16:creationId xmlns:a16="http://schemas.microsoft.com/office/drawing/2014/main" id="{F7898227-55CF-C849-9562-BEE9C5805490}"/>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FB4FAF4D-A97F-EB48-91B5-5EAEC636031C}"/>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80</a:t>
            </a:fld>
            <a:endParaRPr lang="en-US"/>
          </a:p>
        </p:txBody>
      </p:sp>
      <p:sp>
        <p:nvSpPr>
          <p:cNvPr id="9" name="Footer Placeholder 8">
            <a:extLst>
              <a:ext uri="{FF2B5EF4-FFF2-40B4-BE49-F238E27FC236}">
                <a16:creationId xmlns:a16="http://schemas.microsoft.com/office/drawing/2014/main" id="{A0DFCD62-FCC6-43F7-8BC6-E081902B90F4}"/>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
        <p:nvSpPr>
          <p:cNvPr id="3" name="Content Placeholder 7">
            <a:extLst>
              <a:ext uri="{FF2B5EF4-FFF2-40B4-BE49-F238E27FC236}">
                <a16:creationId xmlns:a16="http://schemas.microsoft.com/office/drawing/2014/main" id="{0A838ADC-D6AC-442F-947C-27DC5FBC41C1}"/>
              </a:ext>
            </a:extLst>
          </p:cNvPr>
          <p:cNvSpPr txBox="1">
            <a:spLocks/>
          </p:cNvSpPr>
          <p:nvPr/>
        </p:nvSpPr>
        <p:spPr>
          <a:xfrm>
            <a:off x="838200" y="4980074"/>
            <a:ext cx="10515600" cy="17796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Key:</a:t>
            </a:r>
          </a:p>
          <a:p>
            <a:pPr marL="0" indent="0" algn="ctr">
              <a:buNone/>
            </a:pPr>
            <a:endParaRPr lang="en-US" dirty="0"/>
          </a:p>
        </p:txBody>
      </p:sp>
      <p:sp>
        <p:nvSpPr>
          <p:cNvPr id="5" name="Rectangle 4">
            <a:extLst>
              <a:ext uri="{FF2B5EF4-FFF2-40B4-BE49-F238E27FC236}">
                <a16:creationId xmlns:a16="http://schemas.microsoft.com/office/drawing/2014/main" id="{3F844FE7-6C2E-4F9E-9172-AA7ADE600BCA}"/>
              </a:ext>
            </a:extLst>
          </p:cNvPr>
          <p:cNvSpPr/>
          <p:nvPr/>
        </p:nvSpPr>
        <p:spPr>
          <a:xfrm>
            <a:off x="4660016" y="5508151"/>
            <a:ext cx="1351888" cy="525155"/>
          </a:xfrm>
          <a:prstGeom prst="rect">
            <a:avLst/>
          </a:prstGeom>
          <a:solidFill>
            <a:srgbClr val="00B0F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Planned</a:t>
            </a:r>
          </a:p>
        </p:txBody>
      </p:sp>
      <p:sp>
        <p:nvSpPr>
          <p:cNvPr id="12" name="Rectangle 11">
            <a:extLst>
              <a:ext uri="{FF2B5EF4-FFF2-40B4-BE49-F238E27FC236}">
                <a16:creationId xmlns:a16="http://schemas.microsoft.com/office/drawing/2014/main" id="{17C8AFE4-BB1E-41E3-BC6B-0A841D91B014}"/>
              </a:ext>
            </a:extLst>
          </p:cNvPr>
          <p:cNvSpPr/>
          <p:nvPr/>
        </p:nvSpPr>
        <p:spPr>
          <a:xfrm>
            <a:off x="6180098" y="5508151"/>
            <a:ext cx="1351888" cy="525155"/>
          </a:xfrm>
          <a:prstGeom prst="rect">
            <a:avLst/>
          </a:prstGeom>
          <a:solidFill>
            <a:srgbClr val="00B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Completed</a:t>
            </a:r>
          </a:p>
        </p:txBody>
      </p:sp>
    </p:spTree>
    <p:extLst>
      <p:ext uri="{BB962C8B-B14F-4D97-AF65-F5344CB8AC3E}">
        <p14:creationId xmlns:p14="http://schemas.microsoft.com/office/powerpoint/2010/main" val="1443889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E1CF86-6F51-416D-8039-AE5C18BF3F23}"/>
              </a:ext>
            </a:extLst>
          </p:cNvPr>
          <p:cNvSpPr>
            <a:spLocks noGrp="1"/>
          </p:cNvSpPr>
          <p:nvPr>
            <p:ph type="title"/>
          </p:nvPr>
        </p:nvSpPr>
        <p:spPr/>
        <p:txBody>
          <a:bodyPr>
            <a:normAutofit fontScale="90000"/>
          </a:bodyPr>
          <a:lstStyle/>
          <a:p>
            <a:r>
              <a:rPr lang="en-US" dirty="0"/>
              <a:t>Planetary Exploration Benefits</a:t>
            </a:r>
          </a:p>
        </p:txBody>
      </p:sp>
      <p:sp>
        <p:nvSpPr>
          <p:cNvPr id="8" name="Content Placeholder 7">
            <a:extLst>
              <a:ext uri="{FF2B5EF4-FFF2-40B4-BE49-F238E27FC236}">
                <a16:creationId xmlns:a16="http://schemas.microsoft.com/office/drawing/2014/main" id="{62C6DA54-7EAE-4FAD-B481-BFF4AF081F46}"/>
              </a:ext>
            </a:extLst>
          </p:cNvPr>
          <p:cNvSpPr>
            <a:spLocks noGrp="1"/>
          </p:cNvSpPr>
          <p:nvPr>
            <p:ph idx="1"/>
          </p:nvPr>
        </p:nvSpPr>
        <p:spPr/>
        <p:txBody>
          <a:bodyPr>
            <a:normAutofit lnSpcReduction="10000"/>
          </a:bodyPr>
          <a:lstStyle/>
          <a:p>
            <a:pPr marL="0" indent="0" algn="ctr">
              <a:buNone/>
            </a:pPr>
            <a:r>
              <a:rPr lang="en-US" i="1" dirty="0"/>
              <a:t>2020 NASA Technology Taxonomy TX06.2.1 defines the spacesuit as a complex system of soft-goods and mobility elements to optimize performance while pressurized without inhibiting unpressurized operations</a:t>
            </a:r>
          </a:p>
          <a:p>
            <a:pPr marL="0" indent="0">
              <a:buNone/>
            </a:pPr>
            <a:r>
              <a:rPr lang="en-US" i="1" dirty="0"/>
              <a:t>	</a:t>
            </a:r>
            <a:endParaRPr lang="en-US" dirty="0"/>
          </a:p>
          <a:p>
            <a:r>
              <a:rPr lang="en-US" dirty="0"/>
              <a:t>Planetary exploration requires safe and comfortable spacesuits to enable successful EVA</a:t>
            </a:r>
          </a:p>
          <a:p>
            <a:r>
              <a:rPr lang="en-US" dirty="0"/>
              <a:t>Boot design framework presented in this thesis will allow for the planetary exploration boots which reduce instances of heel-lift over current spacesuit boots</a:t>
            </a:r>
          </a:p>
          <a:p>
            <a:r>
              <a:rPr lang="en-US" dirty="0"/>
              <a:t>Thesis can be expanded in future work for other spacesuit components with high injury risk, such as gloves and the hard upper torso</a:t>
            </a:r>
          </a:p>
          <a:p>
            <a:pPr marL="0" indent="0">
              <a:buNone/>
            </a:pPr>
            <a:endParaRPr lang="en-US" dirty="0"/>
          </a:p>
        </p:txBody>
      </p:sp>
      <p:sp>
        <p:nvSpPr>
          <p:cNvPr id="4" name="Date Placeholder 3">
            <a:extLst>
              <a:ext uri="{FF2B5EF4-FFF2-40B4-BE49-F238E27FC236}">
                <a16:creationId xmlns:a16="http://schemas.microsoft.com/office/drawing/2014/main" id="{95C5A63F-A92F-425C-8F4C-189F086F06C7}"/>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64090422-D349-4CE7-A9A9-D91C143FEB42}"/>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
        <p:nvSpPr>
          <p:cNvPr id="6" name="Slide Number Placeholder 5">
            <a:extLst>
              <a:ext uri="{FF2B5EF4-FFF2-40B4-BE49-F238E27FC236}">
                <a16:creationId xmlns:a16="http://schemas.microsoft.com/office/drawing/2014/main" id="{5BD6141B-4C42-4994-A93C-0AB4514A4BAA}"/>
              </a:ext>
            </a:extLst>
          </p:cNvPr>
          <p:cNvSpPr>
            <a:spLocks noGrp="1"/>
          </p:cNvSpPr>
          <p:nvPr>
            <p:ph type="sldNum" sz="quarter" idx="12"/>
          </p:nvPr>
        </p:nvSpPr>
        <p:spPr/>
        <p:txBody>
          <a:bodyPr/>
          <a:lstStyle/>
          <a:p>
            <a:fld id="{852B83BF-056A-4342-AAF0-9FABA5DBF156}" type="slidenum">
              <a:rPr lang="en-US" smtClean="0"/>
              <a:t>81</a:t>
            </a:fld>
            <a:endParaRPr lang="en-US"/>
          </a:p>
        </p:txBody>
      </p:sp>
    </p:spTree>
    <p:extLst>
      <p:ext uri="{BB962C8B-B14F-4D97-AF65-F5344CB8AC3E}">
        <p14:creationId xmlns:p14="http://schemas.microsoft.com/office/powerpoint/2010/main" val="3606662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D86B8-960D-4882-A329-F55E919C2B44}"/>
              </a:ext>
            </a:extLst>
          </p:cNvPr>
          <p:cNvSpPr>
            <a:spLocks noGrp="1"/>
          </p:cNvSpPr>
          <p:nvPr>
            <p:ph type="title"/>
          </p:nvPr>
        </p:nvSpPr>
        <p:spPr/>
        <p:txBody>
          <a:bodyPr>
            <a:normAutofit fontScale="90000"/>
          </a:bodyPr>
          <a:lstStyle/>
          <a:p>
            <a:r>
              <a:rPr lang="en-US" dirty="0"/>
              <a:t>Acknowledgements	</a:t>
            </a:r>
          </a:p>
        </p:txBody>
      </p:sp>
      <p:sp>
        <p:nvSpPr>
          <p:cNvPr id="3" name="Content Placeholder 2">
            <a:extLst>
              <a:ext uri="{FF2B5EF4-FFF2-40B4-BE49-F238E27FC236}">
                <a16:creationId xmlns:a16="http://schemas.microsoft.com/office/drawing/2014/main" id="{00F57D27-5944-4CC2-A7FF-15C58D691DE2}"/>
              </a:ext>
            </a:extLst>
          </p:cNvPr>
          <p:cNvSpPr>
            <a:spLocks noGrp="1"/>
          </p:cNvSpPr>
          <p:nvPr>
            <p:ph idx="1"/>
          </p:nvPr>
        </p:nvSpPr>
        <p:spPr>
          <a:xfrm>
            <a:off x="838200" y="922637"/>
            <a:ext cx="10515600" cy="3807501"/>
          </a:xfrm>
        </p:spPr>
        <p:txBody>
          <a:bodyPr>
            <a:normAutofit fontScale="55000" lnSpcReduction="20000"/>
          </a:bodyPr>
          <a:lstStyle/>
          <a:p>
            <a:r>
              <a:rPr lang="en-US" dirty="0"/>
              <a:t>CU Boulder Bioastronautics Students and Faculty</a:t>
            </a:r>
          </a:p>
          <a:p>
            <a:r>
              <a:rPr lang="en-US" dirty="0"/>
              <a:t>CU Boulder Biomechanics Group</a:t>
            </a:r>
          </a:p>
          <a:p>
            <a:pPr lvl="1"/>
            <a:r>
              <a:rPr lang="en-US" dirty="0"/>
              <a:t>Rodger Kram, Wouter Hoogkamer, Ryan Alcantara, Alena Grabowski</a:t>
            </a:r>
          </a:p>
          <a:p>
            <a:r>
              <a:rPr lang="en-US" dirty="0"/>
              <a:t>MIT Human Systems Lab</a:t>
            </a:r>
          </a:p>
          <a:p>
            <a:pPr lvl="1"/>
            <a:r>
              <a:rPr lang="en-US" dirty="0"/>
              <a:t>Leia Stirling, Richard Fineman, Tim McGrath</a:t>
            </a:r>
          </a:p>
          <a:p>
            <a:r>
              <a:rPr lang="en-US" dirty="0"/>
              <a:t>Steven Priddy – CU Boulder Aerospace Engineering</a:t>
            </a:r>
          </a:p>
          <a:p>
            <a:r>
              <a:rPr lang="en-US" dirty="0"/>
              <a:t>Shane McFarland – NASA JSC Advanced Suit Lab</a:t>
            </a:r>
          </a:p>
          <a:p>
            <a:r>
              <a:rPr lang="en-US" dirty="0"/>
              <a:t>Shane Jacobs – David Clark</a:t>
            </a:r>
          </a:p>
          <a:p>
            <a:r>
              <a:rPr lang="en-US" dirty="0"/>
              <a:t>BOA Technology</a:t>
            </a:r>
          </a:p>
          <a:p>
            <a:pPr lvl="1"/>
            <a:r>
              <a:rPr lang="en-US" dirty="0"/>
              <a:t>Brett Vladika, Dan Feeney</a:t>
            </a:r>
          </a:p>
          <a:p>
            <a:r>
              <a:rPr lang="en-US" dirty="0"/>
              <a:t>Matthew Reed – University of Michigan Transportation Research Institute</a:t>
            </a:r>
          </a:p>
          <a:p>
            <a:r>
              <a:rPr lang="en-US" dirty="0"/>
              <a:t>University of Oregon Portland Sports Product Design Program</a:t>
            </a:r>
          </a:p>
          <a:p>
            <a:pPr lvl="1"/>
            <a:r>
              <a:rPr lang="en-US" dirty="0"/>
              <a:t>Alex Xu, Susan Sokolowski</a:t>
            </a:r>
          </a:p>
          <a:p>
            <a:r>
              <a:rPr lang="en-US" dirty="0"/>
              <a:t>Ales Jurca – Volumental AB </a:t>
            </a:r>
          </a:p>
        </p:txBody>
      </p:sp>
      <p:sp>
        <p:nvSpPr>
          <p:cNvPr id="4" name="Date Placeholder 3">
            <a:extLst>
              <a:ext uri="{FF2B5EF4-FFF2-40B4-BE49-F238E27FC236}">
                <a16:creationId xmlns:a16="http://schemas.microsoft.com/office/drawing/2014/main" id="{33183D92-C162-47DD-958C-F8BFC51BBE8A}"/>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41FA4A52-82C5-4B51-9E67-05B0377A6BA6}"/>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
        <p:nvSpPr>
          <p:cNvPr id="6" name="Slide Number Placeholder 5">
            <a:extLst>
              <a:ext uri="{FF2B5EF4-FFF2-40B4-BE49-F238E27FC236}">
                <a16:creationId xmlns:a16="http://schemas.microsoft.com/office/drawing/2014/main" id="{4D6AD2C0-30C8-4153-AD56-1931E5238295}"/>
              </a:ext>
            </a:extLst>
          </p:cNvPr>
          <p:cNvSpPr>
            <a:spLocks noGrp="1"/>
          </p:cNvSpPr>
          <p:nvPr>
            <p:ph type="sldNum" sz="quarter" idx="12"/>
          </p:nvPr>
        </p:nvSpPr>
        <p:spPr/>
        <p:txBody>
          <a:bodyPr/>
          <a:lstStyle/>
          <a:p>
            <a:fld id="{F1D427E6-CF4A-4ED8-8883-15249138CAC2}" type="slidenum">
              <a:rPr lang="en-US" smtClean="0"/>
              <a:t>82</a:t>
            </a:fld>
            <a:endParaRPr lang="en-US"/>
          </a:p>
        </p:txBody>
      </p:sp>
      <p:sp>
        <p:nvSpPr>
          <p:cNvPr id="7" name="Title 1">
            <a:extLst>
              <a:ext uri="{FF2B5EF4-FFF2-40B4-BE49-F238E27FC236}">
                <a16:creationId xmlns:a16="http://schemas.microsoft.com/office/drawing/2014/main" id="{2AE24FBF-3083-4CD8-946C-633A23E6BC4D}"/>
              </a:ext>
            </a:extLst>
          </p:cNvPr>
          <p:cNvSpPr txBox="1">
            <a:spLocks/>
          </p:cNvSpPr>
          <p:nvPr/>
        </p:nvSpPr>
        <p:spPr>
          <a:xfrm>
            <a:off x="838200" y="4730141"/>
            <a:ext cx="10515600" cy="56017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kern="1200" spc="0" baseline="0">
                <a:solidFill>
                  <a:schemeClr val="tx1"/>
                </a:solidFill>
                <a:latin typeface="Helvetica" pitchFamily="2" charset="0"/>
                <a:ea typeface="Verdana" panose="020B0604030504040204" pitchFamily="34" charset="0"/>
                <a:cs typeface="+mj-cs"/>
              </a:defRPr>
            </a:lvl1pPr>
          </a:lstStyle>
          <a:p>
            <a:r>
              <a:rPr lang="en-US" dirty="0"/>
              <a:t>Funding</a:t>
            </a:r>
          </a:p>
        </p:txBody>
      </p:sp>
      <p:sp>
        <p:nvSpPr>
          <p:cNvPr id="8" name="Content Placeholder 2">
            <a:extLst>
              <a:ext uri="{FF2B5EF4-FFF2-40B4-BE49-F238E27FC236}">
                <a16:creationId xmlns:a16="http://schemas.microsoft.com/office/drawing/2014/main" id="{76A9FC30-E89E-4AA5-832E-B36DC2B15AFF}"/>
              </a:ext>
            </a:extLst>
          </p:cNvPr>
          <p:cNvSpPr txBox="1">
            <a:spLocks/>
          </p:cNvSpPr>
          <p:nvPr/>
        </p:nvSpPr>
        <p:spPr>
          <a:xfrm>
            <a:off x="838200" y="5476774"/>
            <a:ext cx="10515600" cy="6931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NSF Graduate Research Fellowship (Grant #: DGE 1650115)</a:t>
            </a:r>
          </a:p>
          <a:p>
            <a:r>
              <a:rPr lang="en-US" sz="1800" dirty="0"/>
              <a:t>Smead Scholars</a:t>
            </a:r>
          </a:p>
        </p:txBody>
      </p:sp>
    </p:spTree>
    <p:extLst>
      <p:ext uri="{BB962C8B-B14F-4D97-AF65-F5344CB8AC3E}">
        <p14:creationId xmlns:p14="http://schemas.microsoft.com/office/powerpoint/2010/main" val="5310008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AF8F500-6A96-4303-9AEA-4D9FB2C87DC1}"/>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F4A54955-2DE2-4A5D-A46F-9BD6E291582D}"/>
              </a:ext>
            </a:extLst>
          </p:cNvPr>
          <p:cNvSpPr>
            <a:spLocks noGrp="1"/>
          </p:cNvSpPr>
          <p:nvPr>
            <p:ph type="ftr" sz="quarter" idx="11"/>
          </p:nvPr>
        </p:nvSpPr>
        <p:spPr/>
        <p:txBody>
          <a:bodyPr/>
          <a:lstStyle/>
          <a:p>
            <a:r>
              <a:rPr lang="en-US" dirty="0"/>
              <a:t>Motivation | Background | Overview | Aim 1 | Aim 2 | Aim 3 | Aim 4 | </a:t>
            </a:r>
            <a:r>
              <a:rPr lang="en-US" dirty="0">
                <a:solidFill>
                  <a:schemeClr val="bg1"/>
                </a:solidFill>
              </a:rPr>
              <a:t>Summary</a:t>
            </a:r>
          </a:p>
        </p:txBody>
      </p:sp>
      <p:sp>
        <p:nvSpPr>
          <p:cNvPr id="7" name="Slide Number Placeholder 6">
            <a:extLst>
              <a:ext uri="{FF2B5EF4-FFF2-40B4-BE49-F238E27FC236}">
                <a16:creationId xmlns:a16="http://schemas.microsoft.com/office/drawing/2014/main" id="{734036EA-E03D-4625-A18D-51AEB9BA5DC4}"/>
              </a:ext>
            </a:extLst>
          </p:cNvPr>
          <p:cNvSpPr>
            <a:spLocks noGrp="1"/>
          </p:cNvSpPr>
          <p:nvPr>
            <p:ph type="sldNum" sz="quarter" idx="12"/>
          </p:nvPr>
        </p:nvSpPr>
        <p:spPr/>
        <p:txBody>
          <a:bodyPr/>
          <a:lstStyle/>
          <a:p>
            <a:fld id="{F1D427E6-CF4A-4ED8-8883-15249138CAC2}" type="slidenum">
              <a:rPr lang="en-US" smtClean="0"/>
              <a:t>83</a:t>
            </a:fld>
            <a:endParaRPr lang="en-US"/>
          </a:p>
        </p:txBody>
      </p:sp>
      <p:pic>
        <p:nvPicPr>
          <p:cNvPr id="10" name="Picture 2" descr="Moon GIF">
            <a:extLst>
              <a:ext uri="{FF2B5EF4-FFF2-40B4-BE49-F238E27FC236}">
                <a16:creationId xmlns:a16="http://schemas.microsoft.com/office/drawing/2014/main" id="{AC4F1B8B-50AC-4AC6-BAB4-7FA72FFA83D0}"/>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782856" y="-1"/>
            <a:ext cx="7372673" cy="41471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stronaut GIF">
            <a:extLst>
              <a:ext uri="{FF2B5EF4-FFF2-40B4-BE49-F238E27FC236}">
                <a16:creationId xmlns:a16="http://schemas.microsoft.com/office/drawing/2014/main" id="{5F1444CC-8072-4AAC-A21E-2BC5770429E1}"/>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5752388" y="2170545"/>
            <a:ext cx="7242641" cy="407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589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07FD-1258-ED43-9ACE-F7BC64119A0A}"/>
              </a:ext>
            </a:extLst>
          </p:cNvPr>
          <p:cNvSpPr>
            <a:spLocks noGrp="1"/>
          </p:cNvSpPr>
          <p:nvPr>
            <p:ph type="title"/>
          </p:nvPr>
        </p:nvSpPr>
        <p:spPr/>
        <p:txBody>
          <a:bodyPr/>
          <a:lstStyle/>
          <a:p>
            <a:r>
              <a:rPr lang="en-US" dirty="0"/>
              <a:t>Backup Slides</a:t>
            </a:r>
          </a:p>
        </p:txBody>
      </p:sp>
      <p:sp>
        <p:nvSpPr>
          <p:cNvPr id="3" name="Text Placeholder 2">
            <a:extLst>
              <a:ext uri="{FF2B5EF4-FFF2-40B4-BE49-F238E27FC236}">
                <a16:creationId xmlns:a16="http://schemas.microsoft.com/office/drawing/2014/main" id="{C823CC19-A8E1-DA49-9102-7B133AB0A447}"/>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4D3EB6E6-2E92-EE47-BC12-55C574200517}"/>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27DBA11E-A608-5C4B-821A-702624346335}"/>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84</a:t>
            </a:fld>
            <a:endParaRPr lang="en-US"/>
          </a:p>
        </p:txBody>
      </p:sp>
      <p:sp>
        <p:nvSpPr>
          <p:cNvPr id="9" name="Footer Placeholder 8">
            <a:extLst>
              <a:ext uri="{FF2B5EF4-FFF2-40B4-BE49-F238E27FC236}">
                <a16:creationId xmlns:a16="http://schemas.microsoft.com/office/drawing/2014/main" id="{D15F5000-1FA9-4735-B96A-DB5634F497E8}"/>
              </a:ext>
            </a:extLst>
          </p:cNvPr>
          <p:cNvSpPr>
            <a:spLocks noGrp="1"/>
          </p:cNvSpPr>
          <p:nvPr>
            <p:ph type="ftr" sz="quarter" idx="11"/>
          </p:nvPr>
        </p:nvSpPr>
        <p:spPr/>
        <p:txBody>
          <a:bodyPr/>
          <a:lstStyle/>
          <a:p>
            <a:r>
              <a:rPr lang="en-US"/>
              <a:t>Motivation | Background | Overview | Aim 1 | Aim 2 | Aim 3 | Aim 4 | Summary</a:t>
            </a:r>
            <a:endParaRPr lang="en-US" dirty="0"/>
          </a:p>
        </p:txBody>
      </p:sp>
    </p:spTree>
    <p:extLst>
      <p:ext uri="{BB962C8B-B14F-4D97-AF65-F5344CB8AC3E}">
        <p14:creationId xmlns:p14="http://schemas.microsoft.com/office/powerpoint/2010/main" val="1834813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429D-094B-D442-BA45-2F2C1F46431A}"/>
              </a:ext>
            </a:extLst>
          </p:cNvPr>
          <p:cNvSpPr>
            <a:spLocks noGrp="1"/>
          </p:cNvSpPr>
          <p:nvPr>
            <p:ph type="title"/>
          </p:nvPr>
        </p:nvSpPr>
        <p:spPr/>
        <p:txBody>
          <a:bodyPr>
            <a:normAutofit fontScale="90000"/>
          </a:bodyPr>
          <a:lstStyle/>
          <a:p>
            <a:r>
              <a:rPr lang="en-US" dirty="0"/>
              <a:t>Spacesuit Contact Injuries</a:t>
            </a:r>
          </a:p>
        </p:txBody>
      </p:sp>
      <p:sp>
        <p:nvSpPr>
          <p:cNvPr id="3" name="Content Placeholder 2">
            <a:extLst>
              <a:ext uri="{FF2B5EF4-FFF2-40B4-BE49-F238E27FC236}">
                <a16:creationId xmlns:a16="http://schemas.microsoft.com/office/drawing/2014/main" id="{59252395-8738-B24F-8576-8F0C60E311BE}"/>
              </a:ext>
            </a:extLst>
          </p:cNvPr>
          <p:cNvSpPr>
            <a:spLocks noGrp="1"/>
          </p:cNvSpPr>
          <p:nvPr>
            <p:ph sz="half" idx="1"/>
          </p:nvPr>
        </p:nvSpPr>
        <p:spPr/>
        <p:txBody>
          <a:bodyPr/>
          <a:lstStyle/>
          <a:p>
            <a:r>
              <a:rPr lang="en-US" dirty="0"/>
              <a:t>Bruises, contusions</a:t>
            </a:r>
          </a:p>
          <a:p>
            <a:r>
              <a:rPr lang="en-US" dirty="0"/>
              <a:t>Most common reported injury in EMU</a:t>
            </a:r>
          </a:p>
          <a:p>
            <a:pPr lvl="1"/>
            <a:r>
              <a:rPr lang="en-US" dirty="0"/>
              <a:t>Hands, feet, elbow, knee, trunk</a:t>
            </a:r>
          </a:p>
          <a:p>
            <a:pPr lvl="1"/>
            <a:r>
              <a:rPr lang="en-US" dirty="0"/>
              <a:t>Also reported in Apollo missions at hands</a:t>
            </a:r>
          </a:p>
          <a:p>
            <a:pPr lvl="1"/>
            <a:endParaRPr lang="en-US" dirty="0"/>
          </a:p>
          <a:p>
            <a:r>
              <a:rPr lang="en-US" dirty="0"/>
              <a:t>Repeated and high pressure contact between suit and wearer</a:t>
            </a:r>
          </a:p>
        </p:txBody>
      </p:sp>
      <p:sp>
        <p:nvSpPr>
          <p:cNvPr id="7" name="Content Placeholder 6">
            <a:extLst>
              <a:ext uri="{FF2B5EF4-FFF2-40B4-BE49-F238E27FC236}">
                <a16:creationId xmlns:a16="http://schemas.microsoft.com/office/drawing/2014/main" id="{4E8A7F9D-C029-5A43-B019-704D5572F4C1}"/>
              </a:ext>
            </a:extLst>
          </p:cNvPr>
          <p:cNvSpPr>
            <a:spLocks noGrp="1"/>
          </p:cNvSpPr>
          <p:nvPr>
            <p:ph sz="half" idx="2"/>
          </p:nvPr>
        </p:nvSpPr>
        <p:spPr/>
        <p:txBody>
          <a:bodyPr/>
          <a:lstStyle/>
          <a:p>
            <a:endParaRPr lang="en-US"/>
          </a:p>
        </p:txBody>
      </p:sp>
      <p:sp>
        <p:nvSpPr>
          <p:cNvPr id="4" name="Date Placeholder 3">
            <a:extLst>
              <a:ext uri="{FF2B5EF4-FFF2-40B4-BE49-F238E27FC236}">
                <a16:creationId xmlns:a16="http://schemas.microsoft.com/office/drawing/2014/main" id="{14167F8D-EE13-A24C-A5F3-4C7C626B9D57}"/>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B05C387E-2986-A94A-AE8B-659BEF526F50}"/>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85</a:t>
            </a:fld>
            <a:endParaRPr lang="en-US"/>
          </a:p>
        </p:txBody>
      </p:sp>
      <p:sp>
        <p:nvSpPr>
          <p:cNvPr id="10" name="Footer Placeholder 9">
            <a:extLst>
              <a:ext uri="{FF2B5EF4-FFF2-40B4-BE49-F238E27FC236}">
                <a16:creationId xmlns:a16="http://schemas.microsoft.com/office/drawing/2014/main" id="{1F068D5E-26E6-4FAA-957A-9E31F9946FC2}"/>
              </a:ext>
            </a:extLst>
          </p:cNvPr>
          <p:cNvSpPr>
            <a:spLocks noGrp="1"/>
          </p:cNvSpPr>
          <p:nvPr>
            <p:ph type="ftr" sz="quarter" idx="11"/>
          </p:nvPr>
        </p:nvSpPr>
        <p:spPr/>
        <p:txBody>
          <a:bodyPr/>
          <a:lstStyle/>
          <a:p>
            <a:r>
              <a:rPr lang="en-US"/>
              <a:t>Motivation | Background | Overview | Aim 1 | Aim 2 | Aim 3 | Aim 4 | Summary</a:t>
            </a:r>
            <a:endParaRPr lang="en-US" dirty="0"/>
          </a:p>
        </p:txBody>
      </p:sp>
    </p:spTree>
    <p:extLst>
      <p:ext uri="{BB962C8B-B14F-4D97-AF65-F5344CB8AC3E}">
        <p14:creationId xmlns:p14="http://schemas.microsoft.com/office/powerpoint/2010/main" val="32699971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8171-FF5C-4154-92A2-778BE3B6BB74}"/>
              </a:ext>
            </a:extLst>
          </p:cNvPr>
          <p:cNvSpPr>
            <a:spLocks noGrp="1"/>
          </p:cNvSpPr>
          <p:nvPr>
            <p:ph type="title"/>
          </p:nvPr>
        </p:nvSpPr>
        <p:spPr/>
        <p:txBody>
          <a:bodyPr>
            <a:normAutofit fontScale="90000"/>
          </a:bodyPr>
          <a:lstStyle/>
          <a:p>
            <a:r>
              <a:rPr lang="en-US" dirty="0"/>
              <a:t>Spacesuit </a:t>
            </a:r>
            <a:r>
              <a:rPr lang="en-US"/>
              <a:t>Musculoskeletal Injuries</a:t>
            </a:r>
            <a:endParaRPr lang="en-US" dirty="0"/>
          </a:p>
        </p:txBody>
      </p:sp>
      <p:sp>
        <p:nvSpPr>
          <p:cNvPr id="7" name="Content Placeholder 6">
            <a:extLst>
              <a:ext uri="{FF2B5EF4-FFF2-40B4-BE49-F238E27FC236}">
                <a16:creationId xmlns:a16="http://schemas.microsoft.com/office/drawing/2014/main" id="{A4E42664-B897-9440-8405-97DEA94C2C3C}"/>
              </a:ext>
            </a:extLst>
          </p:cNvPr>
          <p:cNvSpPr>
            <a:spLocks noGrp="1"/>
          </p:cNvSpPr>
          <p:nvPr>
            <p:ph sz="half" idx="1"/>
          </p:nvPr>
        </p:nvSpPr>
        <p:spPr/>
        <p:txBody>
          <a:bodyPr/>
          <a:lstStyle/>
          <a:p>
            <a:r>
              <a:rPr lang="en-US" dirty="0"/>
              <a:t>Muscle tears, strains, inflammation</a:t>
            </a:r>
          </a:p>
          <a:p>
            <a:r>
              <a:rPr lang="en-US" dirty="0"/>
              <a:t>Hands and elbows in EMU</a:t>
            </a:r>
          </a:p>
          <a:p>
            <a:pPr lvl="1"/>
            <a:r>
              <a:rPr lang="en-US" dirty="0"/>
              <a:t>High exertion of bending joints </a:t>
            </a:r>
          </a:p>
          <a:p>
            <a:r>
              <a:rPr lang="en-US" dirty="0"/>
              <a:t>Shoulder in EMU</a:t>
            </a:r>
          </a:p>
          <a:p>
            <a:pPr lvl="1"/>
            <a:r>
              <a:rPr lang="en-US" dirty="0"/>
              <a:t>Excess internal rotation to perform certain reaches</a:t>
            </a:r>
          </a:p>
          <a:p>
            <a:pPr lvl="1"/>
            <a:r>
              <a:rPr lang="en-US" dirty="0"/>
              <a:t>Some cases of surgery</a:t>
            </a:r>
          </a:p>
          <a:p>
            <a:endParaRPr lang="en-US" dirty="0"/>
          </a:p>
        </p:txBody>
      </p:sp>
      <p:sp>
        <p:nvSpPr>
          <p:cNvPr id="8" name="Content Placeholder 7">
            <a:extLst>
              <a:ext uri="{FF2B5EF4-FFF2-40B4-BE49-F238E27FC236}">
                <a16:creationId xmlns:a16="http://schemas.microsoft.com/office/drawing/2014/main" id="{47879709-DDE3-6F4F-A53F-DB7DB8BB9917}"/>
              </a:ext>
            </a:extLst>
          </p:cNvPr>
          <p:cNvSpPr>
            <a:spLocks noGrp="1"/>
          </p:cNvSpPr>
          <p:nvPr>
            <p:ph sz="half" idx="2"/>
          </p:nvPr>
        </p:nvSpPr>
        <p:spPr/>
        <p:txBody>
          <a:bodyPr/>
          <a:lstStyle/>
          <a:p>
            <a:endParaRPr lang="en-US"/>
          </a:p>
        </p:txBody>
      </p:sp>
      <p:sp>
        <p:nvSpPr>
          <p:cNvPr id="4" name="Date Placeholder 3">
            <a:extLst>
              <a:ext uri="{FF2B5EF4-FFF2-40B4-BE49-F238E27FC236}">
                <a16:creationId xmlns:a16="http://schemas.microsoft.com/office/drawing/2014/main" id="{D7A3891A-C08B-0C41-81B0-01F6A718A8EF}"/>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77C1B7F0-DD53-1C4B-B6FC-FAD9DEA4A5E8}"/>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86</a:t>
            </a:fld>
            <a:endParaRPr lang="en-US"/>
          </a:p>
        </p:txBody>
      </p:sp>
      <p:sp>
        <p:nvSpPr>
          <p:cNvPr id="10" name="Footer Placeholder 9">
            <a:extLst>
              <a:ext uri="{FF2B5EF4-FFF2-40B4-BE49-F238E27FC236}">
                <a16:creationId xmlns:a16="http://schemas.microsoft.com/office/drawing/2014/main" id="{C9E6A093-C005-4A0B-A890-06439DB097C2}"/>
              </a:ext>
            </a:extLst>
          </p:cNvPr>
          <p:cNvSpPr>
            <a:spLocks noGrp="1"/>
          </p:cNvSpPr>
          <p:nvPr>
            <p:ph type="ftr" sz="quarter" idx="11"/>
          </p:nvPr>
        </p:nvSpPr>
        <p:spPr/>
        <p:txBody>
          <a:bodyPr/>
          <a:lstStyle/>
          <a:p>
            <a:r>
              <a:rPr lang="en-US"/>
              <a:t>Motivation | Background | Overview | Aim 1 | Aim 2 | Aim 3 | Aim 4 | Summary</a:t>
            </a:r>
            <a:endParaRPr lang="en-US" dirty="0"/>
          </a:p>
        </p:txBody>
      </p:sp>
    </p:spTree>
    <p:extLst>
      <p:ext uri="{BB962C8B-B14F-4D97-AF65-F5344CB8AC3E}">
        <p14:creationId xmlns:p14="http://schemas.microsoft.com/office/powerpoint/2010/main" val="3136382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EB51C-DC13-481C-B0F0-35BE365D2D29}"/>
              </a:ext>
            </a:extLst>
          </p:cNvPr>
          <p:cNvSpPr>
            <a:spLocks noGrp="1"/>
          </p:cNvSpPr>
          <p:nvPr>
            <p:ph type="title"/>
          </p:nvPr>
        </p:nvSpPr>
        <p:spPr/>
        <p:txBody>
          <a:bodyPr>
            <a:normAutofit fontScale="90000"/>
          </a:bodyPr>
          <a:lstStyle/>
          <a:p>
            <a:r>
              <a:rPr lang="en-US" dirty="0"/>
              <a:t>2020 NASA Technology Taxonomy</a:t>
            </a:r>
          </a:p>
        </p:txBody>
      </p:sp>
      <p:graphicFrame>
        <p:nvGraphicFramePr>
          <p:cNvPr id="7" name="Content Placeholder 6">
            <a:extLst>
              <a:ext uri="{FF2B5EF4-FFF2-40B4-BE49-F238E27FC236}">
                <a16:creationId xmlns:a16="http://schemas.microsoft.com/office/drawing/2014/main" id="{3FE80CB2-E90E-4814-982D-9470D9AAA8C0}"/>
              </a:ext>
            </a:extLst>
          </p:cNvPr>
          <p:cNvGraphicFramePr>
            <a:graphicFrameLocks noGrp="1"/>
          </p:cNvGraphicFramePr>
          <p:nvPr>
            <p:ph sz="half" idx="1"/>
          </p:nvPr>
        </p:nvGraphicFramePr>
        <p:xfrm>
          <a:off x="298269" y="751681"/>
          <a:ext cx="5181600" cy="5354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F0DACC0E-6833-4E19-8AD6-DBFAEF86948E}"/>
              </a:ext>
            </a:extLst>
          </p:cNvPr>
          <p:cNvSpPr>
            <a:spLocks noGrp="1"/>
          </p:cNvSpPr>
          <p:nvPr>
            <p:ph sz="half" idx="2"/>
          </p:nvPr>
        </p:nvSpPr>
        <p:spPr>
          <a:xfrm>
            <a:off x="6450873" y="1212157"/>
            <a:ext cx="5181600" cy="2356689"/>
          </a:xfrm>
        </p:spPr>
        <p:txBody>
          <a:bodyPr anchor="ctr"/>
          <a:lstStyle/>
          <a:p>
            <a:pPr marL="0" indent="0">
              <a:buNone/>
            </a:pPr>
            <a:r>
              <a:rPr lang="en-US" i="1" dirty="0"/>
              <a:t>Complex system of soft-goods and mobility elements to </a:t>
            </a:r>
            <a:r>
              <a:rPr lang="en-US" b="1" i="1" dirty="0"/>
              <a:t>optimize performance while pressurized </a:t>
            </a:r>
            <a:r>
              <a:rPr lang="en-US" i="1" dirty="0"/>
              <a:t>without inhibiting unpressurized operations</a:t>
            </a:r>
          </a:p>
        </p:txBody>
      </p:sp>
      <p:sp>
        <p:nvSpPr>
          <p:cNvPr id="4" name="Date Placeholder 3">
            <a:extLst>
              <a:ext uri="{FF2B5EF4-FFF2-40B4-BE49-F238E27FC236}">
                <a16:creationId xmlns:a16="http://schemas.microsoft.com/office/drawing/2014/main" id="{085AB460-2FF8-4EE3-B7DF-AE0DA0A01A28}"/>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FD4E8719-C737-43AF-84F8-216C7B12A278}"/>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ABA7FDF6-5545-4584-880D-8F257BEFB1D3}"/>
              </a:ext>
            </a:extLst>
          </p:cNvPr>
          <p:cNvSpPr>
            <a:spLocks noGrp="1"/>
          </p:cNvSpPr>
          <p:nvPr>
            <p:ph type="sldNum" sz="quarter" idx="12"/>
          </p:nvPr>
        </p:nvSpPr>
        <p:spPr/>
        <p:txBody>
          <a:bodyPr/>
          <a:lstStyle/>
          <a:p>
            <a:fld id="{F1D427E6-CF4A-4ED8-8883-15249138CAC2}" type="slidenum">
              <a:rPr lang="en-US" smtClean="0"/>
              <a:t>87</a:t>
            </a:fld>
            <a:endParaRPr lang="en-US"/>
          </a:p>
        </p:txBody>
      </p:sp>
      <p:sp>
        <p:nvSpPr>
          <p:cNvPr id="9" name="Left Brace 8">
            <a:extLst>
              <a:ext uri="{FF2B5EF4-FFF2-40B4-BE49-F238E27FC236}">
                <a16:creationId xmlns:a16="http://schemas.microsoft.com/office/drawing/2014/main" id="{4F0A1F36-17B3-44D2-95A8-50FF216DF357}"/>
              </a:ext>
            </a:extLst>
          </p:cNvPr>
          <p:cNvSpPr/>
          <p:nvPr/>
        </p:nvSpPr>
        <p:spPr>
          <a:xfrm>
            <a:off x="5617029" y="1175657"/>
            <a:ext cx="940527" cy="2429691"/>
          </a:xfrm>
          <a:prstGeom prst="leftBrace">
            <a:avLst>
              <a:gd name="adj1" fmla="val 8333"/>
              <a:gd name="adj2" fmla="val 274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2885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254D502-6C68-4F4A-8BD1-8F72B44C454E}"/>
              </a:ext>
            </a:extLst>
          </p:cNvPr>
          <p:cNvSpPr>
            <a:spLocks noGrp="1"/>
          </p:cNvSpPr>
          <p:nvPr>
            <p:ph type="title"/>
          </p:nvPr>
        </p:nvSpPr>
        <p:spPr>
          <a:xfrm>
            <a:off x="822797" y="1709738"/>
            <a:ext cx="10515600" cy="2852737"/>
          </a:xfrm>
        </p:spPr>
        <p:txBody>
          <a:bodyPr/>
          <a:lstStyle/>
          <a:p>
            <a:r>
              <a:rPr lang="en-US" dirty="0"/>
              <a:t>How is gait affected by the spacesuit?</a:t>
            </a:r>
          </a:p>
        </p:txBody>
      </p:sp>
      <p:sp>
        <p:nvSpPr>
          <p:cNvPr id="9" name="Text Placeholder 8">
            <a:extLst>
              <a:ext uri="{FF2B5EF4-FFF2-40B4-BE49-F238E27FC236}">
                <a16:creationId xmlns:a16="http://schemas.microsoft.com/office/drawing/2014/main" id="{EBB5B90F-5C19-4BE2-9158-51ACD35E6F65}"/>
              </a:ext>
            </a:extLst>
          </p:cNvPr>
          <p:cNvSpPr>
            <a:spLocks noGrp="1"/>
          </p:cNvSpPr>
          <p:nvPr>
            <p:ph type="body" idx="1"/>
          </p:nvPr>
        </p:nvSpPr>
        <p:spPr/>
        <p:txBody>
          <a:bodyPr/>
          <a:lstStyle/>
          <a:p>
            <a:endParaRPr lang="en-US"/>
          </a:p>
        </p:txBody>
      </p:sp>
      <p:sp>
        <p:nvSpPr>
          <p:cNvPr id="5" name="Date Placeholder 4">
            <a:extLst>
              <a:ext uri="{FF2B5EF4-FFF2-40B4-BE49-F238E27FC236}">
                <a16:creationId xmlns:a16="http://schemas.microsoft.com/office/drawing/2014/main" id="{F609A2FF-C9E3-4ACC-9D74-321E93A42638}"/>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56100024-7C7E-43D7-B490-58ABBCCBCE86}"/>
              </a:ext>
            </a:extLst>
          </p:cNvPr>
          <p:cNvSpPr>
            <a:spLocks noGrp="1"/>
          </p:cNvSpPr>
          <p:nvPr>
            <p:ph type="ftr" sz="quarter" idx="11"/>
          </p:nvPr>
        </p:nvSpPr>
        <p:spPr/>
        <p:txBody>
          <a:bodyPr/>
          <a:lstStyle/>
          <a:p>
            <a:r>
              <a:rPr lang="en-US"/>
              <a:t>Motivation | Background | Overview | Aim 1 | Aim 2 | Aim 3 | Aim 4 | Summary</a:t>
            </a:r>
          </a:p>
        </p:txBody>
      </p:sp>
      <p:sp>
        <p:nvSpPr>
          <p:cNvPr id="7" name="Slide Number Placeholder 6">
            <a:extLst>
              <a:ext uri="{FF2B5EF4-FFF2-40B4-BE49-F238E27FC236}">
                <a16:creationId xmlns:a16="http://schemas.microsoft.com/office/drawing/2014/main" id="{C0E154C3-F4D2-429C-8E75-64BDC5B6EBF8}"/>
              </a:ext>
            </a:extLst>
          </p:cNvPr>
          <p:cNvSpPr>
            <a:spLocks noGrp="1"/>
          </p:cNvSpPr>
          <p:nvPr>
            <p:ph type="sldNum" sz="quarter" idx="12"/>
          </p:nvPr>
        </p:nvSpPr>
        <p:spPr/>
        <p:txBody>
          <a:bodyPr/>
          <a:lstStyle/>
          <a:p>
            <a:fld id="{F1D427E6-CF4A-4ED8-8883-15249138CAC2}" type="slidenum">
              <a:rPr lang="en-US" smtClean="0"/>
              <a:t>88</a:t>
            </a:fld>
            <a:endParaRPr lang="en-US"/>
          </a:p>
        </p:txBody>
      </p:sp>
    </p:spTree>
    <p:extLst>
      <p:ext uri="{BB962C8B-B14F-4D97-AF65-F5344CB8AC3E}">
        <p14:creationId xmlns:p14="http://schemas.microsoft.com/office/powerpoint/2010/main" val="25464820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EA9596-846F-438E-AAF2-4AA8FBBD8A52}"/>
              </a:ext>
            </a:extLst>
          </p:cNvPr>
          <p:cNvSpPr>
            <a:spLocks noGrp="1"/>
          </p:cNvSpPr>
          <p:nvPr>
            <p:ph type="title"/>
          </p:nvPr>
        </p:nvSpPr>
        <p:spPr/>
        <p:txBody>
          <a:bodyPr>
            <a:normAutofit fontScale="90000"/>
          </a:bodyPr>
          <a:lstStyle/>
          <a:p>
            <a:r>
              <a:rPr lang="en-US" dirty="0"/>
              <a:t>Characteristics of Gait</a:t>
            </a:r>
          </a:p>
        </p:txBody>
      </p:sp>
      <p:sp>
        <p:nvSpPr>
          <p:cNvPr id="8" name="Content Placeholder 7">
            <a:extLst>
              <a:ext uri="{FF2B5EF4-FFF2-40B4-BE49-F238E27FC236}">
                <a16:creationId xmlns:a16="http://schemas.microsoft.com/office/drawing/2014/main" id="{CEA2F581-8D45-4A47-9F9E-8BDE3CA727AD}"/>
              </a:ext>
            </a:extLst>
          </p:cNvPr>
          <p:cNvSpPr>
            <a:spLocks noGrp="1"/>
          </p:cNvSpPr>
          <p:nvPr>
            <p:ph idx="1"/>
          </p:nvPr>
        </p:nvSpPr>
        <p:spPr>
          <a:xfrm>
            <a:off x="838200" y="922638"/>
            <a:ext cx="10515600" cy="4845116"/>
          </a:xfrm>
        </p:spPr>
        <p:txBody>
          <a:bodyPr>
            <a:normAutofit/>
          </a:bodyPr>
          <a:lstStyle/>
          <a:p>
            <a:r>
              <a:rPr lang="en-US" dirty="0"/>
              <a:t>Exertion measured qualitatively and quantitatively</a:t>
            </a:r>
          </a:p>
          <a:p>
            <a:pPr lvl="1"/>
            <a:r>
              <a:rPr lang="en-US" dirty="0"/>
              <a:t>Ratings of perceived exertion</a:t>
            </a:r>
          </a:p>
          <a:p>
            <a:pPr lvl="1"/>
            <a:r>
              <a:rPr lang="en-US" dirty="0"/>
              <a:t>Metabolic cost</a:t>
            </a:r>
          </a:p>
          <a:p>
            <a:r>
              <a:rPr lang="en-US" dirty="0"/>
              <a:t>Walking and running are very different metabolically and kinematically</a:t>
            </a:r>
          </a:p>
          <a:p>
            <a:pPr lvl="1"/>
            <a:r>
              <a:rPr lang="en-US" b="1" dirty="0"/>
              <a:t>PTS </a:t>
            </a:r>
            <a:r>
              <a:rPr lang="en-US" dirty="0"/>
              <a:t>(Preferred transition speed)</a:t>
            </a:r>
            <a:endParaRPr lang="en-US" b="1" dirty="0"/>
          </a:p>
          <a:p>
            <a:r>
              <a:rPr lang="en-US" dirty="0" err="1"/>
              <a:t>Floquet</a:t>
            </a:r>
            <a:r>
              <a:rPr lang="en-US" dirty="0"/>
              <a:t> Multiplier</a:t>
            </a:r>
          </a:p>
          <a:p>
            <a:pPr lvl="1"/>
            <a:r>
              <a:rPr lang="en-US" dirty="0"/>
              <a:t>Eigenvalues of periodic gait function transformed into linear function</a:t>
            </a:r>
          </a:p>
          <a:p>
            <a:pPr lvl="1"/>
            <a:r>
              <a:rPr lang="en-US" dirty="0"/>
              <a:t>&gt;1: The person has tripped or fallen, closer to 1 more unstable</a:t>
            </a:r>
          </a:p>
        </p:txBody>
      </p:sp>
      <p:sp>
        <p:nvSpPr>
          <p:cNvPr id="4" name="Date Placeholder 3">
            <a:extLst>
              <a:ext uri="{FF2B5EF4-FFF2-40B4-BE49-F238E27FC236}">
                <a16:creationId xmlns:a16="http://schemas.microsoft.com/office/drawing/2014/main" id="{CEA6D2EA-3000-451C-95A7-4B2D7D298988}"/>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F5C68101-F2D7-408A-AC0F-537C86D20E23}"/>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A0898D8F-8B8D-40DA-8305-AD5DC556E29F}"/>
              </a:ext>
            </a:extLst>
          </p:cNvPr>
          <p:cNvSpPr>
            <a:spLocks noGrp="1"/>
          </p:cNvSpPr>
          <p:nvPr>
            <p:ph type="sldNum" sz="quarter" idx="12"/>
          </p:nvPr>
        </p:nvSpPr>
        <p:spPr/>
        <p:txBody>
          <a:bodyPr/>
          <a:lstStyle/>
          <a:p>
            <a:fld id="{F1D427E6-CF4A-4ED8-8883-15249138CAC2}" type="slidenum">
              <a:rPr lang="en-US" smtClean="0"/>
              <a:t>89</a:t>
            </a:fld>
            <a:endParaRPr lang="en-US"/>
          </a:p>
        </p:txBody>
      </p:sp>
    </p:spTree>
    <p:extLst>
      <p:ext uri="{BB962C8B-B14F-4D97-AF65-F5344CB8AC3E}">
        <p14:creationId xmlns:p14="http://schemas.microsoft.com/office/powerpoint/2010/main" val="78187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24D6-E5D7-5748-AFAA-268DE4BDC75E}"/>
              </a:ext>
            </a:extLst>
          </p:cNvPr>
          <p:cNvSpPr>
            <a:spLocks noGrp="1"/>
          </p:cNvSpPr>
          <p:nvPr>
            <p:ph type="title"/>
          </p:nvPr>
        </p:nvSpPr>
        <p:spPr/>
        <p:txBody>
          <a:bodyPr/>
          <a:lstStyle/>
          <a:p>
            <a:r>
              <a:rPr lang="en-US" dirty="0"/>
              <a:t>Background</a:t>
            </a:r>
          </a:p>
        </p:txBody>
      </p:sp>
      <p:sp>
        <p:nvSpPr>
          <p:cNvPr id="3" name="Text Placeholder 2">
            <a:extLst>
              <a:ext uri="{FF2B5EF4-FFF2-40B4-BE49-F238E27FC236}">
                <a16:creationId xmlns:a16="http://schemas.microsoft.com/office/drawing/2014/main" id="{19CF4476-6AB7-584C-8F59-79FC679385CD}"/>
              </a:ext>
            </a:extLst>
          </p:cNvPr>
          <p:cNvSpPr>
            <a:spLocks noGrp="1"/>
          </p:cNvSpPr>
          <p:nvPr>
            <p:ph type="body" idx="1"/>
          </p:nvPr>
        </p:nvSpPr>
        <p:spPr/>
        <p:txBody>
          <a:bodyPr/>
          <a:lstStyle/>
          <a:p>
            <a:r>
              <a:rPr lang="en-US" dirty="0"/>
              <a:t>Limits in spacesuit mobility and fit for planetary surface exploration</a:t>
            </a:r>
          </a:p>
        </p:txBody>
      </p:sp>
      <p:sp>
        <p:nvSpPr>
          <p:cNvPr id="4" name="Date Placeholder 3">
            <a:extLst>
              <a:ext uri="{FF2B5EF4-FFF2-40B4-BE49-F238E27FC236}">
                <a16:creationId xmlns:a16="http://schemas.microsoft.com/office/drawing/2014/main" id="{4012EF30-B8D0-AA4C-BF15-533100B57B26}"/>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13FF24F0-B7DD-DA46-BECA-DECFD41F84B5}"/>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9</a:t>
            </a:fld>
            <a:endParaRPr lang="en-US"/>
          </a:p>
        </p:txBody>
      </p:sp>
      <p:sp>
        <p:nvSpPr>
          <p:cNvPr id="9" name="Footer Placeholder 8">
            <a:extLst>
              <a:ext uri="{FF2B5EF4-FFF2-40B4-BE49-F238E27FC236}">
                <a16:creationId xmlns:a16="http://schemas.microsoft.com/office/drawing/2014/main" id="{A10F9C0C-9422-4E16-B0EA-52EBD6F41D20}"/>
              </a:ext>
            </a:extLst>
          </p:cNvPr>
          <p:cNvSpPr>
            <a:spLocks noGrp="1"/>
          </p:cNvSpPr>
          <p:nvPr>
            <p:ph type="ftr" sz="quarter" idx="11"/>
          </p:nvPr>
        </p:nvSpPr>
        <p:spPr/>
        <p:txBody>
          <a:bodyPr/>
          <a:lstStyle/>
          <a:p>
            <a:r>
              <a:rPr lang="en-US" dirty="0"/>
              <a:t>Motivation | </a:t>
            </a:r>
            <a:r>
              <a:rPr lang="en-US" dirty="0">
                <a:solidFill>
                  <a:schemeClr val="bg1"/>
                </a:solidFill>
              </a:rPr>
              <a:t>Background</a:t>
            </a:r>
            <a:r>
              <a:rPr lang="en-US" dirty="0"/>
              <a:t> | Overview | Aim 1 | Aim 2 | Aim 3 | Aim 4 | Summary</a:t>
            </a:r>
          </a:p>
        </p:txBody>
      </p:sp>
    </p:spTree>
    <p:extLst>
      <p:ext uri="{BB962C8B-B14F-4D97-AF65-F5344CB8AC3E}">
        <p14:creationId xmlns:p14="http://schemas.microsoft.com/office/powerpoint/2010/main" val="129982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CA0F-FFDA-B547-BE90-0DFE165D00B2}"/>
              </a:ext>
            </a:extLst>
          </p:cNvPr>
          <p:cNvSpPr>
            <a:spLocks noGrp="1"/>
          </p:cNvSpPr>
          <p:nvPr>
            <p:ph type="title"/>
          </p:nvPr>
        </p:nvSpPr>
        <p:spPr/>
        <p:txBody>
          <a:bodyPr>
            <a:normAutofit fontScale="90000"/>
          </a:bodyPr>
          <a:lstStyle/>
          <a:p>
            <a:r>
              <a:rPr lang="en-US" dirty="0"/>
              <a:t>Planetary Ambulation Modeling</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7F20651-DC4E-FA42-826C-50093AF250C0}"/>
                  </a:ext>
                </a:extLst>
              </p:cNvPr>
              <p:cNvSpPr>
                <a:spLocks noGrp="1"/>
              </p:cNvSpPr>
              <p:nvPr>
                <p:ph sz="half" idx="1"/>
              </p:nvPr>
            </p:nvSpPr>
            <p:spPr/>
            <p:txBody>
              <a:bodyPr>
                <a:normAutofit lnSpcReduction="10000"/>
              </a:bodyPr>
              <a:lstStyle/>
              <a:p>
                <a:r>
                  <a:rPr lang="en-US" dirty="0"/>
                  <a:t>Froude number: </a:t>
                </a:r>
                <a14:m>
                  <m:oMath xmlns:m="http://schemas.openxmlformats.org/officeDocument/2006/math">
                    <m:r>
                      <a:rPr lang="en-US" b="0" i="1" smtClean="0">
                        <a:latin typeface="Cambria Math" panose="02040503050406030204" pitchFamily="18" charset="0"/>
                      </a:rPr>
                      <m:t>𝐹𝑟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𝑔𝐿</m:t>
                        </m:r>
                      </m:den>
                    </m:f>
                  </m:oMath>
                </a14:m>
                <a:endParaRPr lang="en-US" b="0" dirty="0"/>
              </a:p>
              <a:p>
                <a:pPr lvl="1"/>
                <a:r>
                  <a:rPr lang="en-US" dirty="0"/>
                  <a:t>Ratio of centripetal/gravitational forces</a:t>
                </a:r>
              </a:p>
              <a:p>
                <a:pPr lvl="1"/>
                <a:r>
                  <a:rPr lang="en-US" dirty="0"/>
                  <a:t>Walk-run transition occurs at </a:t>
                </a:r>
                <a14:m>
                  <m:oMath xmlns:m="http://schemas.openxmlformats.org/officeDocument/2006/math">
                    <m:r>
                      <a:rPr lang="en-US" i="1">
                        <a:latin typeface="Cambria Math" panose="02040503050406030204" pitchFamily="18" charset="0"/>
                      </a:rPr>
                      <m:t>𝐹</m:t>
                    </m:r>
                    <m:sSup>
                      <m:sSupPr>
                        <m:ctrlPr>
                          <a:rPr lang="en-US" b="0" i="1" smtClean="0">
                            <a:latin typeface="Cambria Math" panose="02040503050406030204" pitchFamily="18" charset="0"/>
                          </a:rPr>
                        </m:ctrlPr>
                      </m:sSupPr>
                      <m:e>
                        <m:r>
                          <a:rPr lang="en-US" i="1">
                            <a:latin typeface="Cambria Math" panose="02040503050406030204" pitchFamily="18" charset="0"/>
                          </a:rPr>
                          <m:t>𝑟</m:t>
                        </m:r>
                      </m:e>
                      <m:sup>
                        <m:r>
                          <a:rPr lang="en-US" b="0" i="0" smtClean="0">
                            <a:latin typeface="Cambria Math" panose="02040503050406030204" pitchFamily="18" charset="0"/>
                          </a:rPr>
                          <m:t>∗</m:t>
                        </m:r>
                      </m:sup>
                    </m:sSup>
                    <m:r>
                      <a:rPr lang="en-US" b="0" i="0" smtClean="0">
                        <a:latin typeface="Cambria Math" panose="02040503050406030204" pitchFamily="18" charset="0"/>
                      </a:rPr>
                      <m:t>=0.5</m:t>
                    </m:r>
                  </m:oMath>
                </a14:m>
                <a:r>
                  <a:rPr lang="en-US" dirty="0"/>
                  <a:t> for humans</a:t>
                </a:r>
              </a:p>
              <a:p>
                <a:pPr lvl="1"/>
                <a:endParaRPr lang="en-US" dirty="0"/>
              </a:p>
              <a:p>
                <a:r>
                  <a:rPr lang="en-US" dirty="0"/>
                  <a:t>Running in lower gravity not always energetically favorable</a:t>
                </a:r>
              </a:p>
              <a:p>
                <a:pPr lvl="1"/>
                <a:r>
                  <a:rPr lang="en-US" dirty="0"/>
                  <a:t>Skipping/Loping preferable on Moon</a:t>
                </a:r>
              </a:p>
              <a:p>
                <a:pPr lvl="1"/>
                <a:endParaRPr lang="en-US" dirty="0"/>
              </a:p>
              <a:p>
                <a:r>
                  <a:rPr lang="en-US" dirty="0"/>
                  <a:t>Studying walk-run transition provides insight into forces affecting translation</a:t>
                </a:r>
              </a:p>
            </p:txBody>
          </p:sp>
        </mc:Choice>
        <mc:Fallback xmlns="">
          <p:sp>
            <p:nvSpPr>
              <p:cNvPr id="7" name="Content Placeholder 6">
                <a:extLst>
                  <a:ext uri="{FF2B5EF4-FFF2-40B4-BE49-F238E27FC236}">
                    <a16:creationId xmlns:a16="http://schemas.microsoft.com/office/drawing/2014/main" id="{A7F20651-DC4E-FA42-826C-50093AF250C0}"/>
                  </a:ext>
                </a:extLst>
              </p:cNvPr>
              <p:cNvSpPr>
                <a:spLocks noGrp="1" noRot="1" noChangeAspect="1" noMove="1" noResize="1" noEditPoints="1" noAdjustHandles="1" noChangeArrowheads="1" noChangeShapeType="1" noTextEdit="1"/>
              </p:cNvSpPr>
              <p:nvPr>
                <p:ph sz="half" idx="1"/>
              </p:nvPr>
            </p:nvSpPr>
            <p:spPr>
              <a:blipFill>
                <a:blip r:embed="rId2"/>
                <a:stretch>
                  <a:fillRect l="-2200" t="-709" r="-2689" b="-2128"/>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9A033A7F-9EDE-AD44-95DF-5297418F5245}"/>
              </a:ext>
            </a:extLst>
          </p:cNvPr>
          <p:cNvSpPr>
            <a:spLocks noGrp="1"/>
          </p:cNvSpPr>
          <p:nvPr>
            <p:ph sz="half" idx="2"/>
          </p:nvPr>
        </p:nvSpPr>
        <p:spPr/>
        <p:txBody>
          <a:bodyPr>
            <a:normAutofit lnSpcReduction="10000"/>
          </a:bodyPr>
          <a:lstStyle/>
          <a:p>
            <a:endParaRPr lang="en-US" dirty="0"/>
          </a:p>
        </p:txBody>
      </p:sp>
      <p:sp>
        <p:nvSpPr>
          <p:cNvPr id="4" name="Date Placeholder 3">
            <a:extLst>
              <a:ext uri="{FF2B5EF4-FFF2-40B4-BE49-F238E27FC236}">
                <a16:creationId xmlns:a16="http://schemas.microsoft.com/office/drawing/2014/main" id="{30638548-158A-5A41-B36F-2FE3BA11558D}"/>
              </a:ext>
            </a:extLst>
          </p:cNvPr>
          <p:cNvSpPr>
            <a:spLocks noGrp="1"/>
          </p:cNvSpPr>
          <p:nvPr>
            <p:ph type="dt" sz="half" idx="10"/>
          </p:nvPr>
        </p:nvSpPr>
        <p:spPr>
          <a:xfrm>
            <a:off x="838200" y="6356349"/>
            <a:ext cx="1049936" cy="365125"/>
          </a:xfrm>
        </p:spPr>
        <p:txBody>
          <a:bodyPr/>
          <a:lstStyle/>
          <a:p>
            <a:r>
              <a:rPr lang="en-US"/>
              <a:t>Mar 30 2022</a:t>
            </a:r>
          </a:p>
        </p:txBody>
      </p:sp>
      <p:sp>
        <p:nvSpPr>
          <p:cNvPr id="6" name="Slide Number Placeholder 5">
            <a:extLst>
              <a:ext uri="{FF2B5EF4-FFF2-40B4-BE49-F238E27FC236}">
                <a16:creationId xmlns:a16="http://schemas.microsoft.com/office/drawing/2014/main" id="{3345EC0C-6779-0540-91A3-224D16765DA8}"/>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90</a:t>
            </a:fld>
            <a:endParaRPr lang="en-US"/>
          </a:p>
        </p:txBody>
      </p:sp>
      <p:sp>
        <p:nvSpPr>
          <p:cNvPr id="10" name="Footer Placeholder 9">
            <a:extLst>
              <a:ext uri="{FF2B5EF4-FFF2-40B4-BE49-F238E27FC236}">
                <a16:creationId xmlns:a16="http://schemas.microsoft.com/office/drawing/2014/main" id="{B608B52B-E936-42B1-A0A0-0933464DA189}"/>
              </a:ext>
            </a:extLst>
          </p:cNvPr>
          <p:cNvSpPr>
            <a:spLocks noGrp="1"/>
          </p:cNvSpPr>
          <p:nvPr>
            <p:ph type="ftr" sz="quarter" idx="11"/>
          </p:nvPr>
        </p:nvSpPr>
        <p:spPr/>
        <p:txBody>
          <a:bodyPr/>
          <a:lstStyle/>
          <a:p>
            <a:r>
              <a:rPr lang="en-US"/>
              <a:t>Motivation | Background | Overview | Aim 1 | Aim 2 | Aim 3 | Aim 4 | Summary</a:t>
            </a:r>
            <a:endParaRPr lang="en-US" dirty="0"/>
          </a:p>
        </p:txBody>
      </p:sp>
    </p:spTree>
    <p:extLst>
      <p:ext uri="{BB962C8B-B14F-4D97-AF65-F5344CB8AC3E}">
        <p14:creationId xmlns:p14="http://schemas.microsoft.com/office/powerpoint/2010/main" val="34069009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270A-057D-114E-8766-CEA5D52484C7}"/>
              </a:ext>
            </a:extLst>
          </p:cNvPr>
          <p:cNvSpPr>
            <a:spLocks noGrp="1"/>
          </p:cNvSpPr>
          <p:nvPr>
            <p:ph type="title"/>
          </p:nvPr>
        </p:nvSpPr>
        <p:spPr/>
        <p:txBody>
          <a:bodyPr>
            <a:normAutofit fontScale="90000"/>
          </a:bodyPr>
          <a:lstStyle/>
          <a:p>
            <a:r>
              <a:rPr lang="en-US" dirty="0"/>
              <a:t>Suited Effects on Ambulation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DE8013-1A00-634A-AA06-830FADD8D005}"/>
                  </a:ext>
                </a:extLst>
              </p:cNvPr>
              <p:cNvSpPr>
                <a:spLocks noGrp="1"/>
              </p:cNvSpPr>
              <p:nvPr>
                <p:ph sz="half" idx="1"/>
              </p:nvPr>
            </p:nvSpPr>
            <p:spPr/>
            <p:txBody>
              <a:bodyPr/>
              <a:lstStyle/>
              <a:p>
                <a:r>
                  <a:rPr lang="en-US" dirty="0"/>
                  <a:t>Apollo Number: </a:t>
                </a:r>
                <a14:m>
                  <m:oMath xmlns:m="http://schemas.openxmlformats.org/officeDocument/2006/math">
                    <m:r>
                      <a:rPr lang="en-US" b="0" i="1" smtClean="0">
                        <a:latin typeface="Cambria Math" panose="02040503050406030204" pitchFamily="18" charset="0"/>
                      </a:rPr>
                      <m:t>𝐴𝑝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𝐹𝑟</m:t>
                        </m:r>
                      </m:num>
                      <m:den>
                        <m:r>
                          <a:rPr lang="en-US" b="0" i="1" smtClean="0">
                            <a:latin typeface="Cambria Math" panose="02040503050406030204" pitchFamily="18" charset="0"/>
                          </a:rPr>
                          <m:t>𝑀</m:t>
                        </m:r>
                      </m:den>
                    </m:f>
                  </m:oMath>
                </a14:m>
                <a:endParaRPr lang="en-US" b="0" dirty="0"/>
              </a:p>
              <a:p>
                <a:pPr lvl="1"/>
                <a:r>
                  <a:rPr lang="en-US" dirty="0"/>
                  <a:t>Incorporates effects of spacesuit self-support in walk-run transition</a:t>
                </a:r>
              </a:p>
              <a:p>
                <a:pPr lvl="1"/>
                <a:r>
                  <a:rPr lang="en-US" dirty="0"/>
                  <a:t>Validated against Apollo EVA Footage</a:t>
                </a:r>
              </a:p>
              <a:p>
                <a:pPr lvl="1"/>
                <a:r>
                  <a:rPr lang="en-US" dirty="0"/>
                  <a:t>Does not fully explain walk-skip transition</a:t>
                </a:r>
              </a:p>
            </p:txBody>
          </p:sp>
        </mc:Choice>
        <mc:Fallback xmlns="">
          <p:sp>
            <p:nvSpPr>
              <p:cNvPr id="3" name="Content Placeholder 2">
                <a:extLst>
                  <a:ext uri="{FF2B5EF4-FFF2-40B4-BE49-F238E27FC236}">
                    <a16:creationId xmlns:a16="http://schemas.microsoft.com/office/drawing/2014/main" id="{81DE8013-1A00-634A-AA06-830FADD8D005}"/>
                  </a:ext>
                </a:extLst>
              </p:cNvPr>
              <p:cNvSpPr>
                <a:spLocks noGrp="1" noRot="1" noChangeAspect="1" noMove="1" noResize="1" noEditPoints="1" noAdjustHandles="1" noChangeArrowheads="1" noChangeShapeType="1" noTextEdit="1"/>
              </p:cNvSpPr>
              <p:nvPr>
                <p:ph sz="half" idx="1"/>
              </p:nvPr>
            </p:nvSpPr>
            <p:spPr>
              <a:blipFill>
                <a:blip r:embed="rId2"/>
                <a:stretch>
                  <a:fillRect l="-2200" t="-236" r="-1956"/>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C4C6AC66-3523-6541-B5F5-CFB2ED53BF74}"/>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9EAC6C31-C0E1-E843-AF37-FAB981ECD70D}"/>
              </a:ext>
            </a:extLst>
          </p:cNvPr>
          <p:cNvSpPr>
            <a:spLocks noGrp="1"/>
          </p:cNvSpPr>
          <p:nvPr>
            <p:ph type="dt" sz="half" idx="10"/>
          </p:nvPr>
        </p:nvSpPr>
        <p:spPr>
          <a:xfrm>
            <a:off x="838200" y="6356349"/>
            <a:ext cx="1049936" cy="365125"/>
          </a:xfrm>
        </p:spPr>
        <p:txBody>
          <a:bodyPr/>
          <a:lstStyle/>
          <a:p>
            <a:r>
              <a:rPr lang="en-US"/>
              <a:t>Mar 30 2022</a:t>
            </a:r>
          </a:p>
        </p:txBody>
      </p:sp>
      <p:sp>
        <p:nvSpPr>
          <p:cNvPr id="7" name="Slide Number Placeholder 6">
            <a:extLst>
              <a:ext uri="{FF2B5EF4-FFF2-40B4-BE49-F238E27FC236}">
                <a16:creationId xmlns:a16="http://schemas.microsoft.com/office/drawing/2014/main" id="{129CF5FB-0196-FE4A-A28C-759816CBD9CD}"/>
              </a:ext>
            </a:extLst>
          </p:cNvPr>
          <p:cNvSpPr>
            <a:spLocks noGrp="1"/>
          </p:cNvSpPr>
          <p:nvPr>
            <p:ph type="sldNum" sz="quarter" idx="12"/>
          </p:nvPr>
        </p:nvSpPr>
        <p:spPr>
          <a:xfrm>
            <a:off x="8610600" y="6356350"/>
            <a:ext cx="2743200" cy="365125"/>
          </a:xfrm>
        </p:spPr>
        <p:txBody>
          <a:bodyPr/>
          <a:lstStyle/>
          <a:p>
            <a:fld id="{852B83BF-056A-4342-AAF0-9FABA5DBF156}" type="slidenum">
              <a:rPr lang="en-US" smtClean="0"/>
              <a:t>91</a:t>
            </a:fld>
            <a:endParaRPr lang="en-US"/>
          </a:p>
        </p:txBody>
      </p:sp>
      <p:sp>
        <p:nvSpPr>
          <p:cNvPr id="10" name="Footer Placeholder 9">
            <a:extLst>
              <a:ext uri="{FF2B5EF4-FFF2-40B4-BE49-F238E27FC236}">
                <a16:creationId xmlns:a16="http://schemas.microsoft.com/office/drawing/2014/main" id="{95D3FD8C-B77C-428D-A86E-6A5DEB524816}"/>
              </a:ext>
            </a:extLst>
          </p:cNvPr>
          <p:cNvSpPr>
            <a:spLocks noGrp="1"/>
          </p:cNvSpPr>
          <p:nvPr>
            <p:ph type="ftr" sz="quarter" idx="11"/>
          </p:nvPr>
        </p:nvSpPr>
        <p:spPr/>
        <p:txBody>
          <a:bodyPr/>
          <a:lstStyle/>
          <a:p>
            <a:r>
              <a:rPr lang="en-US"/>
              <a:t>Motivation | Background | Overview | Aim 1 | Aim 2 | Aim 3 | Aim 4 | Summary</a:t>
            </a:r>
            <a:endParaRPr lang="en-US" dirty="0"/>
          </a:p>
        </p:txBody>
      </p:sp>
    </p:spTree>
    <p:extLst>
      <p:ext uri="{BB962C8B-B14F-4D97-AF65-F5344CB8AC3E}">
        <p14:creationId xmlns:p14="http://schemas.microsoft.com/office/powerpoint/2010/main" val="16133151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E63BCE3-A07C-477C-BD1F-FA15E9193396}"/>
              </a:ext>
            </a:extLst>
          </p:cNvPr>
          <p:cNvSpPr>
            <a:spLocks noGrp="1"/>
          </p:cNvSpPr>
          <p:nvPr>
            <p:ph type="title"/>
          </p:nvPr>
        </p:nvSpPr>
        <p:spPr/>
        <p:txBody>
          <a:bodyPr>
            <a:normAutofit fontScale="90000"/>
          </a:bodyPr>
          <a:lstStyle/>
          <a:p>
            <a:r>
              <a:rPr lang="en-US" dirty="0"/>
              <a:t>MK III 10 km </a:t>
            </a:r>
            <a:r>
              <a:rPr lang="en-US" dirty="0" err="1"/>
              <a:t>Walkback</a:t>
            </a:r>
            <a:r>
              <a:rPr lang="en-US" dirty="0"/>
              <a:t> Study</a:t>
            </a:r>
          </a:p>
        </p:txBody>
      </p:sp>
      <p:sp>
        <p:nvSpPr>
          <p:cNvPr id="12" name="Content Placeholder 11">
            <a:extLst>
              <a:ext uri="{FF2B5EF4-FFF2-40B4-BE49-F238E27FC236}">
                <a16:creationId xmlns:a16="http://schemas.microsoft.com/office/drawing/2014/main" id="{F3E4DAEA-E61A-4BAC-B93D-333DA54B8580}"/>
              </a:ext>
            </a:extLst>
          </p:cNvPr>
          <p:cNvSpPr>
            <a:spLocks noGrp="1"/>
          </p:cNvSpPr>
          <p:nvPr>
            <p:ph sz="half" idx="1"/>
          </p:nvPr>
        </p:nvSpPr>
        <p:spPr>
          <a:xfrm>
            <a:off x="838199" y="821939"/>
            <a:ext cx="8224319" cy="2804743"/>
          </a:xfrm>
        </p:spPr>
        <p:txBody>
          <a:bodyPr>
            <a:normAutofit/>
          </a:bodyPr>
          <a:lstStyle/>
          <a:p>
            <a:r>
              <a:rPr lang="en-US" i="1" dirty="0"/>
              <a:t>Can an astronaut feasibly perform a 10km suited </a:t>
            </a:r>
            <a:r>
              <a:rPr lang="en-US" i="1" dirty="0" err="1"/>
              <a:t>walkback</a:t>
            </a:r>
            <a:r>
              <a:rPr lang="en-US" i="1" dirty="0"/>
              <a:t> on the Moon?</a:t>
            </a:r>
          </a:p>
          <a:p>
            <a:r>
              <a:rPr lang="en-US" dirty="0"/>
              <a:t>6 male subjects fit to the MK III Suit</a:t>
            </a:r>
          </a:p>
          <a:p>
            <a:r>
              <a:rPr lang="en-US" dirty="0"/>
              <a:t>POGO Gravity offload system to replicate gravity level</a:t>
            </a:r>
          </a:p>
          <a:p>
            <a:pPr marL="0" indent="0">
              <a:buNone/>
            </a:pPr>
            <a:r>
              <a:rPr lang="en-US" sz="1400" baseline="30000" dirty="0">
                <a:solidFill>
                  <a:prstClr val="black"/>
                </a:solidFill>
              </a:rPr>
              <a:t>1</a:t>
            </a:r>
            <a:r>
              <a:rPr lang="en-US" sz="1400" dirty="0">
                <a:solidFill>
                  <a:prstClr val="black"/>
                </a:solidFill>
              </a:rPr>
              <a:t>Norcross JR., et al. </a:t>
            </a:r>
            <a:r>
              <a:rPr lang="en-US" sz="1400" i="1" dirty="0">
                <a:solidFill>
                  <a:prstClr val="black"/>
                </a:solidFill>
              </a:rPr>
              <a:t>Feasibility of Performing a Suited 10-km Ambulation on the Moon -Final Report of the EVA </a:t>
            </a:r>
            <a:r>
              <a:rPr lang="en-US" sz="1400" i="1" dirty="0" err="1">
                <a:solidFill>
                  <a:prstClr val="black"/>
                </a:solidFill>
              </a:rPr>
              <a:t>Walkback</a:t>
            </a:r>
            <a:r>
              <a:rPr lang="en-US" sz="1400" i="1" dirty="0">
                <a:solidFill>
                  <a:prstClr val="black"/>
                </a:solidFill>
              </a:rPr>
              <a:t> Test (EWT).</a:t>
            </a:r>
            <a:r>
              <a:rPr lang="en-US" sz="1400" dirty="0">
                <a:solidFill>
                  <a:prstClr val="black"/>
                </a:solidFill>
              </a:rPr>
              <a:t> (2009). NASA/TP-2009-214796</a:t>
            </a:r>
            <a:endParaRPr lang="en-US" sz="2400" dirty="0"/>
          </a:p>
        </p:txBody>
      </p:sp>
      <p:sp>
        <p:nvSpPr>
          <p:cNvPr id="5" name="Date Placeholder 4">
            <a:extLst>
              <a:ext uri="{FF2B5EF4-FFF2-40B4-BE49-F238E27FC236}">
                <a16:creationId xmlns:a16="http://schemas.microsoft.com/office/drawing/2014/main" id="{2B48A1B7-803E-43DB-91A7-869CF12C3D85}"/>
              </a:ext>
            </a:extLst>
          </p:cNvPr>
          <p:cNvSpPr>
            <a:spLocks noGrp="1"/>
          </p:cNvSpPr>
          <p:nvPr>
            <p:ph type="dt" sz="half" idx="10"/>
          </p:nvPr>
        </p:nvSpPr>
        <p:spPr/>
        <p:txBody>
          <a:bodyPr/>
          <a:lstStyle/>
          <a:p>
            <a:r>
              <a:rPr lang="en-US"/>
              <a:t>Mar 30 2022</a:t>
            </a:r>
          </a:p>
        </p:txBody>
      </p:sp>
      <p:sp>
        <p:nvSpPr>
          <p:cNvPr id="6" name="Footer Placeholder 5">
            <a:extLst>
              <a:ext uri="{FF2B5EF4-FFF2-40B4-BE49-F238E27FC236}">
                <a16:creationId xmlns:a16="http://schemas.microsoft.com/office/drawing/2014/main" id="{F6B80F45-44C2-428C-9CF1-72E0C3D7FC28}"/>
              </a:ext>
            </a:extLst>
          </p:cNvPr>
          <p:cNvSpPr>
            <a:spLocks noGrp="1"/>
          </p:cNvSpPr>
          <p:nvPr>
            <p:ph type="ftr" sz="quarter" idx="11"/>
          </p:nvPr>
        </p:nvSpPr>
        <p:spPr/>
        <p:txBody>
          <a:bodyPr/>
          <a:lstStyle/>
          <a:p>
            <a:r>
              <a:rPr lang="en-US"/>
              <a:t>Motivation | Background | Overview | Aim 1 | Aim 2 | Aim 3 | Aim 4 | Summary</a:t>
            </a:r>
            <a:endParaRPr lang="en-US" dirty="0"/>
          </a:p>
        </p:txBody>
      </p:sp>
      <p:sp>
        <p:nvSpPr>
          <p:cNvPr id="7" name="Slide Number Placeholder 6">
            <a:extLst>
              <a:ext uri="{FF2B5EF4-FFF2-40B4-BE49-F238E27FC236}">
                <a16:creationId xmlns:a16="http://schemas.microsoft.com/office/drawing/2014/main" id="{8134854D-0092-4380-B46D-CFCC0FB90FDE}"/>
              </a:ext>
            </a:extLst>
          </p:cNvPr>
          <p:cNvSpPr>
            <a:spLocks noGrp="1"/>
          </p:cNvSpPr>
          <p:nvPr>
            <p:ph type="sldNum" sz="quarter" idx="12"/>
          </p:nvPr>
        </p:nvSpPr>
        <p:spPr/>
        <p:txBody>
          <a:bodyPr/>
          <a:lstStyle/>
          <a:p>
            <a:fld id="{F1D427E6-CF4A-4ED8-8883-15249138CAC2}" type="slidenum">
              <a:rPr lang="en-US" smtClean="0"/>
              <a:t>92</a:t>
            </a:fld>
            <a:endParaRPr lang="en-US"/>
          </a:p>
        </p:txBody>
      </p:sp>
      <p:graphicFrame>
        <p:nvGraphicFramePr>
          <p:cNvPr id="2" name="Table 2">
            <a:extLst>
              <a:ext uri="{FF2B5EF4-FFF2-40B4-BE49-F238E27FC236}">
                <a16:creationId xmlns:a16="http://schemas.microsoft.com/office/drawing/2014/main" id="{BB36CEE6-31C1-4AE7-8F05-AA9D6497B98A}"/>
              </a:ext>
            </a:extLst>
          </p:cNvPr>
          <p:cNvGraphicFramePr>
            <a:graphicFrameLocks noGrp="1"/>
          </p:cNvGraphicFramePr>
          <p:nvPr/>
        </p:nvGraphicFramePr>
        <p:xfrm>
          <a:off x="463104" y="3711249"/>
          <a:ext cx="8750304" cy="2381147"/>
        </p:xfrm>
        <a:graphic>
          <a:graphicData uri="http://schemas.openxmlformats.org/drawingml/2006/table">
            <a:tbl>
              <a:tblPr firstRow="1" bandRow="1">
                <a:tableStyleId>{2D5ABB26-0587-4C30-8999-92F81FD0307C}</a:tableStyleId>
              </a:tblPr>
              <a:tblGrid>
                <a:gridCol w="1093788">
                  <a:extLst>
                    <a:ext uri="{9D8B030D-6E8A-4147-A177-3AD203B41FA5}">
                      <a16:colId xmlns:a16="http://schemas.microsoft.com/office/drawing/2014/main" val="60433815"/>
                    </a:ext>
                  </a:extLst>
                </a:gridCol>
                <a:gridCol w="1093788">
                  <a:extLst>
                    <a:ext uri="{9D8B030D-6E8A-4147-A177-3AD203B41FA5}">
                      <a16:colId xmlns:a16="http://schemas.microsoft.com/office/drawing/2014/main" val="867558476"/>
                    </a:ext>
                  </a:extLst>
                </a:gridCol>
                <a:gridCol w="1093788">
                  <a:extLst>
                    <a:ext uri="{9D8B030D-6E8A-4147-A177-3AD203B41FA5}">
                      <a16:colId xmlns:a16="http://schemas.microsoft.com/office/drawing/2014/main" val="2810357209"/>
                    </a:ext>
                  </a:extLst>
                </a:gridCol>
                <a:gridCol w="1093788">
                  <a:extLst>
                    <a:ext uri="{9D8B030D-6E8A-4147-A177-3AD203B41FA5}">
                      <a16:colId xmlns:a16="http://schemas.microsoft.com/office/drawing/2014/main" val="1288708971"/>
                    </a:ext>
                  </a:extLst>
                </a:gridCol>
                <a:gridCol w="1093788">
                  <a:extLst>
                    <a:ext uri="{9D8B030D-6E8A-4147-A177-3AD203B41FA5}">
                      <a16:colId xmlns:a16="http://schemas.microsoft.com/office/drawing/2014/main" val="1775562724"/>
                    </a:ext>
                  </a:extLst>
                </a:gridCol>
                <a:gridCol w="1093788">
                  <a:extLst>
                    <a:ext uri="{9D8B030D-6E8A-4147-A177-3AD203B41FA5}">
                      <a16:colId xmlns:a16="http://schemas.microsoft.com/office/drawing/2014/main" val="723444297"/>
                    </a:ext>
                  </a:extLst>
                </a:gridCol>
                <a:gridCol w="1093788">
                  <a:extLst>
                    <a:ext uri="{9D8B030D-6E8A-4147-A177-3AD203B41FA5}">
                      <a16:colId xmlns:a16="http://schemas.microsoft.com/office/drawing/2014/main" val="2926968462"/>
                    </a:ext>
                  </a:extLst>
                </a:gridCol>
                <a:gridCol w="1093788">
                  <a:extLst>
                    <a:ext uri="{9D8B030D-6E8A-4147-A177-3AD203B41FA5}">
                      <a16:colId xmlns:a16="http://schemas.microsoft.com/office/drawing/2014/main" val="3475538936"/>
                    </a:ext>
                  </a:extLst>
                </a:gridCol>
              </a:tblGrid>
              <a:tr h="31480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dirty="0"/>
                        <a:t>3 speeds below 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gridSpan="3">
                  <a:txBody>
                    <a:bodyPr/>
                    <a:lstStyle/>
                    <a:p>
                      <a:pPr algn="ctr"/>
                      <a:r>
                        <a:rPr lang="en-US" dirty="0"/>
                        <a:t>3 speeds above 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a:txBody>
                    <a:bodyPr/>
                    <a:lstStyle/>
                    <a:p>
                      <a:pPr algn="ctr"/>
                      <a:r>
                        <a:rPr lang="en-US" dirty="0"/>
                        <a:t>10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412768"/>
                  </a:ext>
                </a:extLst>
              </a:tr>
              <a:tr h="201172">
                <a:tc rowSpan="3">
                  <a:txBody>
                    <a:bodyPr/>
                    <a:lstStyle/>
                    <a:p>
                      <a:pPr algn="ctr"/>
                      <a:r>
                        <a:rPr lang="en-US" sz="1600" dirty="0"/>
                        <a:t>1/6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extLst>
                  <a:ext uri="{0D108BD9-81ED-4DB2-BD59-A6C34878D82A}">
                    <a16:rowId xmlns:a16="http://schemas.microsoft.com/office/drawing/2014/main" val="2626096914"/>
                  </a:ext>
                </a:extLst>
              </a:tr>
              <a:tr h="224175">
                <a:tc vMerge="1">
                  <a:txBody>
                    <a:bodyPr/>
                    <a:lstStyle/>
                    <a:p>
                      <a:endParaRPr lang="en-US"/>
                    </a:p>
                  </a:txBody>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911662"/>
                  </a:ext>
                </a:extLst>
              </a:tr>
              <a:tr h="201172">
                <a:tc vMerge="1">
                  <a:txBody>
                    <a:bodyPr/>
                    <a:lstStyle/>
                    <a:p>
                      <a:endParaRPr lang="en-US"/>
                    </a:p>
                  </a:txBody>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436317"/>
                  </a:ext>
                </a:extLst>
              </a:tr>
              <a:tr h="203100">
                <a:tc rowSpan="3">
                  <a:txBody>
                    <a:bodyPr/>
                    <a:lstStyle/>
                    <a:p>
                      <a:pPr algn="ctr"/>
                      <a:r>
                        <a:rPr lang="en-US" sz="1600" dirty="0"/>
                        <a:t>3/8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C3D6E"/>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6591808"/>
                  </a:ext>
                </a:extLst>
              </a:tr>
              <a:tr h="201172">
                <a:tc vMerge="1">
                  <a:txBody>
                    <a:bodyPr/>
                    <a:lstStyle/>
                    <a:p>
                      <a:endParaRPr lang="en-US"/>
                    </a:p>
                  </a:txBody>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4548808"/>
                  </a:ext>
                </a:extLst>
              </a:tr>
              <a:tr h="201172">
                <a:tc vMerge="1">
                  <a:txBody>
                    <a:bodyPr/>
                    <a:lstStyle/>
                    <a:p>
                      <a:endParaRPr lang="en-US"/>
                    </a:p>
                  </a:txBody>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B4532"/>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7227248"/>
                  </a:ext>
                </a:extLst>
              </a:tr>
              <a:tr h="297692">
                <a:tc rowSpan="3">
                  <a:txBody>
                    <a:bodyPr/>
                    <a:lstStyle/>
                    <a:p>
                      <a:pPr algn="ctr"/>
                      <a:r>
                        <a:rPr lang="en-US" sz="1600" dirty="0"/>
                        <a:t>1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0154957"/>
                  </a:ext>
                </a:extLst>
              </a:tr>
              <a:tr h="201172">
                <a:tc vMerge="1">
                  <a:txBody>
                    <a:bodyPr/>
                    <a:lstStyle/>
                    <a:p>
                      <a:endParaRPr lang="en-US"/>
                    </a:p>
                  </a:txBody>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6991"/>
                    </a:solidFill>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3278699"/>
                  </a:ext>
                </a:extLst>
              </a:tr>
              <a:tr h="201172">
                <a:tc vMerge="1">
                  <a:txBody>
                    <a:bodyPr/>
                    <a:lstStyle/>
                    <a:p>
                      <a:endParaRPr lang="en-US"/>
                    </a:p>
                  </a:txBody>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1949084"/>
                  </a:ext>
                </a:extLst>
              </a:tr>
            </a:tbl>
          </a:graphicData>
        </a:graphic>
      </p:graphicFrame>
      <p:sp>
        <p:nvSpPr>
          <p:cNvPr id="13" name="Rectangle 12">
            <a:extLst>
              <a:ext uri="{FF2B5EF4-FFF2-40B4-BE49-F238E27FC236}">
                <a16:creationId xmlns:a16="http://schemas.microsoft.com/office/drawing/2014/main" id="{62A5B312-AEEC-4AC2-9AED-3CAF0183B9B5}"/>
              </a:ext>
            </a:extLst>
          </p:cNvPr>
          <p:cNvSpPr/>
          <p:nvPr/>
        </p:nvSpPr>
        <p:spPr>
          <a:xfrm>
            <a:off x="9398255" y="4295870"/>
            <a:ext cx="642042" cy="208901"/>
          </a:xfrm>
          <a:prstGeom prst="rect">
            <a:avLst/>
          </a:prstGeom>
          <a:solidFill>
            <a:srgbClr val="BC3D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6F41C4-2813-4C68-9336-A8D0DD8FF603}"/>
              </a:ext>
            </a:extLst>
          </p:cNvPr>
          <p:cNvSpPr/>
          <p:nvPr/>
        </p:nvSpPr>
        <p:spPr>
          <a:xfrm>
            <a:off x="9398255" y="4962478"/>
            <a:ext cx="642042" cy="208901"/>
          </a:xfrm>
          <a:prstGeom prst="rect">
            <a:avLst/>
          </a:prstGeom>
          <a:solidFill>
            <a:srgbClr val="3469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A9449E-9F57-4BD8-8E67-B4B8153A8ADB}"/>
              </a:ext>
            </a:extLst>
          </p:cNvPr>
          <p:cNvSpPr/>
          <p:nvPr/>
        </p:nvSpPr>
        <p:spPr>
          <a:xfrm>
            <a:off x="9398255" y="5629086"/>
            <a:ext cx="642042" cy="208901"/>
          </a:xfrm>
          <a:prstGeom prst="rect">
            <a:avLst/>
          </a:prstGeom>
          <a:solidFill>
            <a:srgbClr val="DB45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5F75E83-5EC5-4726-80B8-01C18D894ED3}"/>
              </a:ext>
            </a:extLst>
          </p:cNvPr>
          <p:cNvSpPr txBox="1"/>
          <p:nvPr/>
        </p:nvSpPr>
        <p:spPr>
          <a:xfrm>
            <a:off x="10040297" y="4261820"/>
            <a:ext cx="1520982" cy="276999"/>
          </a:xfrm>
          <a:prstGeom prst="rect">
            <a:avLst/>
          </a:prstGeom>
          <a:noFill/>
        </p:spPr>
        <p:txBody>
          <a:bodyPr wrap="square" rtlCol="0">
            <a:spAutoFit/>
          </a:bodyPr>
          <a:lstStyle/>
          <a:p>
            <a:r>
              <a:rPr lang="en-US" sz="1200" i="1" dirty="0"/>
              <a:t>Suited</a:t>
            </a:r>
          </a:p>
        </p:txBody>
      </p:sp>
      <p:sp>
        <p:nvSpPr>
          <p:cNvPr id="17" name="TextBox 16">
            <a:extLst>
              <a:ext uri="{FF2B5EF4-FFF2-40B4-BE49-F238E27FC236}">
                <a16:creationId xmlns:a16="http://schemas.microsoft.com/office/drawing/2014/main" id="{3B720EBB-AC48-4391-8F8A-495E76A65046}"/>
              </a:ext>
            </a:extLst>
          </p:cNvPr>
          <p:cNvSpPr txBox="1"/>
          <p:nvPr/>
        </p:nvSpPr>
        <p:spPr>
          <a:xfrm>
            <a:off x="10040297" y="4927522"/>
            <a:ext cx="2110831" cy="276999"/>
          </a:xfrm>
          <a:prstGeom prst="rect">
            <a:avLst/>
          </a:prstGeom>
          <a:noFill/>
        </p:spPr>
        <p:txBody>
          <a:bodyPr wrap="square" rtlCol="0">
            <a:spAutoFit/>
          </a:bodyPr>
          <a:lstStyle/>
          <a:p>
            <a:r>
              <a:rPr lang="en-US" sz="1200" i="1" dirty="0"/>
              <a:t>Unsuited Baseline</a:t>
            </a:r>
          </a:p>
        </p:txBody>
      </p:sp>
      <p:sp>
        <p:nvSpPr>
          <p:cNvPr id="18" name="TextBox 17">
            <a:extLst>
              <a:ext uri="{FF2B5EF4-FFF2-40B4-BE49-F238E27FC236}">
                <a16:creationId xmlns:a16="http://schemas.microsoft.com/office/drawing/2014/main" id="{5B8F964F-4B69-423F-A475-8C02FD4CEF41}"/>
              </a:ext>
            </a:extLst>
          </p:cNvPr>
          <p:cNvSpPr txBox="1"/>
          <p:nvPr/>
        </p:nvSpPr>
        <p:spPr>
          <a:xfrm>
            <a:off x="10040296" y="5595036"/>
            <a:ext cx="2110831" cy="276999"/>
          </a:xfrm>
          <a:prstGeom prst="rect">
            <a:avLst/>
          </a:prstGeom>
          <a:noFill/>
        </p:spPr>
        <p:txBody>
          <a:bodyPr wrap="square" rtlCol="0">
            <a:spAutoFit/>
          </a:bodyPr>
          <a:lstStyle/>
          <a:p>
            <a:r>
              <a:rPr lang="en-US" sz="1200" i="1" dirty="0"/>
              <a:t>Unsuited Weight-Matched</a:t>
            </a:r>
          </a:p>
        </p:txBody>
      </p:sp>
      <p:pic>
        <p:nvPicPr>
          <p:cNvPr id="20" name="Picture 19">
            <a:extLst>
              <a:ext uri="{FF2B5EF4-FFF2-40B4-BE49-F238E27FC236}">
                <a16:creationId xmlns:a16="http://schemas.microsoft.com/office/drawing/2014/main" id="{002157BF-58FD-4CBB-9B95-1972CDDF7CAA}"/>
              </a:ext>
            </a:extLst>
          </p:cNvPr>
          <p:cNvPicPr>
            <a:picLocks noChangeAspect="1"/>
          </p:cNvPicPr>
          <p:nvPr/>
        </p:nvPicPr>
        <p:blipFill>
          <a:blip r:embed="rId3"/>
          <a:stretch>
            <a:fillRect/>
          </a:stretch>
        </p:blipFill>
        <p:spPr>
          <a:xfrm>
            <a:off x="9521226" y="203756"/>
            <a:ext cx="2164383" cy="3573749"/>
          </a:xfrm>
          <a:prstGeom prst="rect">
            <a:avLst/>
          </a:prstGeom>
        </p:spPr>
      </p:pic>
    </p:spTree>
    <p:extLst>
      <p:ext uri="{BB962C8B-B14F-4D97-AF65-F5344CB8AC3E}">
        <p14:creationId xmlns:p14="http://schemas.microsoft.com/office/powerpoint/2010/main" val="12093772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EC49-1F1B-4771-AC4E-303795DC491B}"/>
              </a:ext>
            </a:extLst>
          </p:cNvPr>
          <p:cNvSpPr>
            <a:spLocks noGrp="1"/>
          </p:cNvSpPr>
          <p:nvPr>
            <p:ph type="title"/>
          </p:nvPr>
        </p:nvSpPr>
        <p:spPr/>
        <p:txBody>
          <a:bodyPr>
            <a:normAutofit fontScale="90000"/>
          </a:bodyPr>
          <a:lstStyle/>
          <a:p>
            <a:r>
              <a:rPr lang="en-US" dirty="0"/>
              <a:t>MK III 10 km </a:t>
            </a:r>
            <a:r>
              <a:rPr lang="en-US" dirty="0" err="1"/>
              <a:t>Walkback</a:t>
            </a:r>
            <a:r>
              <a:rPr lang="en-US" dirty="0"/>
              <a:t> Study - Results</a:t>
            </a:r>
          </a:p>
        </p:txBody>
      </p:sp>
      <p:sp>
        <p:nvSpPr>
          <p:cNvPr id="3" name="Content Placeholder 2">
            <a:extLst>
              <a:ext uri="{FF2B5EF4-FFF2-40B4-BE49-F238E27FC236}">
                <a16:creationId xmlns:a16="http://schemas.microsoft.com/office/drawing/2014/main" id="{8A8B0AA2-92D9-474A-9A44-6AD1B06CDE06}"/>
              </a:ext>
            </a:extLst>
          </p:cNvPr>
          <p:cNvSpPr>
            <a:spLocks noGrp="1"/>
          </p:cNvSpPr>
          <p:nvPr>
            <p:ph idx="1"/>
          </p:nvPr>
        </p:nvSpPr>
        <p:spPr>
          <a:xfrm>
            <a:off x="838200" y="2902298"/>
            <a:ext cx="10515600" cy="3274665"/>
          </a:xfrm>
        </p:spPr>
        <p:txBody>
          <a:bodyPr>
            <a:normAutofit fontScale="92500" lnSpcReduction="10000"/>
          </a:bodyPr>
          <a:lstStyle/>
          <a:p>
            <a:r>
              <a:rPr lang="en-US" dirty="0"/>
              <a:t>Gravity and suit increase </a:t>
            </a:r>
            <a:r>
              <a:rPr lang="en-US" dirty="0" err="1"/>
              <a:t>Floquet</a:t>
            </a:r>
            <a:r>
              <a:rPr lang="en-US" dirty="0"/>
              <a:t> multiplier</a:t>
            </a:r>
          </a:p>
          <a:p>
            <a:pPr lvl="1"/>
            <a:r>
              <a:rPr lang="en-US" dirty="0"/>
              <a:t>1/6g suited condition close to 1 → </a:t>
            </a:r>
            <a:r>
              <a:rPr lang="en-US" b="1" dirty="0"/>
              <a:t>Decreased Stability</a:t>
            </a:r>
            <a:endParaRPr lang="en-US" dirty="0"/>
          </a:p>
          <a:p>
            <a:r>
              <a:rPr lang="en-US" dirty="0"/>
              <a:t>Metabolic cost increased with speed at all gravity levels</a:t>
            </a:r>
          </a:p>
          <a:p>
            <a:pPr lvl="1"/>
            <a:r>
              <a:rPr lang="en-US" dirty="0"/>
              <a:t>Cost of suit weight similar across 1/6g and 3/8g, cost of other factors larger in 3/8g</a:t>
            </a:r>
          </a:p>
          <a:p>
            <a:pPr lvl="1"/>
            <a:r>
              <a:rPr lang="en-US" b="1" dirty="0"/>
              <a:t>What are the other factors contributing to increased metabolic cost in suited gait?</a:t>
            </a:r>
          </a:p>
          <a:p>
            <a:pPr marL="457200" lvl="1" indent="0">
              <a:buNone/>
            </a:pPr>
            <a:endParaRPr lang="en-US" b="1" dirty="0"/>
          </a:p>
          <a:p>
            <a:pPr marL="0" indent="0">
              <a:buNone/>
            </a:pPr>
            <a:r>
              <a:rPr lang="en-US" sz="1500" baseline="30000" dirty="0">
                <a:solidFill>
                  <a:prstClr val="black"/>
                </a:solidFill>
              </a:rPr>
              <a:t>1</a:t>
            </a:r>
            <a:r>
              <a:rPr lang="en-US" sz="1500" dirty="0">
                <a:solidFill>
                  <a:prstClr val="black"/>
                </a:solidFill>
              </a:rPr>
              <a:t>Norcross JR., et al. </a:t>
            </a:r>
            <a:r>
              <a:rPr lang="en-US" sz="1500" i="1" dirty="0">
                <a:solidFill>
                  <a:prstClr val="black"/>
                </a:solidFill>
              </a:rPr>
              <a:t>Feasibility of Performing a Suited 10-km Ambulation on the Moon -Final Report of the EVA </a:t>
            </a:r>
            <a:r>
              <a:rPr lang="en-US" sz="1500" i="1" dirty="0" err="1">
                <a:solidFill>
                  <a:prstClr val="black"/>
                </a:solidFill>
              </a:rPr>
              <a:t>Walkback</a:t>
            </a:r>
            <a:r>
              <a:rPr lang="en-US" sz="1500" i="1" dirty="0">
                <a:solidFill>
                  <a:prstClr val="black"/>
                </a:solidFill>
              </a:rPr>
              <a:t> Test (EWT).</a:t>
            </a:r>
            <a:r>
              <a:rPr lang="en-US" sz="1500" dirty="0">
                <a:solidFill>
                  <a:prstClr val="black"/>
                </a:solidFill>
              </a:rPr>
              <a:t> (2009). NASA/TP-2009-214796</a:t>
            </a:r>
            <a:endParaRPr lang="en-US" sz="1500" dirty="0"/>
          </a:p>
          <a:p>
            <a:pPr marL="457200" lvl="1" indent="0">
              <a:buNone/>
            </a:pPr>
            <a:endParaRPr lang="en-US" b="1" dirty="0"/>
          </a:p>
        </p:txBody>
      </p:sp>
      <p:sp>
        <p:nvSpPr>
          <p:cNvPr id="4" name="Date Placeholder 3">
            <a:extLst>
              <a:ext uri="{FF2B5EF4-FFF2-40B4-BE49-F238E27FC236}">
                <a16:creationId xmlns:a16="http://schemas.microsoft.com/office/drawing/2014/main" id="{5A7A6C8C-5AD0-44EC-A717-B4B4273F4C2D}"/>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B00031B7-8544-4BCE-AB21-EAD28AD62F08}"/>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171DA625-D0A4-4967-8CC6-D4AD03D87039}"/>
              </a:ext>
            </a:extLst>
          </p:cNvPr>
          <p:cNvSpPr>
            <a:spLocks noGrp="1"/>
          </p:cNvSpPr>
          <p:nvPr>
            <p:ph type="sldNum" sz="quarter" idx="12"/>
          </p:nvPr>
        </p:nvSpPr>
        <p:spPr/>
        <p:txBody>
          <a:bodyPr/>
          <a:lstStyle/>
          <a:p>
            <a:fld id="{F1D427E6-CF4A-4ED8-8883-15249138CAC2}" type="slidenum">
              <a:rPr lang="en-US" smtClean="0"/>
              <a:t>93</a:t>
            </a:fld>
            <a:endParaRPr lang="en-US"/>
          </a:p>
        </p:txBody>
      </p:sp>
      <p:pic>
        <p:nvPicPr>
          <p:cNvPr id="7" name="Content Placeholder 6">
            <a:extLst>
              <a:ext uri="{FF2B5EF4-FFF2-40B4-BE49-F238E27FC236}">
                <a16:creationId xmlns:a16="http://schemas.microsoft.com/office/drawing/2014/main" id="{FAE65032-8A8D-4090-BE8A-E921D1D80A2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2820" y="883018"/>
            <a:ext cx="2345505" cy="1929587"/>
          </a:xfrm>
          <a:prstGeom prst="rect">
            <a:avLst/>
          </a:prstGeom>
        </p:spPr>
      </p:pic>
      <p:pic>
        <p:nvPicPr>
          <p:cNvPr id="8" name="Content Placeholder 6">
            <a:extLst>
              <a:ext uri="{FF2B5EF4-FFF2-40B4-BE49-F238E27FC236}">
                <a16:creationId xmlns:a16="http://schemas.microsoft.com/office/drawing/2014/main" id="{A8D7DDB3-6EFE-4574-BC65-EB25B9024B2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88325" y="883018"/>
            <a:ext cx="3324504" cy="1929587"/>
          </a:xfrm>
          <a:prstGeom prst="rect">
            <a:avLst/>
          </a:prstGeom>
        </p:spPr>
      </p:pic>
      <p:sp>
        <p:nvSpPr>
          <p:cNvPr id="11" name="TextBox 10">
            <a:extLst>
              <a:ext uri="{FF2B5EF4-FFF2-40B4-BE49-F238E27FC236}">
                <a16:creationId xmlns:a16="http://schemas.microsoft.com/office/drawing/2014/main" id="{9F85EEBE-E521-4779-9335-0EC7EEEE4192}"/>
              </a:ext>
            </a:extLst>
          </p:cNvPr>
          <p:cNvSpPr txBox="1"/>
          <p:nvPr/>
        </p:nvSpPr>
        <p:spPr>
          <a:xfrm>
            <a:off x="6712829" y="1524645"/>
            <a:ext cx="4997908" cy="646331"/>
          </a:xfrm>
          <a:prstGeom prst="rect">
            <a:avLst/>
          </a:prstGeom>
          <a:noFill/>
        </p:spPr>
        <p:txBody>
          <a:bodyPr wrap="square" rtlCol="0">
            <a:spAutoFit/>
          </a:bodyPr>
          <a:lstStyle/>
          <a:p>
            <a:r>
              <a:rPr lang="en-US" dirty="0"/>
              <a:t>Bruising experienced by subjects during the 10km EWT</a:t>
            </a:r>
            <a:r>
              <a:rPr lang="en-US" baseline="30000" dirty="0"/>
              <a:t>1</a:t>
            </a:r>
          </a:p>
        </p:txBody>
      </p:sp>
    </p:spTree>
    <p:extLst>
      <p:ext uri="{BB962C8B-B14F-4D97-AF65-F5344CB8AC3E}">
        <p14:creationId xmlns:p14="http://schemas.microsoft.com/office/powerpoint/2010/main" val="2820518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B23A-423F-4C9B-B497-3EDFA997EDF5}"/>
              </a:ext>
            </a:extLst>
          </p:cNvPr>
          <p:cNvSpPr>
            <a:spLocks noGrp="1"/>
          </p:cNvSpPr>
          <p:nvPr>
            <p:ph type="title"/>
          </p:nvPr>
        </p:nvSpPr>
        <p:spPr/>
        <p:txBody>
          <a:bodyPr>
            <a:normAutofit fontScale="90000"/>
          </a:bodyPr>
          <a:lstStyle/>
          <a:p>
            <a:r>
              <a:rPr lang="en-US" dirty="0"/>
              <a:t>MK III Integrated Suit Test 1</a:t>
            </a:r>
          </a:p>
        </p:txBody>
      </p:sp>
      <p:sp>
        <p:nvSpPr>
          <p:cNvPr id="3" name="Content Placeholder 2">
            <a:extLst>
              <a:ext uri="{FF2B5EF4-FFF2-40B4-BE49-F238E27FC236}">
                <a16:creationId xmlns:a16="http://schemas.microsoft.com/office/drawing/2014/main" id="{347911A1-9FE7-4401-8863-52F79584F017}"/>
              </a:ext>
            </a:extLst>
          </p:cNvPr>
          <p:cNvSpPr>
            <a:spLocks noGrp="1"/>
          </p:cNvSpPr>
          <p:nvPr>
            <p:ph idx="1"/>
          </p:nvPr>
        </p:nvSpPr>
        <p:spPr>
          <a:xfrm>
            <a:off x="838200" y="922638"/>
            <a:ext cx="10515600" cy="2626807"/>
          </a:xfrm>
        </p:spPr>
        <p:txBody>
          <a:bodyPr>
            <a:normAutofit/>
          </a:bodyPr>
          <a:lstStyle/>
          <a:p>
            <a:r>
              <a:rPr lang="en-US" i="1" dirty="0"/>
              <a:t>Identify the individual contributions of weight, mass, pressure, and other factors to overall metabolic cost in MK III gait.</a:t>
            </a:r>
          </a:p>
          <a:p>
            <a:r>
              <a:rPr lang="en-US" dirty="0"/>
              <a:t>6 male subjects fit to the MK III Suit</a:t>
            </a:r>
          </a:p>
          <a:p>
            <a:r>
              <a:rPr lang="en-US" dirty="0"/>
              <a:t>POGO Gravity offload system to replicate gravity level</a:t>
            </a:r>
          </a:p>
        </p:txBody>
      </p:sp>
      <p:sp>
        <p:nvSpPr>
          <p:cNvPr id="4" name="Date Placeholder 3">
            <a:extLst>
              <a:ext uri="{FF2B5EF4-FFF2-40B4-BE49-F238E27FC236}">
                <a16:creationId xmlns:a16="http://schemas.microsoft.com/office/drawing/2014/main" id="{4EAD6EA3-55DE-4025-8815-CCDC5288DCD9}"/>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D6403119-642D-4F4D-9047-AC9D43B89723}"/>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141DEE1E-5168-4774-88A8-35F52285DBED}"/>
              </a:ext>
            </a:extLst>
          </p:cNvPr>
          <p:cNvSpPr>
            <a:spLocks noGrp="1"/>
          </p:cNvSpPr>
          <p:nvPr>
            <p:ph type="sldNum" sz="quarter" idx="12"/>
          </p:nvPr>
        </p:nvSpPr>
        <p:spPr/>
        <p:txBody>
          <a:bodyPr/>
          <a:lstStyle/>
          <a:p>
            <a:fld id="{F1D427E6-CF4A-4ED8-8883-15249138CAC2}" type="slidenum">
              <a:rPr lang="en-US" smtClean="0"/>
              <a:t>94</a:t>
            </a:fld>
            <a:endParaRPr lang="en-US"/>
          </a:p>
        </p:txBody>
      </p:sp>
      <p:sp>
        <p:nvSpPr>
          <p:cNvPr id="7" name="Rectangle 6">
            <a:extLst>
              <a:ext uri="{FF2B5EF4-FFF2-40B4-BE49-F238E27FC236}">
                <a16:creationId xmlns:a16="http://schemas.microsoft.com/office/drawing/2014/main" id="{1EA13DFB-3CDE-46B6-B82B-96936B9AC42D}"/>
              </a:ext>
            </a:extLst>
          </p:cNvPr>
          <p:cNvSpPr/>
          <p:nvPr/>
        </p:nvSpPr>
        <p:spPr>
          <a:xfrm>
            <a:off x="838200" y="5935362"/>
            <a:ext cx="10515600" cy="307777"/>
          </a:xfrm>
          <a:prstGeom prst="rect">
            <a:avLst/>
          </a:prstGeom>
        </p:spPr>
        <p:txBody>
          <a:bodyPr wrap="square">
            <a:spAutoFit/>
          </a:bodyPr>
          <a:lstStyle/>
          <a:p>
            <a:pPr>
              <a:spcBef>
                <a:spcPts val="600"/>
              </a:spcBef>
            </a:pPr>
            <a:r>
              <a:rPr lang="en-US" sz="1400" dirty="0"/>
              <a:t> </a:t>
            </a:r>
            <a:r>
              <a:rPr lang="en-US" sz="1400" baseline="30000" dirty="0">
                <a:solidFill>
                  <a:prstClr val="black"/>
                </a:solidFill>
              </a:rPr>
              <a:t>1</a:t>
            </a:r>
            <a:r>
              <a:rPr lang="en-US" sz="1400" dirty="0">
                <a:solidFill>
                  <a:prstClr val="black"/>
                </a:solidFill>
              </a:rPr>
              <a:t>Norcross JR., et al. </a:t>
            </a:r>
            <a:r>
              <a:rPr lang="en-US" sz="1400" i="1" dirty="0">
                <a:solidFill>
                  <a:prstClr val="black"/>
                </a:solidFill>
              </a:rPr>
              <a:t>Metabolic Costs and Biomechanics of Level Ambulation in a Planetary Suit.</a:t>
            </a:r>
            <a:r>
              <a:rPr lang="en-US" sz="1400" dirty="0">
                <a:solidFill>
                  <a:prstClr val="black"/>
                </a:solidFill>
              </a:rPr>
              <a:t> (2010). NASA/TP-2010-216115</a:t>
            </a:r>
            <a:endParaRPr lang="en-US" sz="1400" dirty="0"/>
          </a:p>
        </p:txBody>
      </p:sp>
      <p:graphicFrame>
        <p:nvGraphicFramePr>
          <p:cNvPr id="8" name="Table 8">
            <a:extLst>
              <a:ext uri="{FF2B5EF4-FFF2-40B4-BE49-F238E27FC236}">
                <a16:creationId xmlns:a16="http://schemas.microsoft.com/office/drawing/2014/main" id="{8C713DA9-A4B8-4D7C-BD24-34F196571A85}"/>
              </a:ext>
            </a:extLst>
          </p:cNvPr>
          <p:cNvGraphicFramePr>
            <a:graphicFrameLocks noGrp="1"/>
          </p:cNvGraphicFramePr>
          <p:nvPr/>
        </p:nvGraphicFramePr>
        <p:xfrm>
          <a:off x="936110" y="3301511"/>
          <a:ext cx="10319777" cy="2357692"/>
        </p:xfrm>
        <a:graphic>
          <a:graphicData uri="http://schemas.openxmlformats.org/drawingml/2006/table">
            <a:tbl>
              <a:tblPr firstRow="1" bandRow="1">
                <a:tableStyleId>{2D5ABB26-0587-4C30-8999-92F81FD0307C}</a:tableStyleId>
              </a:tblPr>
              <a:tblGrid>
                <a:gridCol w="2131965">
                  <a:extLst>
                    <a:ext uri="{9D8B030D-6E8A-4147-A177-3AD203B41FA5}">
                      <a16:colId xmlns:a16="http://schemas.microsoft.com/office/drawing/2014/main" val="988135221"/>
                    </a:ext>
                  </a:extLst>
                </a:gridCol>
                <a:gridCol w="2046953">
                  <a:extLst>
                    <a:ext uri="{9D8B030D-6E8A-4147-A177-3AD203B41FA5}">
                      <a16:colId xmlns:a16="http://schemas.microsoft.com/office/drawing/2014/main" val="93133520"/>
                    </a:ext>
                  </a:extLst>
                </a:gridCol>
                <a:gridCol w="2046953">
                  <a:extLst>
                    <a:ext uri="{9D8B030D-6E8A-4147-A177-3AD203B41FA5}">
                      <a16:colId xmlns:a16="http://schemas.microsoft.com/office/drawing/2014/main" val="2794698354"/>
                    </a:ext>
                  </a:extLst>
                </a:gridCol>
                <a:gridCol w="2046953">
                  <a:extLst>
                    <a:ext uri="{9D8B030D-6E8A-4147-A177-3AD203B41FA5}">
                      <a16:colId xmlns:a16="http://schemas.microsoft.com/office/drawing/2014/main" val="521487288"/>
                    </a:ext>
                  </a:extLst>
                </a:gridCol>
                <a:gridCol w="2046953">
                  <a:extLst>
                    <a:ext uri="{9D8B030D-6E8A-4147-A177-3AD203B41FA5}">
                      <a16:colId xmlns:a16="http://schemas.microsoft.com/office/drawing/2014/main" val="3944460581"/>
                    </a:ext>
                  </a:extLst>
                </a:gridCol>
              </a:tblGrid>
              <a:tr h="429403">
                <a:tc row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 speeds below PTS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 speeds above PTS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 speeds below PTS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 speeds above PTS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5016692"/>
                  </a:ext>
                </a:extLst>
              </a:tr>
              <a:tr h="429403">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dirty="0"/>
                        <a:t>Unsuited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a:r>
                        <a:rPr lang="en-US" dirty="0"/>
                        <a:t>Suited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163495339"/>
                  </a:ext>
                </a:extLst>
              </a:tr>
              <a:tr h="429403">
                <a:tc>
                  <a:txBody>
                    <a:bodyPr/>
                    <a:lstStyle/>
                    <a:p>
                      <a:pPr algn="ctr"/>
                      <a:r>
                        <a:rPr lang="en-US" dirty="0"/>
                        <a:t>Varied Mass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t>0, 25, 50, 75 </a:t>
                      </a:r>
                      <a:r>
                        <a:rPr lang="en-US" b="1" dirty="0" err="1"/>
                        <a:t>lbs</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65AF"/>
                    </a:solidFill>
                  </a:tcPr>
                </a:tc>
                <a:tc hMerge="1">
                  <a:txBody>
                    <a:bodyPr/>
                    <a:lstStyle/>
                    <a:p>
                      <a:endParaRPr lang="en-US"/>
                    </a:p>
                  </a:txBody>
                  <a:tcPr/>
                </a:tc>
                <a:tc gridSpan="2">
                  <a:txBody>
                    <a:bodyPr/>
                    <a:lstStyle/>
                    <a:p>
                      <a:pPr algn="ct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81685809"/>
                  </a:ext>
                </a:extLst>
              </a:tr>
              <a:tr h="429403">
                <a:tc>
                  <a:txBody>
                    <a:bodyPr/>
                    <a:lstStyle/>
                    <a:p>
                      <a:pPr algn="ctr"/>
                      <a:r>
                        <a:rPr lang="en-US" dirty="0"/>
                        <a:t>Varied 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t>0.17g, 0.27g, 0.32g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65AF"/>
                    </a:solidFill>
                  </a:tcPr>
                </a:tc>
                <a:tc hMerge="1">
                  <a:txBody>
                    <a:bodyPr/>
                    <a:lstStyle/>
                    <a:p>
                      <a:endParaRPr lang="en-US"/>
                    </a:p>
                  </a:txBody>
                  <a:tcPr/>
                </a:tc>
                <a:tc gridSpan="2">
                  <a:txBody>
                    <a:bodyPr/>
                    <a:lstStyle/>
                    <a:p>
                      <a:pPr algn="ctr"/>
                      <a:r>
                        <a:rPr lang="en-US" b="1" dirty="0"/>
                        <a:t>0.12g, 0.17g, 0.22g, 0.27g, 0.32g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3D6E"/>
                    </a:solidFill>
                  </a:tcPr>
                </a:tc>
                <a:tc hMerge="1">
                  <a:txBody>
                    <a:bodyPr/>
                    <a:lstStyle/>
                    <a:p>
                      <a:endParaRPr lang="en-US"/>
                    </a:p>
                  </a:txBody>
                  <a:tcPr/>
                </a:tc>
                <a:extLst>
                  <a:ext uri="{0D108BD9-81ED-4DB2-BD59-A6C34878D82A}">
                    <a16:rowId xmlns:a16="http://schemas.microsoft.com/office/drawing/2014/main" val="3313612283"/>
                  </a:ext>
                </a:extLst>
              </a:tr>
              <a:tr h="429403">
                <a:tc>
                  <a:txBody>
                    <a:bodyPr/>
                    <a:lstStyle/>
                    <a:p>
                      <a:pPr algn="ctr"/>
                      <a:r>
                        <a:rPr lang="en-US" dirty="0"/>
                        <a:t>Varied Pressure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a:r>
                        <a:rPr lang="en-US" b="1" dirty="0"/>
                        <a:t>1.0, 3.0, 4.3, 5.0, 6.5 psi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3D6E"/>
                    </a:solidFill>
                  </a:tcPr>
                </a:tc>
                <a:tc hMerge="1">
                  <a:txBody>
                    <a:bodyPr/>
                    <a:lstStyle/>
                    <a:p>
                      <a:endParaRPr lang="en-US"/>
                    </a:p>
                  </a:txBody>
                  <a:tcPr/>
                </a:tc>
                <a:extLst>
                  <a:ext uri="{0D108BD9-81ED-4DB2-BD59-A6C34878D82A}">
                    <a16:rowId xmlns:a16="http://schemas.microsoft.com/office/drawing/2014/main" val="1649774723"/>
                  </a:ext>
                </a:extLst>
              </a:tr>
            </a:tbl>
          </a:graphicData>
        </a:graphic>
      </p:graphicFrame>
    </p:spTree>
    <p:extLst>
      <p:ext uri="{BB962C8B-B14F-4D97-AF65-F5344CB8AC3E}">
        <p14:creationId xmlns:p14="http://schemas.microsoft.com/office/powerpoint/2010/main" val="15986508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4374-CECB-468B-8DE9-D8165CBD4344}"/>
              </a:ext>
            </a:extLst>
          </p:cNvPr>
          <p:cNvSpPr>
            <a:spLocks noGrp="1"/>
          </p:cNvSpPr>
          <p:nvPr>
            <p:ph type="title"/>
          </p:nvPr>
        </p:nvSpPr>
        <p:spPr/>
        <p:txBody>
          <a:bodyPr>
            <a:normAutofit fontScale="90000"/>
          </a:bodyPr>
          <a:lstStyle/>
          <a:p>
            <a:r>
              <a:rPr lang="en-US" dirty="0"/>
              <a:t>MK III Integrated Suit Test 1 - Results</a:t>
            </a:r>
          </a:p>
        </p:txBody>
      </p:sp>
      <p:sp>
        <p:nvSpPr>
          <p:cNvPr id="4" name="Date Placeholder 3">
            <a:extLst>
              <a:ext uri="{FF2B5EF4-FFF2-40B4-BE49-F238E27FC236}">
                <a16:creationId xmlns:a16="http://schemas.microsoft.com/office/drawing/2014/main" id="{E3850E3E-DACB-4ED7-BB3A-61549CBB3713}"/>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AAF838B8-6F29-4A84-8124-D3320EDFD103}"/>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63988262-41A4-4BFB-ACB9-126683D56508}"/>
              </a:ext>
            </a:extLst>
          </p:cNvPr>
          <p:cNvSpPr>
            <a:spLocks noGrp="1"/>
          </p:cNvSpPr>
          <p:nvPr>
            <p:ph type="sldNum" sz="quarter" idx="12"/>
          </p:nvPr>
        </p:nvSpPr>
        <p:spPr/>
        <p:txBody>
          <a:bodyPr/>
          <a:lstStyle/>
          <a:p>
            <a:fld id="{F1D427E6-CF4A-4ED8-8883-15249138CAC2}" type="slidenum">
              <a:rPr lang="en-US" smtClean="0"/>
              <a:t>95</a:t>
            </a:fld>
            <a:endParaRPr lang="en-US"/>
          </a:p>
        </p:txBody>
      </p:sp>
      <p:sp>
        <p:nvSpPr>
          <p:cNvPr id="8" name="TextBox 7">
            <a:extLst>
              <a:ext uri="{FF2B5EF4-FFF2-40B4-BE49-F238E27FC236}">
                <a16:creationId xmlns:a16="http://schemas.microsoft.com/office/drawing/2014/main" id="{5194AD50-37DE-4ECA-B8EE-C61B7BEBD2FE}"/>
              </a:ext>
            </a:extLst>
          </p:cNvPr>
          <p:cNvSpPr txBox="1"/>
          <p:nvPr/>
        </p:nvSpPr>
        <p:spPr>
          <a:xfrm>
            <a:off x="838200" y="4668252"/>
            <a:ext cx="10515600" cy="1492716"/>
          </a:xfrm>
          <a:prstGeom prst="rect">
            <a:avLst/>
          </a:prstGeom>
          <a:noFill/>
        </p:spPr>
        <p:txBody>
          <a:bodyPr wrap="square" rtlCol="0">
            <a:spAutoFit/>
          </a:bodyPr>
          <a:lstStyle/>
          <a:p>
            <a:r>
              <a:rPr lang="en-US" sz="2400" b="1" i="1" dirty="0"/>
              <a:t>Key Takeaway: </a:t>
            </a:r>
            <a:r>
              <a:rPr lang="en-US" sz="2400" dirty="0"/>
              <a:t>Suit weight and pressure do not explain all of the increased metabolic cost in suited gait. Other suit/system factors could include inertial mass, stability, and </a:t>
            </a:r>
            <a:r>
              <a:rPr lang="en-US" sz="2400" b="1" dirty="0"/>
              <a:t>biomechanics.</a:t>
            </a:r>
          </a:p>
          <a:p>
            <a:pPr>
              <a:spcBef>
                <a:spcPts val="600"/>
              </a:spcBef>
            </a:pPr>
            <a:r>
              <a:rPr lang="en-US" sz="1400" dirty="0"/>
              <a:t> </a:t>
            </a:r>
            <a:r>
              <a:rPr lang="en-US" sz="1400" baseline="30000" dirty="0">
                <a:solidFill>
                  <a:prstClr val="black"/>
                </a:solidFill>
              </a:rPr>
              <a:t>1</a:t>
            </a:r>
            <a:r>
              <a:rPr lang="en-US" sz="1400" dirty="0">
                <a:solidFill>
                  <a:prstClr val="black"/>
                </a:solidFill>
              </a:rPr>
              <a:t>Norcross JR., et al. </a:t>
            </a:r>
            <a:r>
              <a:rPr lang="en-US" sz="1400" i="1" dirty="0">
                <a:solidFill>
                  <a:prstClr val="black"/>
                </a:solidFill>
              </a:rPr>
              <a:t>Metabolic Costs and Biomechanics of Level Ambulation in a Planetary Suit.</a:t>
            </a:r>
            <a:r>
              <a:rPr lang="en-US" sz="1400" dirty="0">
                <a:solidFill>
                  <a:prstClr val="black"/>
                </a:solidFill>
              </a:rPr>
              <a:t> (2010). NASA/TP-2010-216115</a:t>
            </a:r>
            <a:endParaRPr lang="en-US" sz="1400" dirty="0"/>
          </a:p>
        </p:txBody>
      </p:sp>
      <p:pic>
        <p:nvPicPr>
          <p:cNvPr id="11" name="Picture 10">
            <a:extLst>
              <a:ext uri="{FF2B5EF4-FFF2-40B4-BE49-F238E27FC236}">
                <a16:creationId xmlns:a16="http://schemas.microsoft.com/office/drawing/2014/main" id="{24562F1C-D638-406F-8B0E-5B9A7BCF1F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85047" y="642552"/>
            <a:ext cx="7021904" cy="3977574"/>
          </a:xfrm>
          <a:prstGeom prst="rect">
            <a:avLst/>
          </a:prstGeom>
        </p:spPr>
      </p:pic>
      <p:sp>
        <p:nvSpPr>
          <p:cNvPr id="3" name="Rectangle 2">
            <a:extLst>
              <a:ext uri="{FF2B5EF4-FFF2-40B4-BE49-F238E27FC236}">
                <a16:creationId xmlns:a16="http://schemas.microsoft.com/office/drawing/2014/main" id="{4A2F798A-D989-4BFE-A871-CCB1B700C6E3}"/>
              </a:ext>
            </a:extLst>
          </p:cNvPr>
          <p:cNvSpPr/>
          <p:nvPr/>
        </p:nvSpPr>
        <p:spPr>
          <a:xfrm>
            <a:off x="2777607" y="4163819"/>
            <a:ext cx="271228" cy="369332"/>
          </a:xfrm>
          <a:prstGeom prst="rect">
            <a:avLst/>
          </a:prstGeom>
        </p:spPr>
        <p:txBody>
          <a:bodyPr wrap="none">
            <a:spAutoFit/>
          </a:bodyPr>
          <a:lstStyle/>
          <a:p>
            <a:r>
              <a:rPr lang="en-US" baseline="30000" dirty="0">
                <a:solidFill>
                  <a:prstClr val="black"/>
                </a:solidFill>
              </a:rPr>
              <a:t>1</a:t>
            </a:r>
            <a:endParaRPr lang="en-US" dirty="0"/>
          </a:p>
        </p:txBody>
      </p:sp>
    </p:spTree>
    <p:extLst>
      <p:ext uri="{BB962C8B-B14F-4D97-AF65-F5344CB8AC3E}">
        <p14:creationId xmlns:p14="http://schemas.microsoft.com/office/powerpoint/2010/main" val="37877139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C6D5-3B28-4399-B393-2A988F391287}"/>
              </a:ext>
            </a:extLst>
          </p:cNvPr>
          <p:cNvSpPr>
            <a:spLocks noGrp="1"/>
          </p:cNvSpPr>
          <p:nvPr>
            <p:ph type="title"/>
          </p:nvPr>
        </p:nvSpPr>
        <p:spPr/>
        <p:txBody>
          <a:bodyPr>
            <a:normAutofit fontScale="90000"/>
          </a:bodyPr>
          <a:lstStyle/>
          <a:p>
            <a:r>
              <a:rPr lang="en-US" dirty="0"/>
              <a:t>MK III Integrated Suit Test - Results</a:t>
            </a:r>
          </a:p>
        </p:txBody>
      </p:sp>
      <p:pic>
        <p:nvPicPr>
          <p:cNvPr id="8" name="Content Placeholder 7">
            <a:extLst>
              <a:ext uri="{FF2B5EF4-FFF2-40B4-BE49-F238E27FC236}">
                <a16:creationId xmlns:a16="http://schemas.microsoft.com/office/drawing/2014/main" id="{582C4927-775A-4D4F-88AA-CE905326655C}"/>
              </a:ext>
            </a:extLst>
          </p:cNvPr>
          <p:cNvPicPr>
            <a:picLocks noGrp="1" noChangeAspect="1"/>
          </p:cNvPicPr>
          <p:nvPr>
            <p:ph idx="1"/>
          </p:nvPr>
        </p:nvPicPr>
        <p:blipFill>
          <a:blip r:embed="rId3"/>
          <a:stretch>
            <a:fillRect/>
          </a:stretch>
        </p:blipFill>
        <p:spPr>
          <a:xfrm>
            <a:off x="213423" y="1023098"/>
            <a:ext cx="5981700" cy="3602877"/>
          </a:xfrm>
          <a:prstGeom prst="rect">
            <a:avLst/>
          </a:prstGeom>
        </p:spPr>
      </p:pic>
      <p:sp>
        <p:nvSpPr>
          <p:cNvPr id="4" name="Date Placeholder 3">
            <a:extLst>
              <a:ext uri="{FF2B5EF4-FFF2-40B4-BE49-F238E27FC236}">
                <a16:creationId xmlns:a16="http://schemas.microsoft.com/office/drawing/2014/main" id="{54BF5085-8371-4720-8A61-88990CA6CAD2}"/>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E3B8D0F3-75C2-4B8C-966A-FF996593889E}"/>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64FFB783-0A91-4CF2-9A75-234313A468CE}"/>
              </a:ext>
            </a:extLst>
          </p:cNvPr>
          <p:cNvSpPr>
            <a:spLocks noGrp="1"/>
          </p:cNvSpPr>
          <p:nvPr>
            <p:ph type="sldNum" sz="quarter" idx="12"/>
          </p:nvPr>
        </p:nvSpPr>
        <p:spPr/>
        <p:txBody>
          <a:bodyPr/>
          <a:lstStyle/>
          <a:p>
            <a:fld id="{F1D427E6-CF4A-4ED8-8883-15249138CAC2}" type="slidenum">
              <a:rPr lang="en-US" smtClean="0"/>
              <a:t>96</a:t>
            </a:fld>
            <a:endParaRPr lang="en-US"/>
          </a:p>
        </p:txBody>
      </p:sp>
      <p:pic>
        <p:nvPicPr>
          <p:cNvPr id="9" name="Picture 8">
            <a:extLst>
              <a:ext uri="{FF2B5EF4-FFF2-40B4-BE49-F238E27FC236}">
                <a16:creationId xmlns:a16="http://schemas.microsoft.com/office/drawing/2014/main" id="{5103AACE-3871-47F4-9F75-8085BE4B3ECF}"/>
              </a:ext>
            </a:extLst>
          </p:cNvPr>
          <p:cNvPicPr>
            <a:picLocks noChangeAspect="1"/>
          </p:cNvPicPr>
          <p:nvPr/>
        </p:nvPicPr>
        <p:blipFill>
          <a:blip r:embed="rId4"/>
          <a:stretch>
            <a:fillRect/>
          </a:stretch>
        </p:blipFill>
        <p:spPr>
          <a:xfrm>
            <a:off x="6096000" y="1023098"/>
            <a:ext cx="5929688" cy="3594443"/>
          </a:xfrm>
          <a:prstGeom prst="rect">
            <a:avLst/>
          </a:prstGeom>
        </p:spPr>
      </p:pic>
      <p:sp>
        <p:nvSpPr>
          <p:cNvPr id="10" name="TextBox 9">
            <a:extLst>
              <a:ext uri="{FF2B5EF4-FFF2-40B4-BE49-F238E27FC236}">
                <a16:creationId xmlns:a16="http://schemas.microsoft.com/office/drawing/2014/main" id="{264863D8-67F0-4105-BA35-387620791D6C}"/>
              </a:ext>
            </a:extLst>
          </p:cNvPr>
          <p:cNvSpPr txBox="1"/>
          <p:nvPr/>
        </p:nvSpPr>
        <p:spPr>
          <a:xfrm>
            <a:off x="381000" y="4625975"/>
            <a:ext cx="5410200" cy="369332"/>
          </a:xfrm>
          <a:prstGeom prst="rect">
            <a:avLst/>
          </a:prstGeom>
          <a:noFill/>
        </p:spPr>
        <p:txBody>
          <a:bodyPr wrap="square" rtlCol="0">
            <a:spAutoFit/>
          </a:bodyPr>
          <a:lstStyle/>
          <a:p>
            <a:r>
              <a:rPr lang="en-US" dirty="0"/>
              <a:t>Knee ROM as function of pressure and speed</a:t>
            </a:r>
            <a:r>
              <a:rPr lang="en-US" baseline="30000" dirty="0">
                <a:solidFill>
                  <a:prstClr val="black"/>
                </a:solidFill>
              </a:rPr>
              <a:t>1</a:t>
            </a:r>
            <a:endParaRPr lang="en-US" dirty="0"/>
          </a:p>
        </p:txBody>
      </p:sp>
      <p:sp>
        <p:nvSpPr>
          <p:cNvPr id="11" name="TextBox 10">
            <a:extLst>
              <a:ext uri="{FF2B5EF4-FFF2-40B4-BE49-F238E27FC236}">
                <a16:creationId xmlns:a16="http://schemas.microsoft.com/office/drawing/2014/main" id="{EFE5149C-E68E-4934-9D62-9AFDD6A74124}"/>
              </a:ext>
            </a:extLst>
          </p:cNvPr>
          <p:cNvSpPr txBox="1"/>
          <p:nvPr/>
        </p:nvSpPr>
        <p:spPr>
          <a:xfrm>
            <a:off x="6195122" y="4637189"/>
            <a:ext cx="5410200" cy="369332"/>
          </a:xfrm>
          <a:prstGeom prst="rect">
            <a:avLst/>
          </a:prstGeom>
          <a:noFill/>
        </p:spPr>
        <p:txBody>
          <a:bodyPr wrap="square" rtlCol="0">
            <a:spAutoFit/>
          </a:bodyPr>
          <a:lstStyle/>
          <a:p>
            <a:r>
              <a:rPr lang="en-US" dirty="0"/>
              <a:t>Ankle ROM as function of pressure and speed</a:t>
            </a:r>
            <a:r>
              <a:rPr lang="en-US" baseline="30000" dirty="0">
                <a:solidFill>
                  <a:prstClr val="black"/>
                </a:solidFill>
              </a:rPr>
              <a:t>1</a:t>
            </a:r>
            <a:endParaRPr lang="en-US" dirty="0"/>
          </a:p>
        </p:txBody>
      </p:sp>
      <p:sp>
        <p:nvSpPr>
          <p:cNvPr id="12" name="TextBox 11">
            <a:extLst>
              <a:ext uri="{FF2B5EF4-FFF2-40B4-BE49-F238E27FC236}">
                <a16:creationId xmlns:a16="http://schemas.microsoft.com/office/drawing/2014/main" id="{7B644D1D-4AB4-4233-BA1A-021DA0FE7628}"/>
              </a:ext>
            </a:extLst>
          </p:cNvPr>
          <p:cNvSpPr txBox="1"/>
          <p:nvPr/>
        </p:nvSpPr>
        <p:spPr>
          <a:xfrm>
            <a:off x="838200" y="5125258"/>
            <a:ext cx="10515600" cy="1400383"/>
          </a:xfrm>
          <a:prstGeom prst="rect">
            <a:avLst/>
          </a:prstGeom>
          <a:noFill/>
        </p:spPr>
        <p:txBody>
          <a:bodyPr wrap="square" rtlCol="0">
            <a:spAutoFit/>
          </a:bodyPr>
          <a:lstStyle/>
          <a:p>
            <a:r>
              <a:rPr lang="en-US" sz="2400" b="1" i="1" dirty="0"/>
              <a:t>Key Takeaway: </a:t>
            </a:r>
            <a:r>
              <a:rPr lang="en-US" sz="2400" dirty="0"/>
              <a:t>At 4.3 psi, the knee and ankle have a complementary ROM. </a:t>
            </a:r>
            <a:r>
              <a:rPr lang="en-US" sz="2400" b="1" dirty="0"/>
              <a:t>Joints work together along the kinematic chain to perform motion.</a:t>
            </a:r>
          </a:p>
          <a:p>
            <a:pPr>
              <a:spcBef>
                <a:spcPts val="600"/>
              </a:spcBef>
            </a:pPr>
            <a:r>
              <a:rPr lang="en-US" sz="1400" dirty="0"/>
              <a:t>  </a:t>
            </a:r>
            <a:r>
              <a:rPr lang="en-US" sz="1400" baseline="30000" dirty="0">
                <a:solidFill>
                  <a:prstClr val="black"/>
                </a:solidFill>
              </a:rPr>
              <a:t>1</a:t>
            </a:r>
            <a:r>
              <a:rPr lang="en-US" sz="1400" dirty="0">
                <a:solidFill>
                  <a:prstClr val="black"/>
                </a:solidFill>
              </a:rPr>
              <a:t>Norcross JR., et al. </a:t>
            </a:r>
            <a:r>
              <a:rPr lang="en-US" sz="1400" i="1" dirty="0">
                <a:solidFill>
                  <a:prstClr val="black"/>
                </a:solidFill>
              </a:rPr>
              <a:t>Metabolic Costs and Biomechanics of Level Ambulation in a Planetary Suit.</a:t>
            </a:r>
            <a:r>
              <a:rPr lang="en-US" sz="1400" dirty="0">
                <a:solidFill>
                  <a:prstClr val="black"/>
                </a:solidFill>
              </a:rPr>
              <a:t> (2010). NASA/TP-2010-216115</a:t>
            </a:r>
            <a:endParaRPr lang="en-US" sz="1400" dirty="0"/>
          </a:p>
          <a:p>
            <a:endParaRPr lang="en-US" b="1" i="1" dirty="0"/>
          </a:p>
        </p:txBody>
      </p:sp>
    </p:spTree>
    <p:extLst>
      <p:ext uri="{BB962C8B-B14F-4D97-AF65-F5344CB8AC3E}">
        <p14:creationId xmlns:p14="http://schemas.microsoft.com/office/powerpoint/2010/main" val="12674217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clock, light&#10;&#10;Description automatically generated">
            <a:extLst>
              <a:ext uri="{FF2B5EF4-FFF2-40B4-BE49-F238E27FC236}">
                <a16:creationId xmlns:a16="http://schemas.microsoft.com/office/drawing/2014/main" id="{58F9AB9F-FA06-4D7B-B670-18BCB38E9B1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88136" y="844726"/>
            <a:ext cx="2087954" cy="5309448"/>
          </a:xfrm>
          <a:prstGeom prst="rect">
            <a:avLst/>
          </a:prstGeom>
        </p:spPr>
      </p:pic>
      <p:sp>
        <p:nvSpPr>
          <p:cNvPr id="2" name="Title 1">
            <a:extLst>
              <a:ext uri="{FF2B5EF4-FFF2-40B4-BE49-F238E27FC236}">
                <a16:creationId xmlns:a16="http://schemas.microsoft.com/office/drawing/2014/main" id="{23E27E82-D652-4F94-8F33-84DFB2F17933}"/>
              </a:ext>
            </a:extLst>
          </p:cNvPr>
          <p:cNvSpPr>
            <a:spLocks noGrp="1"/>
          </p:cNvSpPr>
          <p:nvPr>
            <p:ph type="title"/>
          </p:nvPr>
        </p:nvSpPr>
        <p:spPr>
          <a:xfrm>
            <a:off x="838200" y="82378"/>
            <a:ext cx="10515600" cy="560174"/>
          </a:xfrm>
        </p:spPr>
        <p:txBody>
          <a:bodyPr>
            <a:normAutofit fontScale="90000"/>
          </a:bodyPr>
          <a:lstStyle/>
          <a:p>
            <a:r>
              <a:rPr lang="en-US" dirty="0"/>
              <a:t>Spacesuit Fit and Indexing</a:t>
            </a:r>
          </a:p>
        </p:txBody>
      </p:sp>
      <p:sp>
        <p:nvSpPr>
          <p:cNvPr id="4" name="Date Placeholder 3">
            <a:extLst>
              <a:ext uri="{FF2B5EF4-FFF2-40B4-BE49-F238E27FC236}">
                <a16:creationId xmlns:a16="http://schemas.microsoft.com/office/drawing/2014/main" id="{06845DFC-303D-43BE-9A02-1718711D707C}"/>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8815DFA6-AC36-4201-B9BD-BBDB44F6420E}"/>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047663A0-30D5-49FB-ACB7-65F29E12D63A}"/>
              </a:ext>
            </a:extLst>
          </p:cNvPr>
          <p:cNvSpPr>
            <a:spLocks noGrp="1"/>
          </p:cNvSpPr>
          <p:nvPr>
            <p:ph type="sldNum" sz="quarter" idx="12"/>
          </p:nvPr>
        </p:nvSpPr>
        <p:spPr/>
        <p:txBody>
          <a:bodyPr/>
          <a:lstStyle/>
          <a:p>
            <a:fld id="{F1D427E6-CF4A-4ED8-8883-15249138CAC2}" type="slidenum">
              <a:rPr lang="en-US" smtClean="0"/>
              <a:t>97</a:t>
            </a:fld>
            <a:endParaRPr lang="en-US"/>
          </a:p>
        </p:txBody>
      </p:sp>
      <p:sp>
        <p:nvSpPr>
          <p:cNvPr id="3" name="Callout: Bent Line with Border and Accent Bar 2">
            <a:extLst>
              <a:ext uri="{FF2B5EF4-FFF2-40B4-BE49-F238E27FC236}">
                <a16:creationId xmlns:a16="http://schemas.microsoft.com/office/drawing/2014/main" id="{ABEDE35E-F200-47D6-AC2B-6DDFAE19BB1B}"/>
              </a:ext>
            </a:extLst>
          </p:cNvPr>
          <p:cNvSpPr/>
          <p:nvPr/>
        </p:nvSpPr>
        <p:spPr>
          <a:xfrm flipH="1">
            <a:off x="560439" y="1116721"/>
            <a:ext cx="1327697" cy="865239"/>
          </a:xfrm>
          <a:prstGeom prst="accentBorderCallout2">
            <a:avLst>
              <a:gd name="adj1" fmla="val 20505"/>
              <a:gd name="adj2" fmla="val -6060"/>
              <a:gd name="adj3" fmla="val 18750"/>
              <a:gd name="adj4" fmla="val -16667"/>
              <a:gd name="adj5" fmla="val 57447"/>
              <a:gd name="adj6" fmla="val -33099"/>
            </a:avLst>
          </a:prstGeom>
          <a:solidFill>
            <a:srgbClr val="3469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 Fit</a:t>
            </a:r>
          </a:p>
        </p:txBody>
      </p:sp>
      <p:sp>
        <p:nvSpPr>
          <p:cNvPr id="9" name="Callout: Bent Line with Border and Accent Bar 8">
            <a:extLst>
              <a:ext uri="{FF2B5EF4-FFF2-40B4-BE49-F238E27FC236}">
                <a16:creationId xmlns:a16="http://schemas.microsoft.com/office/drawing/2014/main" id="{8E40A3A1-968C-4EAC-9A58-74FA5B2F6CDF}"/>
              </a:ext>
            </a:extLst>
          </p:cNvPr>
          <p:cNvSpPr/>
          <p:nvPr/>
        </p:nvSpPr>
        <p:spPr>
          <a:xfrm flipH="1">
            <a:off x="747593" y="3066830"/>
            <a:ext cx="1327697" cy="865239"/>
          </a:xfrm>
          <a:prstGeom prst="accentBorderCallout2">
            <a:avLst>
              <a:gd name="adj1" fmla="val 20505"/>
              <a:gd name="adj2" fmla="val -6060"/>
              <a:gd name="adj3" fmla="val 18750"/>
              <a:gd name="adj4" fmla="val -16667"/>
              <a:gd name="adj5" fmla="val 18810"/>
              <a:gd name="adj6" fmla="val -37542"/>
            </a:avLst>
          </a:prstGeom>
          <a:solidFill>
            <a:srgbClr val="3469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 Indexing</a:t>
            </a:r>
          </a:p>
        </p:txBody>
      </p:sp>
      <p:sp>
        <p:nvSpPr>
          <p:cNvPr id="10" name="Callout: Bent Line with Border and Accent Bar 9">
            <a:extLst>
              <a:ext uri="{FF2B5EF4-FFF2-40B4-BE49-F238E27FC236}">
                <a16:creationId xmlns:a16="http://schemas.microsoft.com/office/drawing/2014/main" id="{BA3B250B-C8EC-461F-90CC-DB3DD73623CB}"/>
              </a:ext>
            </a:extLst>
          </p:cNvPr>
          <p:cNvSpPr/>
          <p:nvPr/>
        </p:nvSpPr>
        <p:spPr>
          <a:xfrm>
            <a:off x="5771707" y="1504231"/>
            <a:ext cx="1275736" cy="865239"/>
          </a:xfrm>
          <a:prstGeom prst="accentBorderCallout2">
            <a:avLst>
              <a:gd name="adj1" fmla="val 20505"/>
              <a:gd name="adj2" fmla="val -6060"/>
              <a:gd name="adj3" fmla="val 18750"/>
              <a:gd name="adj4" fmla="val -16667"/>
              <a:gd name="adj5" fmla="val -45962"/>
              <a:gd name="adj6" fmla="val -18161"/>
            </a:avLst>
          </a:prstGeom>
          <a:solidFill>
            <a:srgbClr val="3469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Improper Fit</a:t>
            </a:r>
          </a:p>
        </p:txBody>
      </p:sp>
      <p:sp>
        <p:nvSpPr>
          <p:cNvPr id="11" name="Callout: Bent Line with Border and Accent Bar 10">
            <a:extLst>
              <a:ext uri="{FF2B5EF4-FFF2-40B4-BE49-F238E27FC236}">
                <a16:creationId xmlns:a16="http://schemas.microsoft.com/office/drawing/2014/main" id="{165D433F-D789-4954-BCC8-1FE530068CA6}"/>
              </a:ext>
            </a:extLst>
          </p:cNvPr>
          <p:cNvSpPr/>
          <p:nvPr/>
        </p:nvSpPr>
        <p:spPr>
          <a:xfrm>
            <a:off x="5771707" y="2963963"/>
            <a:ext cx="1275736" cy="865239"/>
          </a:xfrm>
          <a:prstGeom prst="accentBorderCallout2">
            <a:avLst>
              <a:gd name="adj1" fmla="val 20505"/>
              <a:gd name="adj2" fmla="val -6060"/>
              <a:gd name="adj3" fmla="val 18750"/>
              <a:gd name="adj4" fmla="val -16667"/>
              <a:gd name="adj5" fmla="val 34720"/>
              <a:gd name="adj6" fmla="val -82160"/>
            </a:avLst>
          </a:prstGeom>
          <a:solidFill>
            <a:srgbClr val="3469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Improper Indexing</a:t>
            </a:r>
          </a:p>
        </p:txBody>
      </p:sp>
      <p:pic>
        <p:nvPicPr>
          <p:cNvPr id="12" name="Picture 11" descr="A picture containing clock, light&#10;&#10;Description automatically generated">
            <a:extLst>
              <a:ext uri="{FF2B5EF4-FFF2-40B4-BE49-F238E27FC236}">
                <a16:creationId xmlns:a16="http://schemas.microsoft.com/office/drawing/2014/main" id="{6A1F99DB-D803-4F92-AEC9-7C16DC8B140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4365"/>
          <a:stretch/>
        </p:blipFill>
        <p:spPr>
          <a:xfrm>
            <a:off x="3823691" y="844726"/>
            <a:ext cx="2585884" cy="5309448"/>
          </a:xfrm>
          <a:prstGeom prst="rect">
            <a:avLst/>
          </a:prstGeom>
        </p:spPr>
      </p:pic>
      <p:graphicFrame>
        <p:nvGraphicFramePr>
          <p:cNvPr id="7" name="Table 7">
            <a:extLst>
              <a:ext uri="{FF2B5EF4-FFF2-40B4-BE49-F238E27FC236}">
                <a16:creationId xmlns:a16="http://schemas.microsoft.com/office/drawing/2014/main" id="{6012D3BC-E187-4299-95A3-046CB2F5EC32}"/>
              </a:ext>
            </a:extLst>
          </p:cNvPr>
          <p:cNvGraphicFramePr>
            <a:graphicFrameLocks noGrp="1"/>
          </p:cNvGraphicFramePr>
          <p:nvPr/>
        </p:nvGraphicFramePr>
        <p:xfrm>
          <a:off x="7620000" y="1504231"/>
          <a:ext cx="4306530" cy="2489717"/>
        </p:xfrm>
        <a:graphic>
          <a:graphicData uri="http://schemas.openxmlformats.org/drawingml/2006/table">
            <a:tbl>
              <a:tblPr firstRow="1" bandRow="1">
                <a:tableStyleId>{5C22544A-7EE6-4342-B048-85BDC9FD1C3A}</a:tableStyleId>
              </a:tblPr>
              <a:tblGrid>
                <a:gridCol w="2153265">
                  <a:extLst>
                    <a:ext uri="{9D8B030D-6E8A-4147-A177-3AD203B41FA5}">
                      <a16:colId xmlns:a16="http://schemas.microsoft.com/office/drawing/2014/main" val="1551059213"/>
                    </a:ext>
                  </a:extLst>
                </a:gridCol>
                <a:gridCol w="2153265">
                  <a:extLst>
                    <a:ext uri="{9D8B030D-6E8A-4147-A177-3AD203B41FA5}">
                      <a16:colId xmlns:a16="http://schemas.microsoft.com/office/drawing/2014/main" val="3219442071"/>
                    </a:ext>
                  </a:extLst>
                </a:gridCol>
              </a:tblGrid>
              <a:tr h="1118117">
                <a:tc>
                  <a:txBody>
                    <a:bodyPr/>
                    <a:lstStyle/>
                    <a:p>
                      <a:pPr algn="ctr"/>
                      <a:r>
                        <a:rPr lang="en-US" sz="3600" dirty="0"/>
                        <a:t>Fit</a:t>
                      </a:r>
                    </a:p>
                  </a:txBody>
                  <a:tcPr anchor="ctr"/>
                </a:tc>
                <a:tc>
                  <a:txBody>
                    <a:bodyPr/>
                    <a:lstStyle/>
                    <a:p>
                      <a:pPr algn="ctr"/>
                      <a:r>
                        <a:rPr lang="en-US" sz="3600" dirty="0"/>
                        <a:t>Indexing</a:t>
                      </a:r>
                    </a:p>
                  </a:txBody>
                  <a:tcPr anchor="ctr"/>
                </a:tc>
                <a:extLst>
                  <a:ext uri="{0D108BD9-81ED-4DB2-BD59-A6C34878D82A}">
                    <a16:rowId xmlns:a16="http://schemas.microsoft.com/office/drawing/2014/main" val="3027824560"/>
                  </a:ext>
                </a:extLst>
              </a:tr>
              <a:tr h="820341">
                <a:tc>
                  <a:txBody>
                    <a:bodyPr/>
                    <a:lstStyle/>
                    <a:p>
                      <a:r>
                        <a:rPr lang="en-US" sz="2800" i="1" dirty="0"/>
                        <a:t>How the </a:t>
                      </a:r>
                      <a:r>
                        <a:rPr lang="en-US" sz="2800" b="1" i="1" dirty="0"/>
                        <a:t>shape</a:t>
                      </a:r>
                      <a:r>
                        <a:rPr lang="en-US" sz="2800" i="1" dirty="0"/>
                        <a:t> is related</a:t>
                      </a:r>
                    </a:p>
                  </a:txBody>
                  <a:tcPr/>
                </a:tc>
                <a:tc>
                  <a:txBody>
                    <a:bodyPr/>
                    <a:lstStyle/>
                    <a:p>
                      <a:r>
                        <a:rPr lang="en-US" sz="2800" i="1" dirty="0"/>
                        <a:t>How the body is </a:t>
                      </a:r>
                      <a:r>
                        <a:rPr lang="en-US" sz="2800" b="1" i="1" dirty="0"/>
                        <a:t>aligned</a:t>
                      </a:r>
                    </a:p>
                  </a:txBody>
                  <a:tcPr/>
                </a:tc>
                <a:extLst>
                  <a:ext uri="{0D108BD9-81ED-4DB2-BD59-A6C34878D82A}">
                    <a16:rowId xmlns:a16="http://schemas.microsoft.com/office/drawing/2014/main" val="1503537562"/>
                  </a:ext>
                </a:extLst>
              </a:tr>
            </a:tbl>
          </a:graphicData>
        </a:graphic>
      </p:graphicFrame>
    </p:spTree>
    <p:extLst>
      <p:ext uri="{BB962C8B-B14F-4D97-AF65-F5344CB8AC3E}">
        <p14:creationId xmlns:p14="http://schemas.microsoft.com/office/powerpoint/2010/main" val="2683178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A53D-BA88-4717-B73C-FF0CCDE23E89}"/>
              </a:ext>
            </a:extLst>
          </p:cNvPr>
          <p:cNvSpPr>
            <a:spLocks noGrp="1"/>
          </p:cNvSpPr>
          <p:nvPr>
            <p:ph type="title"/>
          </p:nvPr>
        </p:nvSpPr>
        <p:spPr/>
        <p:txBody>
          <a:bodyPr>
            <a:normAutofit fontScale="90000"/>
          </a:bodyPr>
          <a:lstStyle/>
          <a:p>
            <a:r>
              <a:rPr lang="en-US" dirty="0"/>
              <a:t>MK III Relative Coordination Study</a:t>
            </a:r>
          </a:p>
        </p:txBody>
      </p:sp>
      <p:sp>
        <p:nvSpPr>
          <p:cNvPr id="3" name="Content Placeholder 2">
            <a:extLst>
              <a:ext uri="{FF2B5EF4-FFF2-40B4-BE49-F238E27FC236}">
                <a16:creationId xmlns:a16="http://schemas.microsoft.com/office/drawing/2014/main" id="{CA981DD3-8B90-47BB-8603-08D40BD1B4C5}"/>
              </a:ext>
            </a:extLst>
          </p:cNvPr>
          <p:cNvSpPr>
            <a:spLocks noGrp="1"/>
          </p:cNvSpPr>
          <p:nvPr>
            <p:ph idx="1"/>
          </p:nvPr>
        </p:nvSpPr>
        <p:spPr>
          <a:xfrm>
            <a:off x="838200" y="681037"/>
            <a:ext cx="10515600" cy="5254325"/>
          </a:xfrm>
        </p:spPr>
        <p:txBody>
          <a:bodyPr/>
          <a:lstStyle/>
          <a:p>
            <a:r>
              <a:rPr lang="en-US" i="1" dirty="0"/>
              <a:t>How do fit and indexing affect operational performance of the MK III suit?</a:t>
            </a:r>
          </a:p>
          <a:p>
            <a:r>
              <a:rPr lang="en-US" dirty="0"/>
              <a:t>3 male subjects fit to the MK III suit</a:t>
            </a:r>
          </a:p>
          <a:p>
            <a:r>
              <a:rPr lang="en-US" dirty="0"/>
              <a:t>Walking task with IMUs collecting kinematics</a:t>
            </a:r>
          </a:p>
          <a:p>
            <a:pPr lvl="1"/>
            <a:r>
              <a:rPr lang="en-US" dirty="0"/>
              <a:t>Unsuited</a:t>
            </a:r>
          </a:p>
          <a:p>
            <a:pPr lvl="1"/>
            <a:r>
              <a:rPr lang="en-US" dirty="0"/>
              <a:t>Suited (3x)</a:t>
            </a:r>
          </a:p>
        </p:txBody>
      </p:sp>
      <p:sp>
        <p:nvSpPr>
          <p:cNvPr id="4" name="Date Placeholder 3">
            <a:extLst>
              <a:ext uri="{FF2B5EF4-FFF2-40B4-BE49-F238E27FC236}">
                <a16:creationId xmlns:a16="http://schemas.microsoft.com/office/drawing/2014/main" id="{EDC82306-3199-47EF-A2C3-C69ACD7F9DC7}"/>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673900E5-7ECE-4B9D-9A9F-7D17019BFAE7}"/>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6127F7FD-5A5F-4406-B162-1ECC4F25DAD9}"/>
              </a:ext>
            </a:extLst>
          </p:cNvPr>
          <p:cNvSpPr>
            <a:spLocks noGrp="1"/>
          </p:cNvSpPr>
          <p:nvPr>
            <p:ph type="sldNum" sz="quarter" idx="12"/>
          </p:nvPr>
        </p:nvSpPr>
        <p:spPr/>
        <p:txBody>
          <a:bodyPr/>
          <a:lstStyle/>
          <a:p>
            <a:fld id="{F1D427E6-CF4A-4ED8-8883-15249138CAC2}" type="slidenum">
              <a:rPr lang="en-US" smtClean="0"/>
              <a:t>98</a:t>
            </a:fld>
            <a:endParaRPr lang="en-US"/>
          </a:p>
        </p:txBody>
      </p:sp>
      <p:pic>
        <p:nvPicPr>
          <p:cNvPr id="7" name="Picture 6">
            <a:extLst>
              <a:ext uri="{FF2B5EF4-FFF2-40B4-BE49-F238E27FC236}">
                <a16:creationId xmlns:a16="http://schemas.microsoft.com/office/drawing/2014/main" id="{E2AA21FE-29A8-491F-B571-E6D7A4BD21C7}"/>
              </a:ext>
            </a:extLst>
          </p:cNvPr>
          <p:cNvPicPr>
            <a:picLocks noChangeAspect="1"/>
          </p:cNvPicPr>
          <p:nvPr/>
        </p:nvPicPr>
        <p:blipFill>
          <a:blip r:embed="rId2"/>
          <a:stretch>
            <a:fillRect/>
          </a:stretch>
        </p:blipFill>
        <p:spPr>
          <a:xfrm>
            <a:off x="3633211" y="2708811"/>
            <a:ext cx="7619616" cy="2912762"/>
          </a:xfrm>
          <a:prstGeom prst="rect">
            <a:avLst/>
          </a:prstGeom>
        </p:spPr>
      </p:pic>
      <p:sp>
        <p:nvSpPr>
          <p:cNvPr id="8" name="Rectangle 7">
            <a:extLst>
              <a:ext uri="{FF2B5EF4-FFF2-40B4-BE49-F238E27FC236}">
                <a16:creationId xmlns:a16="http://schemas.microsoft.com/office/drawing/2014/main" id="{E48F153A-433F-41E5-A343-0CF9AB7135BA}"/>
              </a:ext>
            </a:extLst>
          </p:cNvPr>
          <p:cNvSpPr/>
          <p:nvPr/>
        </p:nvSpPr>
        <p:spPr>
          <a:xfrm>
            <a:off x="845574" y="5935362"/>
            <a:ext cx="10515600" cy="307777"/>
          </a:xfrm>
          <a:prstGeom prst="rect">
            <a:avLst/>
          </a:prstGeom>
        </p:spPr>
        <p:txBody>
          <a:bodyPr wrap="square">
            <a:spAutoFit/>
          </a:bodyPr>
          <a:lstStyle/>
          <a:p>
            <a:r>
              <a:rPr lang="en-US" sz="1400" dirty="0"/>
              <a:t> </a:t>
            </a:r>
            <a:r>
              <a:rPr lang="en-US" sz="1400" baseline="30000" dirty="0">
                <a:solidFill>
                  <a:prstClr val="black"/>
                </a:solidFill>
              </a:rPr>
              <a:t>1</a:t>
            </a:r>
            <a:r>
              <a:rPr lang="en-US" sz="1400" dirty="0">
                <a:solidFill>
                  <a:prstClr val="black"/>
                </a:solidFill>
              </a:rPr>
              <a:t>Fineman RA, et al. </a:t>
            </a:r>
            <a:r>
              <a:rPr lang="en-US" sz="1400" i="1" dirty="0">
                <a:solidFill>
                  <a:prstClr val="black"/>
                </a:solidFill>
              </a:rPr>
              <a:t>Objective Metrics Quantifying Fit and Performance in Spacesuit Assemblies</a:t>
            </a:r>
            <a:r>
              <a:rPr lang="en-US" sz="1400" dirty="0">
                <a:solidFill>
                  <a:prstClr val="black"/>
                </a:solidFill>
              </a:rPr>
              <a:t>(2019). Aero Med &amp; Hum Perf.</a:t>
            </a:r>
            <a:endParaRPr lang="en-US" sz="1400" dirty="0"/>
          </a:p>
        </p:txBody>
      </p:sp>
    </p:spTree>
    <p:extLst>
      <p:ext uri="{BB962C8B-B14F-4D97-AF65-F5344CB8AC3E}">
        <p14:creationId xmlns:p14="http://schemas.microsoft.com/office/powerpoint/2010/main" val="25081998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DA96-803A-4AEF-9F17-3C2922606358}"/>
              </a:ext>
            </a:extLst>
          </p:cNvPr>
          <p:cNvSpPr>
            <a:spLocks noGrp="1"/>
          </p:cNvSpPr>
          <p:nvPr>
            <p:ph type="title"/>
          </p:nvPr>
        </p:nvSpPr>
        <p:spPr/>
        <p:txBody>
          <a:bodyPr>
            <a:normAutofit fontScale="90000"/>
          </a:bodyPr>
          <a:lstStyle/>
          <a:p>
            <a:r>
              <a:rPr lang="en-US" dirty="0"/>
              <a:t>MK III Relative Coordination Study-Results</a:t>
            </a:r>
          </a:p>
        </p:txBody>
      </p:sp>
      <p:sp>
        <p:nvSpPr>
          <p:cNvPr id="3" name="Content Placeholder 2">
            <a:extLst>
              <a:ext uri="{FF2B5EF4-FFF2-40B4-BE49-F238E27FC236}">
                <a16:creationId xmlns:a16="http://schemas.microsoft.com/office/drawing/2014/main" id="{0A85CE8F-E15E-4BB6-A481-F33E4DD64F95}"/>
              </a:ext>
            </a:extLst>
          </p:cNvPr>
          <p:cNvSpPr>
            <a:spLocks noGrp="1"/>
          </p:cNvSpPr>
          <p:nvPr>
            <p:ph idx="1"/>
          </p:nvPr>
        </p:nvSpPr>
        <p:spPr>
          <a:xfrm>
            <a:off x="838200" y="5000355"/>
            <a:ext cx="10515600" cy="935007"/>
          </a:xfrm>
        </p:spPr>
        <p:txBody>
          <a:bodyPr>
            <a:normAutofit/>
          </a:bodyPr>
          <a:lstStyle/>
          <a:p>
            <a:pPr marL="0" indent="0">
              <a:buNone/>
            </a:pPr>
            <a:r>
              <a:rPr lang="en-US" sz="2400" b="1" i="1" dirty="0"/>
              <a:t>Key Takeaway</a:t>
            </a:r>
            <a:r>
              <a:rPr lang="en-US" sz="2400" dirty="0"/>
              <a:t>: Human-spacesuit coordination is not constant throughout time. </a:t>
            </a:r>
            <a:r>
              <a:rPr lang="en-US" sz="2400" b="1" dirty="0"/>
              <a:t>Coordination varies dynamically. </a:t>
            </a:r>
            <a:r>
              <a:rPr lang="en-US" sz="2400" dirty="0"/>
              <a:t> </a:t>
            </a:r>
            <a:endParaRPr lang="en-US" sz="2400" b="1" i="1" dirty="0"/>
          </a:p>
        </p:txBody>
      </p:sp>
      <p:sp>
        <p:nvSpPr>
          <p:cNvPr id="4" name="Date Placeholder 3">
            <a:extLst>
              <a:ext uri="{FF2B5EF4-FFF2-40B4-BE49-F238E27FC236}">
                <a16:creationId xmlns:a16="http://schemas.microsoft.com/office/drawing/2014/main" id="{E851CBD3-6DAC-41B9-ADC5-18D8CC352266}"/>
              </a:ext>
            </a:extLst>
          </p:cNvPr>
          <p:cNvSpPr>
            <a:spLocks noGrp="1"/>
          </p:cNvSpPr>
          <p:nvPr>
            <p:ph type="dt" sz="half" idx="10"/>
          </p:nvPr>
        </p:nvSpPr>
        <p:spPr/>
        <p:txBody>
          <a:bodyPr/>
          <a:lstStyle/>
          <a:p>
            <a:r>
              <a:rPr lang="en-US"/>
              <a:t>Mar 30 2022</a:t>
            </a:r>
          </a:p>
        </p:txBody>
      </p:sp>
      <p:sp>
        <p:nvSpPr>
          <p:cNvPr id="5" name="Footer Placeholder 4">
            <a:extLst>
              <a:ext uri="{FF2B5EF4-FFF2-40B4-BE49-F238E27FC236}">
                <a16:creationId xmlns:a16="http://schemas.microsoft.com/office/drawing/2014/main" id="{BCE0040C-215E-4E1A-B447-AC59A78DE173}"/>
              </a:ext>
            </a:extLst>
          </p:cNvPr>
          <p:cNvSpPr>
            <a:spLocks noGrp="1"/>
          </p:cNvSpPr>
          <p:nvPr>
            <p:ph type="ftr" sz="quarter" idx="11"/>
          </p:nvPr>
        </p:nvSpPr>
        <p:spPr/>
        <p:txBody>
          <a:bodyPr/>
          <a:lstStyle/>
          <a:p>
            <a:r>
              <a:rPr lang="en-US"/>
              <a:t>Motivation | Background | Overview | Aim 1 | Aim 2 | Aim 3 | Aim 4 | Summary</a:t>
            </a:r>
          </a:p>
        </p:txBody>
      </p:sp>
      <p:sp>
        <p:nvSpPr>
          <p:cNvPr id="6" name="Slide Number Placeholder 5">
            <a:extLst>
              <a:ext uri="{FF2B5EF4-FFF2-40B4-BE49-F238E27FC236}">
                <a16:creationId xmlns:a16="http://schemas.microsoft.com/office/drawing/2014/main" id="{52CE5C4D-886E-46AD-904E-0EF214C9C582}"/>
              </a:ext>
            </a:extLst>
          </p:cNvPr>
          <p:cNvSpPr>
            <a:spLocks noGrp="1"/>
          </p:cNvSpPr>
          <p:nvPr>
            <p:ph type="sldNum" sz="quarter" idx="12"/>
          </p:nvPr>
        </p:nvSpPr>
        <p:spPr/>
        <p:txBody>
          <a:bodyPr/>
          <a:lstStyle/>
          <a:p>
            <a:fld id="{F1D427E6-CF4A-4ED8-8883-15249138CAC2}" type="slidenum">
              <a:rPr lang="en-US" smtClean="0"/>
              <a:t>99</a:t>
            </a:fld>
            <a:endParaRPr lang="en-US"/>
          </a:p>
        </p:txBody>
      </p:sp>
      <p:pic>
        <p:nvPicPr>
          <p:cNvPr id="7" name="Picture 6">
            <a:extLst>
              <a:ext uri="{FF2B5EF4-FFF2-40B4-BE49-F238E27FC236}">
                <a16:creationId xmlns:a16="http://schemas.microsoft.com/office/drawing/2014/main" id="{C92FE435-8C62-4B65-ACD8-97C9C3CE1DB2}"/>
              </a:ext>
            </a:extLst>
          </p:cNvPr>
          <p:cNvPicPr>
            <a:picLocks noChangeAspect="1"/>
          </p:cNvPicPr>
          <p:nvPr/>
        </p:nvPicPr>
        <p:blipFill>
          <a:blip r:embed="rId3"/>
          <a:stretch>
            <a:fillRect/>
          </a:stretch>
        </p:blipFill>
        <p:spPr>
          <a:xfrm>
            <a:off x="880104" y="671582"/>
            <a:ext cx="3596147" cy="4299742"/>
          </a:xfrm>
          <a:prstGeom prst="rect">
            <a:avLst/>
          </a:prstGeom>
        </p:spPr>
      </p:pic>
      <p:grpSp>
        <p:nvGrpSpPr>
          <p:cNvPr id="9" name="Group 8">
            <a:extLst>
              <a:ext uri="{FF2B5EF4-FFF2-40B4-BE49-F238E27FC236}">
                <a16:creationId xmlns:a16="http://schemas.microsoft.com/office/drawing/2014/main" id="{73ACF09F-04CB-436D-81ED-177AD838E90D}"/>
              </a:ext>
            </a:extLst>
          </p:cNvPr>
          <p:cNvGrpSpPr/>
          <p:nvPr/>
        </p:nvGrpSpPr>
        <p:grpSpPr>
          <a:xfrm>
            <a:off x="4322088" y="821938"/>
            <a:ext cx="6637603" cy="3927265"/>
            <a:chOff x="4322088" y="821938"/>
            <a:chExt cx="6637603" cy="3927265"/>
          </a:xfrm>
        </p:grpSpPr>
        <p:pic>
          <p:nvPicPr>
            <p:cNvPr id="8" name="Picture 7">
              <a:extLst>
                <a:ext uri="{FF2B5EF4-FFF2-40B4-BE49-F238E27FC236}">
                  <a16:creationId xmlns:a16="http://schemas.microsoft.com/office/drawing/2014/main" id="{3D3BA162-478E-43E1-AC25-F50515611627}"/>
                </a:ext>
              </a:extLst>
            </p:cNvPr>
            <p:cNvPicPr>
              <a:picLocks noChangeAspect="1"/>
            </p:cNvPicPr>
            <p:nvPr/>
          </p:nvPicPr>
          <p:blipFill>
            <a:blip r:embed="rId4"/>
            <a:stretch>
              <a:fillRect/>
            </a:stretch>
          </p:blipFill>
          <p:spPr>
            <a:xfrm>
              <a:off x="4322088" y="821938"/>
              <a:ext cx="5790633" cy="2591842"/>
            </a:xfrm>
            <a:prstGeom prst="rect">
              <a:avLst/>
            </a:prstGeom>
          </p:spPr>
        </p:pic>
        <p:pic>
          <p:nvPicPr>
            <p:cNvPr id="10" name="Picture 9">
              <a:extLst>
                <a:ext uri="{FF2B5EF4-FFF2-40B4-BE49-F238E27FC236}">
                  <a16:creationId xmlns:a16="http://schemas.microsoft.com/office/drawing/2014/main" id="{B05FBD4B-3B4A-4881-B3E7-3DD9662B9F0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65750" y="2845639"/>
              <a:ext cx="1693941" cy="1903564"/>
            </a:xfrm>
            <a:prstGeom prst="flowChartConnector">
              <a:avLst/>
            </a:prstGeom>
            <a:ln w="57150">
              <a:solidFill>
                <a:schemeClr val="tx1"/>
              </a:solidFill>
            </a:ln>
          </p:spPr>
        </p:pic>
        <p:cxnSp>
          <p:nvCxnSpPr>
            <p:cNvPr id="12" name="Straight Connector 11">
              <a:extLst>
                <a:ext uri="{FF2B5EF4-FFF2-40B4-BE49-F238E27FC236}">
                  <a16:creationId xmlns:a16="http://schemas.microsoft.com/office/drawing/2014/main" id="{C1E1FA56-6717-4A4F-B4C3-08EDA930DE02}"/>
                </a:ext>
              </a:extLst>
            </p:cNvPr>
            <p:cNvCxnSpPr>
              <a:stCxn id="10" idx="1"/>
            </p:cNvCxnSpPr>
            <p:nvPr/>
          </p:nvCxnSpPr>
          <p:spPr>
            <a:xfrm flipH="1" flipV="1">
              <a:off x="9035358" y="2845639"/>
              <a:ext cx="478464" cy="27877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05CB42BA-AC7A-4059-8382-A56586CB157C}"/>
              </a:ext>
            </a:extLst>
          </p:cNvPr>
          <p:cNvSpPr/>
          <p:nvPr/>
        </p:nvSpPr>
        <p:spPr>
          <a:xfrm>
            <a:off x="845574" y="5935362"/>
            <a:ext cx="10515600" cy="307777"/>
          </a:xfrm>
          <a:prstGeom prst="rect">
            <a:avLst/>
          </a:prstGeom>
        </p:spPr>
        <p:txBody>
          <a:bodyPr wrap="square">
            <a:spAutoFit/>
          </a:bodyPr>
          <a:lstStyle/>
          <a:p>
            <a:r>
              <a:rPr lang="en-US" sz="1400" dirty="0"/>
              <a:t> </a:t>
            </a:r>
            <a:r>
              <a:rPr lang="en-US" sz="1400" baseline="30000" dirty="0">
                <a:solidFill>
                  <a:prstClr val="black"/>
                </a:solidFill>
              </a:rPr>
              <a:t>1</a:t>
            </a:r>
            <a:r>
              <a:rPr lang="en-US" sz="1400" dirty="0">
                <a:solidFill>
                  <a:prstClr val="black"/>
                </a:solidFill>
              </a:rPr>
              <a:t>Fineman RA, et al. </a:t>
            </a:r>
            <a:r>
              <a:rPr lang="en-US" sz="1400" i="1" dirty="0">
                <a:solidFill>
                  <a:prstClr val="black"/>
                </a:solidFill>
              </a:rPr>
              <a:t>Objective Metrics Quantifying Fit and Performance in Spacesuit Assemblies</a:t>
            </a:r>
            <a:r>
              <a:rPr lang="en-US" sz="1400" dirty="0">
                <a:solidFill>
                  <a:prstClr val="black"/>
                </a:solidFill>
              </a:rPr>
              <a:t>(2019). Aero Med &amp; Hum Perf.</a:t>
            </a:r>
            <a:endParaRPr lang="en-US" sz="1400" dirty="0"/>
          </a:p>
        </p:txBody>
      </p:sp>
    </p:spTree>
    <p:extLst>
      <p:ext uri="{BB962C8B-B14F-4D97-AF65-F5344CB8AC3E}">
        <p14:creationId xmlns:p14="http://schemas.microsoft.com/office/powerpoint/2010/main" val="3486975530"/>
      </p:ext>
    </p:extLst>
  </p:cSld>
  <p:clrMapOvr>
    <a:masterClrMapping/>
  </p:clrMapOvr>
</p:sld>
</file>

<file path=ppt/theme/theme1.xml><?xml version="1.0" encoding="utf-8"?>
<a:theme xmlns:a="http://schemas.openxmlformats.org/drawingml/2006/main" name="bioastro">
  <a:themeElements>
    <a:clrScheme name="BioastroPalette">
      <a:dk1>
        <a:sysClr val="windowText" lastClr="000000"/>
      </a:dk1>
      <a:lt1>
        <a:sysClr val="window" lastClr="FFFFFF"/>
      </a:lt1>
      <a:dk2>
        <a:srgbClr val="222222"/>
      </a:dk2>
      <a:lt2>
        <a:srgbClr val="F2F2F2"/>
      </a:lt2>
      <a:accent1>
        <a:srgbClr val="BC2731"/>
      </a:accent1>
      <a:accent2>
        <a:srgbClr val="81BEA1"/>
      </a:accent2>
      <a:accent3>
        <a:srgbClr val="4086A0"/>
      </a:accent3>
      <a:accent4>
        <a:srgbClr val="383661"/>
      </a:accent4>
      <a:accent5>
        <a:srgbClr val="6B4E71"/>
      </a:accent5>
      <a:accent6>
        <a:srgbClr val="CB9700"/>
      </a:accent6>
      <a:hlink>
        <a:srgbClr val="034A90"/>
      </a:hlink>
      <a:folHlink>
        <a:srgbClr val="6F3B55"/>
      </a:folHlink>
    </a:clrScheme>
    <a:fontScheme name="Bioastro_Style_Guide">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oastro" id="{FCA32496-330E-40FF-8326-A928699B2960}" vid="{33491174-8CD8-4F39-98D8-9EA0A7B4D669}"/>
    </a:ext>
  </a:extLst>
</a:theme>
</file>

<file path=ppt/theme/theme2.xml><?xml version="1.0" encoding="utf-8"?>
<a:theme xmlns:a="http://schemas.openxmlformats.org/drawingml/2006/main" name="Bioastro_BW+Logo">
  <a:themeElements>
    <a:clrScheme name="BioastroPalette">
      <a:dk1>
        <a:sysClr val="windowText" lastClr="000000"/>
      </a:dk1>
      <a:lt1>
        <a:sysClr val="window" lastClr="FFFFFF"/>
      </a:lt1>
      <a:dk2>
        <a:srgbClr val="222222"/>
      </a:dk2>
      <a:lt2>
        <a:srgbClr val="F2F2F2"/>
      </a:lt2>
      <a:accent1>
        <a:srgbClr val="BC2731"/>
      </a:accent1>
      <a:accent2>
        <a:srgbClr val="81BEA1"/>
      </a:accent2>
      <a:accent3>
        <a:srgbClr val="4086A0"/>
      </a:accent3>
      <a:accent4>
        <a:srgbClr val="383661"/>
      </a:accent4>
      <a:accent5>
        <a:srgbClr val="6B4E71"/>
      </a:accent5>
      <a:accent6>
        <a:srgbClr val="CB9700"/>
      </a:accent6>
      <a:hlink>
        <a:srgbClr val="034A90"/>
      </a:hlink>
      <a:folHlink>
        <a:srgbClr val="6F3B55"/>
      </a:folHlink>
    </a:clrScheme>
    <a:fontScheme name="Bioastro_Style_Guide">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ioastro_Color">
  <a:themeElements>
    <a:clrScheme name="BioastroPalette">
      <a:dk1>
        <a:sysClr val="windowText" lastClr="000000"/>
      </a:dk1>
      <a:lt1>
        <a:sysClr val="window" lastClr="FFFFFF"/>
      </a:lt1>
      <a:dk2>
        <a:srgbClr val="222222"/>
      </a:dk2>
      <a:lt2>
        <a:srgbClr val="F2F2F2"/>
      </a:lt2>
      <a:accent1>
        <a:srgbClr val="BC2731"/>
      </a:accent1>
      <a:accent2>
        <a:srgbClr val="81BEA1"/>
      </a:accent2>
      <a:accent3>
        <a:srgbClr val="4086A0"/>
      </a:accent3>
      <a:accent4>
        <a:srgbClr val="383661"/>
      </a:accent4>
      <a:accent5>
        <a:srgbClr val="6B4E71"/>
      </a:accent5>
      <a:accent6>
        <a:srgbClr val="CB9700"/>
      </a:accent6>
      <a:hlink>
        <a:srgbClr val="034A90"/>
      </a:hlink>
      <a:folHlink>
        <a:srgbClr val="6F3B55"/>
      </a:folHlink>
    </a:clrScheme>
    <a:fontScheme name="Bioastro_Style_Guide">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ioastro_Color+logo">
  <a:themeElements>
    <a:clrScheme name="BioastroPalette">
      <a:dk1>
        <a:sysClr val="windowText" lastClr="000000"/>
      </a:dk1>
      <a:lt1>
        <a:sysClr val="window" lastClr="FFFFFF"/>
      </a:lt1>
      <a:dk2>
        <a:srgbClr val="222222"/>
      </a:dk2>
      <a:lt2>
        <a:srgbClr val="F2F2F2"/>
      </a:lt2>
      <a:accent1>
        <a:srgbClr val="BC2731"/>
      </a:accent1>
      <a:accent2>
        <a:srgbClr val="81BEA1"/>
      </a:accent2>
      <a:accent3>
        <a:srgbClr val="4086A0"/>
      </a:accent3>
      <a:accent4>
        <a:srgbClr val="383661"/>
      </a:accent4>
      <a:accent5>
        <a:srgbClr val="6B4E71"/>
      </a:accent5>
      <a:accent6>
        <a:srgbClr val="CB9700"/>
      </a:accent6>
      <a:hlink>
        <a:srgbClr val="034A90"/>
      </a:hlink>
      <a:folHlink>
        <a:srgbClr val="6F3B55"/>
      </a:folHlink>
    </a:clrScheme>
    <a:fontScheme name="Bioastro_Style_Guide">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Vert_Bioastro_Color+logo">
  <a:themeElements>
    <a:clrScheme name="BioastroPalette">
      <a:dk1>
        <a:sysClr val="windowText" lastClr="000000"/>
      </a:dk1>
      <a:lt1>
        <a:sysClr val="window" lastClr="FFFFFF"/>
      </a:lt1>
      <a:dk2>
        <a:srgbClr val="222222"/>
      </a:dk2>
      <a:lt2>
        <a:srgbClr val="F2F2F2"/>
      </a:lt2>
      <a:accent1>
        <a:srgbClr val="BC2731"/>
      </a:accent1>
      <a:accent2>
        <a:srgbClr val="81BEA1"/>
      </a:accent2>
      <a:accent3>
        <a:srgbClr val="4086A0"/>
      </a:accent3>
      <a:accent4>
        <a:srgbClr val="383661"/>
      </a:accent4>
      <a:accent5>
        <a:srgbClr val="6B4E71"/>
      </a:accent5>
      <a:accent6>
        <a:srgbClr val="CB9700"/>
      </a:accent6>
      <a:hlink>
        <a:srgbClr val="034A90"/>
      </a:hlink>
      <a:folHlink>
        <a:srgbClr val="6F3B55"/>
      </a:folHlink>
    </a:clrScheme>
    <a:fontScheme name="Bioastro_Style_Guide">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ert_Bioastro_BW+logo">
  <a:themeElements>
    <a:clrScheme name="BioastroPalette">
      <a:dk1>
        <a:sysClr val="windowText" lastClr="000000"/>
      </a:dk1>
      <a:lt1>
        <a:sysClr val="window" lastClr="FFFFFF"/>
      </a:lt1>
      <a:dk2>
        <a:srgbClr val="222222"/>
      </a:dk2>
      <a:lt2>
        <a:srgbClr val="F2F2F2"/>
      </a:lt2>
      <a:accent1>
        <a:srgbClr val="BC2731"/>
      </a:accent1>
      <a:accent2>
        <a:srgbClr val="81BEA1"/>
      </a:accent2>
      <a:accent3>
        <a:srgbClr val="4086A0"/>
      </a:accent3>
      <a:accent4>
        <a:srgbClr val="383661"/>
      </a:accent4>
      <a:accent5>
        <a:srgbClr val="6B4E71"/>
      </a:accent5>
      <a:accent6>
        <a:srgbClr val="CB9700"/>
      </a:accent6>
      <a:hlink>
        <a:srgbClr val="034A90"/>
      </a:hlink>
      <a:folHlink>
        <a:srgbClr val="6F3B55"/>
      </a:folHlink>
    </a:clrScheme>
    <a:fontScheme name="Bioastro_Style_Guide">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Vert_Bioastro_B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ioastro_Style_Guide">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Vert_Bioastro_Colo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ioastro_Style_Guide">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bioastro</Template>
  <TotalTime>11634</TotalTime>
  <Words>11116</Words>
  <Application>Microsoft Macintosh PowerPoint</Application>
  <PresentationFormat>Widescreen</PresentationFormat>
  <Paragraphs>1269</Paragraphs>
  <Slides>131</Slides>
  <Notes>48</Notes>
  <HiddenSlides>0</HiddenSlides>
  <MMClips>2</MMClips>
  <ScaleCrop>false</ScaleCrop>
  <HeadingPairs>
    <vt:vector size="6" baseType="variant">
      <vt:variant>
        <vt:lpstr>Fonts Used</vt:lpstr>
      </vt:variant>
      <vt:variant>
        <vt:i4>4</vt:i4>
      </vt:variant>
      <vt:variant>
        <vt:lpstr>Theme</vt:lpstr>
      </vt:variant>
      <vt:variant>
        <vt:i4>8</vt:i4>
      </vt:variant>
      <vt:variant>
        <vt:lpstr>Slide Titles</vt:lpstr>
      </vt:variant>
      <vt:variant>
        <vt:i4>131</vt:i4>
      </vt:variant>
    </vt:vector>
  </HeadingPairs>
  <TitlesOfParts>
    <vt:vector size="143" baseType="lpstr">
      <vt:lpstr>Arial</vt:lpstr>
      <vt:lpstr>Calibri</vt:lpstr>
      <vt:lpstr>Cambria Math</vt:lpstr>
      <vt:lpstr>Helvetica</vt:lpstr>
      <vt:lpstr>bioastro</vt:lpstr>
      <vt:lpstr>Bioastro_BW+Logo</vt:lpstr>
      <vt:lpstr>Bioastro_Color</vt:lpstr>
      <vt:lpstr>Bioastro_Color+logo</vt:lpstr>
      <vt:lpstr>Vert_Bioastro_Color+logo</vt:lpstr>
      <vt:lpstr>Vert_Bioastro_BW+logo</vt:lpstr>
      <vt:lpstr>Vert_Bioastro_BW</vt:lpstr>
      <vt:lpstr>Vert_Bioastro_Color</vt:lpstr>
      <vt:lpstr>Implementing Dynamic Foot Shape Models to Improve Spacesuit Boot Fit</vt:lpstr>
      <vt:lpstr>Thesis Committee</vt:lpstr>
      <vt:lpstr>Motivation</vt:lpstr>
      <vt:lpstr>PowerPoint Presentation</vt:lpstr>
      <vt:lpstr>Planetary Exploration</vt:lpstr>
      <vt:lpstr>EVA Injury Incidence</vt:lpstr>
      <vt:lpstr>EVA Injury Incidence</vt:lpstr>
      <vt:lpstr>Hypothesized Injury Mechanisms</vt:lpstr>
      <vt:lpstr>Background</vt:lpstr>
      <vt:lpstr>A Stiff, Pressurized Structure</vt:lpstr>
      <vt:lpstr>Suited Effects on Ambulation</vt:lpstr>
      <vt:lpstr>Spacesuit Fit Limitations</vt:lpstr>
      <vt:lpstr>Body-Shape Models for Spacesuits</vt:lpstr>
      <vt:lpstr>Effect of Fit on Performance</vt:lpstr>
      <vt:lpstr>Gaps</vt:lpstr>
      <vt:lpstr>Research Overview</vt:lpstr>
      <vt:lpstr>Scope</vt:lpstr>
      <vt:lpstr>Hypothesis</vt:lpstr>
      <vt:lpstr>Research Aims</vt:lpstr>
      <vt:lpstr>Specific Aim 1</vt:lpstr>
      <vt:lpstr>Background</vt:lpstr>
      <vt:lpstr>Experimental Data</vt:lpstr>
      <vt:lpstr>Heel-Off Detection </vt:lpstr>
      <vt:lpstr>Heel-Lift Measurement</vt:lpstr>
      <vt:lpstr>Results</vt:lpstr>
      <vt:lpstr>Results</vt:lpstr>
      <vt:lpstr>Summary</vt:lpstr>
      <vt:lpstr>Specific Aim 2</vt:lpstr>
      <vt:lpstr>Background</vt:lpstr>
      <vt:lpstr>Objectives</vt:lpstr>
      <vt:lpstr>Custom 4D Scanning System</vt:lpstr>
      <vt:lpstr>Data Collection Procedures</vt:lpstr>
      <vt:lpstr>PowerPoint Presentation</vt:lpstr>
      <vt:lpstr>Shape Model Development</vt:lpstr>
      <vt:lpstr>Predictive Foot Shape Model</vt:lpstr>
      <vt:lpstr>Dynamic Foot Shape Changes </vt:lpstr>
      <vt:lpstr>Dynamic Foot Shape Changes </vt:lpstr>
      <vt:lpstr>Instep Height and Girth Analysis</vt:lpstr>
      <vt:lpstr>Dynamic Changes in Instep Height</vt:lpstr>
      <vt:lpstr>Instep Height Measurement</vt:lpstr>
      <vt:lpstr>PowerPoint Presentation</vt:lpstr>
      <vt:lpstr>Results</vt:lpstr>
      <vt:lpstr>Summary</vt:lpstr>
      <vt:lpstr>Specific Aim 3</vt:lpstr>
      <vt:lpstr>Background</vt:lpstr>
      <vt:lpstr>Objectives</vt:lpstr>
      <vt:lpstr>Boot Design Framework</vt:lpstr>
      <vt:lpstr>Nominal Foot Mobility Values</vt:lpstr>
      <vt:lpstr>Ankle Mobility</vt:lpstr>
      <vt:lpstr>MTP Joint Mobility</vt:lpstr>
      <vt:lpstr>Spacesuit Boot Design</vt:lpstr>
      <vt:lpstr>Novel Spaceboot Prototype</vt:lpstr>
      <vt:lpstr>Classic Spaceboot prototype</vt:lpstr>
      <vt:lpstr>Summary</vt:lpstr>
      <vt:lpstr>Specific Aim 4</vt:lpstr>
      <vt:lpstr>Background</vt:lpstr>
      <vt:lpstr>Objectives</vt:lpstr>
      <vt:lpstr>Testing Hypotheses</vt:lpstr>
      <vt:lpstr>Conditions</vt:lpstr>
      <vt:lpstr>Survey Meausrements</vt:lpstr>
      <vt:lpstr>Quantitative Measurements</vt:lpstr>
      <vt:lpstr>Test Procedures</vt:lpstr>
      <vt:lpstr>Data Analysis</vt:lpstr>
      <vt:lpstr>Results</vt:lpstr>
      <vt:lpstr>Results</vt:lpstr>
      <vt:lpstr>Results</vt:lpstr>
      <vt:lpstr>Results</vt:lpstr>
      <vt:lpstr>Results</vt:lpstr>
      <vt:lpstr>Results</vt:lpstr>
      <vt:lpstr>Results</vt:lpstr>
      <vt:lpstr>Summary</vt:lpstr>
      <vt:lpstr>Research Summary and Execution Plan</vt:lpstr>
      <vt:lpstr>Contributions</vt:lpstr>
      <vt:lpstr>Contributions</vt:lpstr>
      <vt:lpstr>Hypothesis</vt:lpstr>
      <vt:lpstr>Hypothesis</vt:lpstr>
      <vt:lpstr>Hypothesis</vt:lpstr>
      <vt:lpstr>Hypothesis</vt:lpstr>
      <vt:lpstr>Peer-Reviewed Publications</vt:lpstr>
      <vt:lpstr>Conference Presentations</vt:lpstr>
      <vt:lpstr>Planetary Exploration Benefits</vt:lpstr>
      <vt:lpstr>Acknowledgements </vt:lpstr>
      <vt:lpstr>PowerPoint Presentation</vt:lpstr>
      <vt:lpstr>Backup Slides</vt:lpstr>
      <vt:lpstr>Spacesuit Contact Injuries</vt:lpstr>
      <vt:lpstr>Spacesuit Musculoskeletal Injuries</vt:lpstr>
      <vt:lpstr>2020 NASA Technology Taxonomy</vt:lpstr>
      <vt:lpstr>How is gait affected by the spacesuit?</vt:lpstr>
      <vt:lpstr>Characteristics of Gait</vt:lpstr>
      <vt:lpstr>Planetary Ambulation Modeling</vt:lpstr>
      <vt:lpstr>Suited Effects on Ambulation</vt:lpstr>
      <vt:lpstr>MK III 10 km Walkback Study</vt:lpstr>
      <vt:lpstr>MK III 10 km Walkback Study - Results</vt:lpstr>
      <vt:lpstr>MK III Integrated Suit Test 1</vt:lpstr>
      <vt:lpstr>MK III Integrated Suit Test 1 - Results</vt:lpstr>
      <vt:lpstr>MK III Integrated Suit Test - Results</vt:lpstr>
      <vt:lpstr>Spacesuit Fit and Indexing</vt:lpstr>
      <vt:lpstr>MK III Relative Coordination Study</vt:lpstr>
      <vt:lpstr>MK III Relative Coordination Study-Results</vt:lpstr>
      <vt:lpstr>Poor Fit Leads to Injury</vt:lpstr>
      <vt:lpstr>Human Spacesuit Interaction Studies</vt:lpstr>
      <vt:lpstr>Objective Suit Fit Metrics</vt:lpstr>
      <vt:lpstr>Objective Suit Fit Metrics</vt:lpstr>
      <vt:lpstr>Double-Integration Drift</vt:lpstr>
      <vt:lpstr>Experimental Design</vt:lpstr>
      <vt:lpstr>Experimental Design</vt:lpstr>
      <vt:lpstr>Experimental Design</vt:lpstr>
      <vt:lpstr>Example Foot Scan</vt:lpstr>
      <vt:lpstr>Dynamic Foot Template Registration</vt:lpstr>
      <vt:lpstr>Foot Template Registration</vt:lpstr>
      <vt:lpstr>Foot Template Registration</vt:lpstr>
      <vt:lpstr>Foot Template Registration</vt:lpstr>
      <vt:lpstr>Iterative Registration</vt:lpstr>
      <vt:lpstr>Iterative Registration</vt:lpstr>
      <vt:lpstr>Foot Template Evaluation</vt:lpstr>
      <vt:lpstr>PowerPoint Presentation</vt:lpstr>
      <vt:lpstr>PowerPoint Presentation</vt:lpstr>
      <vt:lpstr>PowerPoint Presentation</vt:lpstr>
      <vt:lpstr>PowerPoint Presentation</vt:lpstr>
      <vt:lpstr>PowerPoint Presentation</vt:lpstr>
      <vt:lpstr>PowerPoint Presentation</vt:lpstr>
      <vt:lpstr>Boot Shaft Stiffness (Bohm and Hosl 2010)</vt:lpstr>
      <vt:lpstr>Instron Testing</vt:lpstr>
      <vt:lpstr>Subject Size Spacesuit Studies</vt:lpstr>
      <vt:lpstr>Ross et al 2002: EMU Boot</vt:lpstr>
      <vt:lpstr>Ross et al 2002: Russian Boot</vt:lpstr>
      <vt:lpstr>Ross et al 2002: DCC Boot</vt:lpstr>
      <vt:lpstr>Corlett Bishop Scale</vt:lpstr>
      <vt:lpstr>Rating of Perceived Exertion</vt:lpstr>
      <vt:lpstr>PowerPoint Presentation</vt:lpstr>
      <vt:lpstr>Isolated Foot Capture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Exam</dc:title>
  <dc:creator>Abhishektha Boppana</dc:creator>
  <cp:lastModifiedBy>Abhishektha Boppana</cp:lastModifiedBy>
  <cp:revision>482</cp:revision>
  <dcterms:created xsi:type="dcterms:W3CDTF">2020-10-06T03:10:46Z</dcterms:created>
  <dcterms:modified xsi:type="dcterms:W3CDTF">2022-03-11T09:30:40Z</dcterms:modified>
</cp:coreProperties>
</file>